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9"/>
  </p:notesMasterIdLst>
  <p:sldIdLst>
    <p:sldId id="257" r:id="rId2"/>
    <p:sldId id="259" r:id="rId3"/>
    <p:sldId id="260" r:id="rId4"/>
    <p:sldId id="258" r:id="rId5"/>
    <p:sldId id="262" r:id="rId6"/>
    <p:sldId id="263" r:id="rId7"/>
    <p:sldId id="264" r:id="rId8"/>
    <p:sldId id="265" r:id="rId9"/>
    <p:sldId id="266" r:id="rId10"/>
    <p:sldId id="268" r:id="rId11"/>
    <p:sldId id="269" r:id="rId12"/>
    <p:sldId id="270" r:id="rId13"/>
    <p:sldId id="271" r:id="rId14"/>
    <p:sldId id="272" r:id="rId15"/>
    <p:sldId id="273" r:id="rId16"/>
    <p:sldId id="274" r:id="rId17"/>
    <p:sldId id="275" r:id="rId18"/>
    <p:sldId id="276" r:id="rId19"/>
    <p:sldId id="277" r:id="rId20"/>
    <p:sldId id="278" r:id="rId21"/>
    <p:sldId id="288" r:id="rId22"/>
    <p:sldId id="289" r:id="rId23"/>
    <p:sldId id="290" r:id="rId24"/>
    <p:sldId id="291" r:id="rId25"/>
    <p:sldId id="292" r:id="rId26"/>
    <p:sldId id="293" r:id="rId27"/>
    <p:sldId id="294" r:id="rId28"/>
    <p:sldId id="295" r:id="rId29"/>
    <p:sldId id="296" r:id="rId30"/>
    <p:sldId id="279" r:id="rId31"/>
    <p:sldId id="280" r:id="rId32"/>
    <p:sldId id="297" r:id="rId33"/>
    <p:sldId id="281" r:id="rId34"/>
    <p:sldId id="282" r:id="rId35"/>
    <p:sldId id="283" r:id="rId36"/>
    <p:sldId id="284" r:id="rId37"/>
    <p:sldId id="285" r:id="rId38"/>
    <p:sldId id="286" r:id="rId39"/>
    <p:sldId id="287" r:id="rId40"/>
    <p:sldId id="298" r:id="rId41"/>
    <p:sldId id="299" r:id="rId42"/>
    <p:sldId id="300" r:id="rId43"/>
    <p:sldId id="301" r:id="rId44"/>
    <p:sldId id="302" r:id="rId45"/>
    <p:sldId id="303" r:id="rId46"/>
    <p:sldId id="304" r:id="rId47"/>
    <p:sldId id="305" r:id="rId48"/>
    <p:sldId id="309" r:id="rId49"/>
    <p:sldId id="306" r:id="rId50"/>
    <p:sldId id="308" r:id="rId51"/>
    <p:sldId id="307"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7" r:id="rId119"/>
    <p:sldId id="376" r:id="rId120"/>
    <p:sldId id="378" r:id="rId121"/>
    <p:sldId id="379" r:id="rId122"/>
    <p:sldId id="380" r:id="rId123"/>
    <p:sldId id="432" r:id="rId124"/>
    <p:sldId id="381" r:id="rId125"/>
    <p:sldId id="433" r:id="rId126"/>
    <p:sldId id="431" r:id="rId127"/>
    <p:sldId id="382" r:id="rId128"/>
    <p:sldId id="383" r:id="rId129"/>
    <p:sldId id="384" r:id="rId130"/>
    <p:sldId id="392" r:id="rId131"/>
    <p:sldId id="393" r:id="rId132"/>
    <p:sldId id="394" r:id="rId133"/>
    <p:sldId id="395" r:id="rId134"/>
    <p:sldId id="396" r:id="rId135"/>
    <p:sldId id="397" r:id="rId136"/>
    <p:sldId id="398" r:id="rId137"/>
    <p:sldId id="401" r:id="rId138"/>
    <p:sldId id="434" r:id="rId139"/>
    <p:sldId id="435" r:id="rId140"/>
    <p:sldId id="436"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7" r:id="rId171"/>
    <p:sldId id="438" r:id="rId172"/>
    <p:sldId id="439" r:id="rId173"/>
    <p:sldId id="440" r:id="rId174"/>
    <p:sldId id="441" r:id="rId175"/>
    <p:sldId id="442" r:id="rId176"/>
    <p:sldId id="443" r:id="rId177"/>
    <p:sldId id="444" r:id="rId178"/>
    <p:sldId id="445" r:id="rId179"/>
    <p:sldId id="446" r:id="rId180"/>
    <p:sldId id="447" r:id="rId181"/>
    <p:sldId id="448" r:id="rId182"/>
    <p:sldId id="449" r:id="rId183"/>
    <p:sldId id="450" r:id="rId184"/>
    <p:sldId id="451" r:id="rId185"/>
    <p:sldId id="452" r:id="rId186"/>
    <p:sldId id="453" r:id="rId187"/>
    <p:sldId id="454" r:id="rId188"/>
    <p:sldId id="455" r:id="rId189"/>
    <p:sldId id="457" r:id="rId190"/>
    <p:sldId id="456" r:id="rId191"/>
    <p:sldId id="458" r:id="rId192"/>
    <p:sldId id="459" r:id="rId193"/>
    <p:sldId id="461" r:id="rId194"/>
    <p:sldId id="460" r:id="rId195"/>
    <p:sldId id="462" r:id="rId196"/>
    <p:sldId id="463" r:id="rId197"/>
    <p:sldId id="464" r:id="rId198"/>
    <p:sldId id="488" r:id="rId199"/>
    <p:sldId id="489" r:id="rId200"/>
    <p:sldId id="490" r:id="rId201"/>
    <p:sldId id="491" r:id="rId202"/>
    <p:sldId id="492" r:id="rId203"/>
    <p:sldId id="493" r:id="rId204"/>
    <p:sldId id="494" r:id="rId205"/>
    <p:sldId id="495" r:id="rId206"/>
    <p:sldId id="496" r:id="rId207"/>
    <p:sldId id="497" r:id="rId208"/>
    <p:sldId id="498" r:id="rId209"/>
    <p:sldId id="499" r:id="rId210"/>
    <p:sldId id="500" r:id="rId211"/>
    <p:sldId id="501" r:id="rId212"/>
    <p:sldId id="502" r:id="rId213"/>
    <p:sldId id="504" r:id="rId214"/>
    <p:sldId id="505" r:id="rId215"/>
    <p:sldId id="506" r:id="rId216"/>
    <p:sldId id="507" r:id="rId217"/>
    <p:sldId id="508" r:id="rId218"/>
    <p:sldId id="509" r:id="rId219"/>
    <p:sldId id="510" r:id="rId220"/>
    <p:sldId id="511" r:id="rId221"/>
    <p:sldId id="512" r:id="rId222"/>
    <p:sldId id="513" r:id="rId223"/>
    <p:sldId id="514" r:id="rId224"/>
    <p:sldId id="515" r:id="rId225"/>
    <p:sldId id="516" r:id="rId226"/>
    <p:sldId id="517" r:id="rId227"/>
    <p:sldId id="518" r:id="rId228"/>
    <p:sldId id="519" r:id="rId229"/>
    <p:sldId id="520" r:id="rId230"/>
    <p:sldId id="521" r:id="rId231"/>
    <p:sldId id="522" r:id="rId232"/>
    <p:sldId id="523" r:id="rId233"/>
    <p:sldId id="524" r:id="rId234"/>
    <p:sldId id="525" r:id="rId235"/>
    <p:sldId id="526" r:id="rId236"/>
    <p:sldId id="527" r:id="rId237"/>
    <p:sldId id="541" r:id="rId238"/>
    <p:sldId id="528" r:id="rId239"/>
    <p:sldId id="529" r:id="rId240"/>
    <p:sldId id="530" r:id="rId241"/>
    <p:sldId id="531" r:id="rId242"/>
    <p:sldId id="532" r:id="rId243"/>
    <p:sldId id="533" r:id="rId244"/>
    <p:sldId id="534" r:id="rId245"/>
    <p:sldId id="535" r:id="rId246"/>
    <p:sldId id="536" r:id="rId247"/>
    <p:sldId id="537" r:id="rId248"/>
    <p:sldId id="538" r:id="rId249"/>
    <p:sldId id="539" r:id="rId250"/>
    <p:sldId id="540" r:id="rId251"/>
    <p:sldId id="542" r:id="rId252"/>
    <p:sldId id="543" r:id="rId253"/>
    <p:sldId id="544" r:id="rId254"/>
    <p:sldId id="545" r:id="rId255"/>
    <p:sldId id="547" r:id="rId256"/>
    <p:sldId id="548" r:id="rId257"/>
    <p:sldId id="549" r:id="rId2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6C9CE-B056-4319-967F-49CDCD57FCAC}"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29CD3-66FE-4E0D-8D94-0CA3D31B578F}" type="slidenum">
              <a:rPr lang="en-US" smtClean="0"/>
              <a:t>‹#›</a:t>
            </a:fld>
            <a:endParaRPr lang="en-US"/>
          </a:p>
        </p:txBody>
      </p:sp>
    </p:spTree>
    <p:extLst>
      <p:ext uri="{BB962C8B-B14F-4D97-AF65-F5344CB8AC3E}">
        <p14:creationId xmlns:p14="http://schemas.microsoft.com/office/powerpoint/2010/main" val="2283713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81E9AE-4409-4B13-AD97-535013638B27}"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2225065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81E9AE-4409-4B13-AD97-535013638B27}"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2615312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81E9AE-4409-4B13-AD97-535013638B27}"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98813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81E9AE-4409-4B13-AD97-535013638B27}"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126239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F81E9AE-4409-4B13-AD97-535013638B27}"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114821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81E9AE-4409-4B13-AD97-535013638B27}"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4241109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81E9AE-4409-4B13-AD97-535013638B27}"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8693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81E9AE-4409-4B13-AD97-535013638B27}"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1009712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81E9AE-4409-4B13-AD97-535013638B27}"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202285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81E9AE-4409-4B13-AD97-535013638B27}"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195284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81E9AE-4409-4B13-AD97-535013638B27}"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46D15E-B0CA-4B82-8839-03C78E972A2E}" type="slidenum">
              <a:rPr lang="en-US" smtClean="0"/>
              <a:t>‹#›</a:t>
            </a:fld>
            <a:endParaRPr lang="en-US"/>
          </a:p>
        </p:txBody>
      </p:sp>
    </p:spTree>
    <p:extLst>
      <p:ext uri="{BB962C8B-B14F-4D97-AF65-F5344CB8AC3E}">
        <p14:creationId xmlns:p14="http://schemas.microsoft.com/office/powerpoint/2010/main" val="136470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81E9AE-4409-4B13-AD97-535013638B27}"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46D15E-B0CA-4B82-8839-03C78E972A2E}" type="slidenum">
              <a:rPr lang="en-US" smtClean="0"/>
              <a:t>‹#›</a:t>
            </a:fld>
            <a:endParaRPr lang="en-US"/>
          </a:p>
        </p:txBody>
      </p:sp>
    </p:spTree>
    <p:extLst>
      <p:ext uri="{BB962C8B-B14F-4D97-AF65-F5344CB8AC3E}">
        <p14:creationId xmlns:p14="http://schemas.microsoft.com/office/powerpoint/2010/main" val="3482037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www.javatpoint.com/http" TargetMode="External"/><Relationship Id="rId2" Type="http://schemas.openxmlformats.org/officeDocument/2006/relationships/hyperlink" Target="https://www.javatpoint.com/website-static-vs-dynamic" TargetMode="External"/><Relationship Id="rId1" Type="http://schemas.openxmlformats.org/officeDocument/2006/relationships/slideLayout" Target="../slideLayouts/slideLayout2.xml"/><Relationship Id="rId5" Type="http://schemas.openxmlformats.org/officeDocument/2006/relationships/hyperlink" Target="https://www.javatpoint.com/get-vs-post" TargetMode="External"/><Relationship Id="rId4" Type="http://schemas.openxmlformats.org/officeDocument/2006/relationships/hyperlink" Target="https://www.javatpoint.com/http-requests" TargetMode="Externa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136650" y="604131"/>
            <a:ext cx="10404475" cy="5635450"/>
          </a:xfrm>
          <a:prstGeom prst="rect">
            <a:avLst/>
          </a:prstGeom>
        </p:spPr>
      </p:pic>
    </p:spTree>
    <p:extLst>
      <p:ext uri="{BB962C8B-B14F-4D97-AF65-F5344CB8AC3E}">
        <p14:creationId xmlns:p14="http://schemas.microsoft.com/office/powerpoint/2010/main" val="2565506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39634"/>
            <a:ext cx="10515600" cy="5837329"/>
          </a:xfrm>
        </p:spPr>
        <p:txBody>
          <a:bodyPr>
            <a:normAutofit/>
          </a:bodyPr>
          <a:lstStyle/>
          <a:p>
            <a:pPr marL="0" indent="0">
              <a:buNone/>
            </a:pPr>
            <a:r>
              <a:rPr lang="en-US" b="1" dirty="0" smtClean="0">
                <a:latin typeface="Times New Roman" panose="02020603050405020304" pitchFamily="18" charset="0"/>
                <a:cs typeface="Times New Roman" panose="02020603050405020304" pitchFamily="18" charset="0"/>
              </a:rPr>
              <a:t>Basic </a:t>
            </a:r>
            <a:r>
              <a:rPr lang="en-US" b="1" dirty="0">
                <a:latin typeface="Times New Roman" panose="02020603050405020304" pitchFamily="18" charset="0"/>
                <a:cs typeface="Times New Roman" panose="02020603050405020304" pitchFamily="18" charset="0"/>
              </a:rPr>
              <a:t>Program on Java</a:t>
            </a:r>
          </a:p>
          <a:p>
            <a:pPr marL="0" indent="0">
              <a:buNone/>
            </a:pPr>
            <a:r>
              <a:rPr lang="en-US" dirty="0">
                <a:latin typeface="Times New Roman" panose="02020603050405020304" pitchFamily="18" charset="0"/>
                <a:cs typeface="Times New Roman" panose="02020603050405020304" pitchFamily="18" charset="0"/>
              </a:rPr>
              <a:t>public class </a:t>
            </a:r>
            <a:r>
              <a:rPr lang="en-US" dirty="0" err="1">
                <a:latin typeface="Times New Roman" panose="02020603050405020304" pitchFamily="18" charset="0"/>
                <a:cs typeface="Times New Roman" panose="02020603050405020304" pitchFamily="18" charset="0"/>
              </a:rPr>
              <a:t>MyFirstClass</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("Hello world");</a:t>
            </a:r>
          </a:p>
          <a:p>
            <a:pPr marL="0" indent="0">
              <a:buNone/>
            </a:pP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95091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Delete a File</a:t>
            </a:r>
          </a:p>
          <a:p>
            <a:pPr marL="0" indent="0">
              <a:buNone/>
            </a:pPr>
            <a:r>
              <a:rPr lang="en-US" sz="1600" dirty="0">
                <a:latin typeface="Times New Roman" panose="02020603050405020304" pitchFamily="18" charset="0"/>
                <a:cs typeface="Times New Roman" panose="02020603050405020304" pitchFamily="18" charset="0"/>
              </a:rPr>
              <a:t>To delete a file in Java, use the delete() method:</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Example</a:t>
            </a:r>
          </a:p>
          <a:p>
            <a:pPr marL="0" indent="0">
              <a:buNone/>
            </a:pPr>
            <a:r>
              <a:rPr lang="en-US" sz="1600" dirty="0">
                <a:latin typeface="Times New Roman" panose="02020603050405020304" pitchFamily="18" charset="0"/>
                <a:cs typeface="Times New Roman" panose="02020603050405020304" pitchFamily="18" charset="0"/>
              </a:rPr>
              <a:t>import </a:t>
            </a:r>
            <a:r>
              <a:rPr lang="en-US" sz="1600" dirty="0" err="1">
                <a:latin typeface="Times New Roman" panose="02020603050405020304" pitchFamily="18" charset="0"/>
                <a:cs typeface="Times New Roman" panose="02020603050405020304" pitchFamily="18" charset="0"/>
              </a:rPr>
              <a:t>java.io.File</a:t>
            </a:r>
            <a:r>
              <a:rPr lang="en-US" sz="1600" dirty="0">
                <a:latin typeface="Times New Roman" panose="02020603050405020304" pitchFamily="18" charset="0"/>
                <a:cs typeface="Times New Roman" panose="02020603050405020304" pitchFamily="18" charset="0"/>
              </a:rPr>
              <a:t>;  // Import the File class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public class </a:t>
            </a:r>
            <a:r>
              <a:rPr lang="en-US" sz="1600" dirty="0" err="1">
                <a:latin typeface="Times New Roman" panose="02020603050405020304" pitchFamily="18" charset="0"/>
                <a:cs typeface="Times New Roman" panose="02020603050405020304" pitchFamily="18" charset="0"/>
              </a:rPr>
              <a:t>DeleteFile</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public static void main(String[] </a:t>
            </a:r>
            <a:r>
              <a:rPr lang="en-US" sz="1600" dirty="0" err="1">
                <a:latin typeface="Times New Roman" panose="02020603050405020304" pitchFamily="18" charset="0"/>
                <a:cs typeface="Times New Roman" panose="02020603050405020304" pitchFamily="18" charset="0"/>
              </a:rPr>
              <a:t>args</a:t>
            </a: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File </a:t>
            </a:r>
            <a:r>
              <a:rPr lang="en-US" sz="1600" dirty="0" err="1">
                <a:latin typeface="Times New Roman" panose="02020603050405020304" pitchFamily="18" charset="0"/>
                <a:cs typeface="Times New Roman" panose="02020603050405020304" pitchFamily="18" charset="0"/>
              </a:rPr>
              <a:t>myObj</a:t>
            </a:r>
            <a:r>
              <a:rPr lang="en-US" sz="1600" dirty="0">
                <a:latin typeface="Times New Roman" panose="02020603050405020304" pitchFamily="18" charset="0"/>
                <a:cs typeface="Times New Roman" panose="02020603050405020304" pitchFamily="18" charset="0"/>
              </a:rPr>
              <a:t> = new File("</a:t>
            </a:r>
            <a:r>
              <a:rPr lang="en-US" sz="1600" dirty="0" smtClean="0">
                <a:latin typeface="Times New Roman" panose="02020603050405020304" pitchFamily="18" charset="0"/>
                <a:cs typeface="Times New Roman" panose="02020603050405020304" pitchFamily="18" charset="0"/>
              </a:rPr>
              <a:t>filename1.txt</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if (</a:t>
            </a:r>
            <a:r>
              <a:rPr lang="en-US" sz="1600" dirty="0" err="1">
                <a:latin typeface="Times New Roman" panose="02020603050405020304" pitchFamily="18" charset="0"/>
                <a:cs typeface="Times New Roman" panose="02020603050405020304" pitchFamily="18" charset="0"/>
              </a:rPr>
              <a:t>myObj.delete</a:t>
            </a: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("Deleted the file: " + </a:t>
            </a:r>
            <a:r>
              <a:rPr lang="en-US" sz="1600" dirty="0" err="1">
                <a:latin typeface="Times New Roman" panose="02020603050405020304" pitchFamily="18" charset="0"/>
                <a:cs typeface="Times New Roman" panose="02020603050405020304" pitchFamily="18" charset="0"/>
              </a:rPr>
              <a:t>myObj.getName</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 else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("Failed to delete the file.");</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542718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 Exceptions</a:t>
            </a:r>
          </a:p>
          <a:p>
            <a:r>
              <a:rPr lang="en-US" sz="1600" dirty="0">
                <a:latin typeface="Times New Roman" panose="02020603050405020304" pitchFamily="18" charset="0"/>
                <a:cs typeface="Times New Roman" panose="02020603050405020304" pitchFamily="18" charset="0"/>
              </a:rPr>
              <a:t>An exception (or exceptional event) is a problem that arises during the execution of a program. </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When </a:t>
            </a:r>
            <a:r>
              <a:rPr lang="en-US" sz="1600" dirty="0">
                <a:latin typeface="Times New Roman" panose="02020603050405020304" pitchFamily="18" charset="0"/>
                <a:cs typeface="Times New Roman" panose="02020603050405020304" pitchFamily="18" charset="0"/>
              </a:rPr>
              <a:t>an Exception occurs the normal flow of the program is disrupted and the program/Application terminates abnormally, which is not recommended, therefore, these exceptions are to be handled</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An exception can occur for many different reasons. </a:t>
            </a:r>
            <a:endParaRPr lang="en-US" sz="1600" b="1"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A </a:t>
            </a:r>
            <a:r>
              <a:rPr lang="en-US" sz="1600" dirty="0">
                <a:latin typeface="Times New Roman" panose="02020603050405020304" pitchFamily="18" charset="0"/>
                <a:cs typeface="Times New Roman" panose="02020603050405020304" pitchFamily="18" charset="0"/>
              </a:rPr>
              <a:t>user has entered an invalid data</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file that needs to be opened cannot be found</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a:t>
            </a:r>
            <a:r>
              <a:rPr lang="en-US" sz="1600" dirty="0" smtClean="0">
                <a:latin typeface="Times New Roman" panose="02020603050405020304" pitchFamily="18" charset="0"/>
                <a:cs typeface="Times New Roman" panose="02020603050405020304" pitchFamily="18" charset="0"/>
              </a:rPr>
              <a:t>network </a:t>
            </a:r>
            <a:r>
              <a:rPr lang="en-US" sz="1600" dirty="0">
                <a:latin typeface="Times New Roman" panose="02020603050405020304" pitchFamily="18" charset="0"/>
                <a:cs typeface="Times New Roman" panose="02020603050405020304" pitchFamily="18" charset="0"/>
              </a:rPr>
              <a:t>connection has been lost in the middle of communications or the JVM has run out of memory</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b="1" dirty="0" smtClean="0">
              <a:latin typeface="Times New Roman" panose="02020603050405020304" pitchFamily="18" charset="0"/>
              <a:cs typeface="Times New Roman" panose="02020603050405020304" pitchFamily="18" charset="0"/>
            </a:endParaRPr>
          </a:p>
          <a:p>
            <a:pPr marL="0" indent="0">
              <a:buNone/>
            </a:pPr>
            <a:r>
              <a:rPr lang="en-US" sz="1600" b="1" dirty="0" smtClean="0">
                <a:latin typeface="Times New Roman" panose="02020603050405020304" pitchFamily="18" charset="0"/>
                <a:cs typeface="Times New Roman" panose="02020603050405020304" pitchFamily="18" charset="0"/>
              </a:rPr>
              <a:t>Categories of Exceptions</a:t>
            </a:r>
          </a:p>
          <a:p>
            <a:r>
              <a:rPr lang="en-US" sz="1600" dirty="0">
                <a:latin typeface="Times New Roman" panose="02020603050405020304" pitchFamily="18" charset="0"/>
                <a:cs typeface="Times New Roman" panose="02020603050405020304" pitchFamily="18" charset="0"/>
              </a:rPr>
              <a:t>Checked </a:t>
            </a:r>
            <a:r>
              <a:rPr lang="en-US" sz="1600" dirty="0" smtClean="0">
                <a:latin typeface="Times New Roman" panose="02020603050405020304" pitchFamily="18" charset="0"/>
                <a:cs typeface="Times New Roman" panose="02020603050405020304" pitchFamily="18" charset="0"/>
              </a:rPr>
              <a:t>exceptions</a:t>
            </a:r>
          </a:p>
          <a:p>
            <a:r>
              <a:rPr lang="en-US" sz="1600" dirty="0">
                <a:latin typeface="Times New Roman" panose="02020603050405020304" pitchFamily="18" charset="0"/>
                <a:cs typeface="Times New Roman" panose="02020603050405020304" pitchFamily="18" charset="0"/>
              </a:rPr>
              <a:t>Unchecked </a:t>
            </a:r>
            <a:r>
              <a:rPr lang="en-US" sz="1600" dirty="0" smtClean="0">
                <a:latin typeface="Times New Roman" panose="02020603050405020304" pitchFamily="18" charset="0"/>
                <a:cs typeface="Times New Roman" panose="02020603050405020304" pitchFamily="18" charset="0"/>
              </a:rPr>
              <a:t>exceptions</a:t>
            </a:r>
          </a:p>
          <a:p>
            <a:r>
              <a:rPr lang="en-US" sz="1600" dirty="0">
                <a:latin typeface="Times New Roman" panose="02020603050405020304" pitchFamily="18" charset="0"/>
                <a:cs typeface="Times New Roman" panose="02020603050405020304" pitchFamily="18" charset="0"/>
              </a:rPr>
              <a:t>Errors </a:t>
            </a:r>
          </a:p>
        </p:txBody>
      </p:sp>
    </p:spTree>
    <p:extLst>
      <p:ext uri="{BB962C8B-B14F-4D97-AF65-F5344CB8AC3E}">
        <p14:creationId xmlns:p14="http://schemas.microsoft.com/office/powerpoint/2010/main" val="2588014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Checked exceptions </a:t>
            </a:r>
            <a:r>
              <a:rPr lang="en-US" sz="1800" dirty="0">
                <a:latin typeface="Times New Roman" panose="02020603050405020304" pitchFamily="18" charset="0"/>
                <a:cs typeface="Times New Roman" panose="02020603050405020304" pitchFamily="18" charset="0"/>
              </a:rPr>
              <a:t>− A checked exception is an exception that is checked (notified) by the compiler at compilation-time, these are also called as compile time exceptions. </a:t>
            </a: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For </a:t>
            </a:r>
            <a:r>
              <a:rPr lang="en-US" sz="1800" b="1" dirty="0" smtClean="0">
                <a:latin typeface="Times New Roman" panose="02020603050405020304" pitchFamily="18" charset="0"/>
                <a:cs typeface="Times New Roman" panose="02020603050405020304" pitchFamily="18" charset="0"/>
              </a:rPr>
              <a:t>example: </a:t>
            </a:r>
            <a:r>
              <a:rPr lang="en-US" sz="1800" dirty="0" smtClean="0">
                <a:latin typeface="Times New Roman" panose="02020603050405020304" pitchFamily="18" charset="0"/>
                <a:cs typeface="Times New Roman" panose="02020603050405020304" pitchFamily="18" charset="0"/>
              </a:rPr>
              <a:t>if </a:t>
            </a:r>
            <a:r>
              <a:rPr lang="en-US" sz="1800" dirty="0">
                <a:latin typeface="Times New Roman" panose="02020603050405020304" pitchFamily="18" charset="0"/>
                <a:cs typeface="Times New Roman" panose="02020603050405020304" pitchFamily="18" charset="0"/>
              </a:rPr>
              <a:t>you use FileReader class in your program to read data from a file, if the file specified in its constructor doesn't exist, then a FileNotFoundException occurs, and the compiler prompts the programmer to handle the exception</a:t>
            </a:r>
            <a:r>
              <a:rPr lang="en-US" sz="1800" dirty="0" smtClean="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import </a:t>
            </a:r>
            <a:r>
              <a:rPr lang="en-US" sz="1800" dirty="0" err="1">
                <a:latin typeface="Times New Roman" panose="02020603050405020304" pitchFamily="18" charset="0"/>
                <a:cs typeface="Times New Roman" panose="02020603050405020304" pitchFamily="18" charset="0"/>
              </a:rPr>
              <a:t>java.io.File</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import </a:t>
            </a:r>
            <a:r>
              <a:rPr lang="en-US" sz="1800" dirty="0" err="1">
                <a:latin typeface="Times New Roman" panose="02020603050405020304" pitchFamily="18" charset="0"/>
                <a:cs typeface="Times New Roman" panose="02020603050405020304" pitchFamily="18" charset="0"/>
              </a:rPr>
              <a:t>java.io.FileReader</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public class </a:t>
            </a:r>
            <a:r>
              <a:rPr lang="en-US" sz="1800" dirty="0" err="1">
                <a:latin typeface="Times New Roman" panose="02020603050405020304" pitchFamily="18" charset="0"/>
                <a:cs typeface="Times New Roman" panose="02020603050405020304" pitchFamily="18" charset="0"/>
              </a:rPr>
              <a:t>FilenotFound_Demo</a:t>
            </a:r>
            <a:r>
              <a:rPr lang="en-US" sz="1800"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public static void main(String </a:t>
            </a:r>
            <a:r>
              <a:rPr lang="en-US" sz="1800" dirty="0" err="1">
                <a:latin typeface="Times New Roman" panose="02020603050405020304" pitchFamily="18" charset="0"/>
                <a:cs typeface="Times New Roman" panose="02020603050405020304" pitchFamily="18" charset="0"/>
              </a:rPr>
              <a:t>args</a:t>
            </a:r>
            <a:r>
              <a:rPr lang="en-US" sz="1800" dirty="0">
                <a:latin typeface="Times New Roman" panose="02020603050405020304" pitchFamily="18" charset="0"/>
                <a:cs typeface="Times New Roman" panose="02020603050405020304" pitchFamily="18" charset="0"/>
              </a:rPr>
              <a:t>[]) {		</a:t>
            </a:r>
          </a:p>
          <a:p>
            <a:pPr marL="0" indent="0">
              <a:buNone/>
            </a:pPr>
            <a:r>
              <a:rPr lang="en-US" sz="1800" dirty="0">
                <a:latin typeface="Times New Roman" panose="02020603050405020304" pitchFamily="18" charset="0"/>
                <a:cs typeface="Times New Roman" panose="02020603050405020304" pitchFamily="18" charset="0"/>
              </a:rPr>
              <a:t>      File </a:t>
            </a:r>
            <a:r>
              <a:rPr lang="en-US" sz="1800" dirty="0" err="1">
                <a:latin typeface="Times New Roman" panose="02020603050405020304" pitchFamily="18" charset="0"/>
                <a:cs typeface="Times New Roman" panose="02020603050405020304" pitchFamily="18" charset="0"/>
              </a:rPr>
              <a:t>file</a:t>
            </a:r>
            <a:r>
              <a:rPr lang="en-US" sz="1800" dirty="0">
                <a:latin typeface="Times New Roman" panose="02020603050405020304" pitchFamily="18" charset="0"/>
                <a:cs typeface="Times New Roman" panose="02020603050405020304" pitchFamily="18" charset="0"/>
              </a:rPr>
              <a:t> = new File("E://file.txt");</a:t>
            </a:r>
          </a:p>
          <a:p>
            <a:pPr marL="0" indent="0">
              <a:buNone/>
            </a:pPr>
            <a:r>
              <a:rPr lang="en-US" sz="1800" dirty="0">
                <a:latin typeface="Times New Roman" panose="02020603050405020304" pitchFamily="18" charset="0"/>
                <a:cs typeface="Times New Roman" panose="02020603050405020304" pitchFamily="18" charset="0"/>
              </a:rPr>
              <a:t>      FileReader </a:t>
            </a:r>
            <a:r>
              <a:rPr lang="en-US" sz="1800" dirty="0" err="1">
                <a:latin typeface="Times New Roman" panose="02020603050405020304" pitchFamily="18" charset="0"/>
                <a:cs typeface="Times New Roman" panose="02020603050405020304" pitchFamily="18" charset="0"/>
              </a:rPr>
              <a:t>fr</a:t>
            </a:r>
            <a:r>
              <a:rPr lang="en-US" sz="1800" dirty="0">
                <a:latin typeface="Times New Roman" panose="02020603050405020304" pitchFamily="18" charset="0"/>
                <a:cs typeface="Times New Roman" panose="02020603050405020304" pitchFamily="18" charset="0"/>
              </a:rPr>
              <a:t> = new FileReader(file); </a:t>
            </a:r>
          </a:p>
          <a:p>
            <a:pPr marL="0" indent="0">
              <a:buNone/>
            </a:pP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t>
            </a:r>
          </a:p>
        </p:txBody>
      </p:sp>
      <p:sp>
        <p:nvSpPr>
          <p:cNvPr id="3" name="TextBox 2"/>
          <p:cNvSpPr txBox="1"/>
          <p:nvPr/>
        </p:nvSpPr>
        <p:spPr>
          <a:xfrm>
            <a:off x="5695406" y="2063931"/>
            <a:ext cx="5658394" cy="2031325"/>
          </a:xfrm>
          <a:prstGeom prst="rect">
            <a:avLst/>
          </a:prstGeom>
          <a:noFill/>
          <a:ln>
            <a:solidFill>
              <a:srgbClr val="0070C0"/>
            </a:solidFill>
          </a:ln>
        </p:spPr>
        <p:txBody>
          <a:bodyPr wrap="square" rtlCol="0">
            <a:spAutoFit/>
          </a:bodyPr>
          <a:lstStyle/>
          <a:p>
            <a:r>
              <a:rPr lang="en-US" dirty="0">
                <a:latin typeface="Times New Roman" panose="02020603050405020304" pitchFamily="18" charset="0"/>
                <a:cs typeface="Times New Roman" panose="02020603050405020304" pitchFamily="18" charset="0"/>
              </a:rPr>
              <a:t>C:\&gt;javac FilenotFound_Demo.java</a:t>
            </a:r>
          </a:p>
          <a:p>
            <a:r>
              <a:rPr lang="en-US" dirty="0">
                <a:latin typeface="Times New Roman" panose="02020603050405020304" pitchFamily="18" charset="0"/>
                <a:cs typeface="Times New Roman" panose="02020603050405020304" pitchFamily="18" charset="0"/>
              </a:rPr>
              <a:t>FilenotFound_Demo.java:8: error: unreported exception FileNotFoundException; must be caught or declared to be thrown</a:t>
            </a:r>
          </a:p>
          <a:p>
            <a:r>
              <a:rPr lang="en-US" dirty="0">
                <a:latin typeface="Times New Roman" panose="02020603050405020304" pitchFamily="18" charset="0"/>
                <a:cs typeface="Times New Roman" panose="02020603050405020304" pitchFamily="18" charset="0"/>
              </a:rPr>
              <a:t>      FileReader </a:t>
            </a:r>
            <a:r>
              <a:rPr lang="en-US" dirty="0" err="1">
                <a:latin typeface="Times New Roman" panose="02020603050405020304" pitchFamily="18" charset="0"/>
                <a:cs typeface="Times New Roman" panose="02020603050405020304" pitchFamily="18" charset="0"/>
              </a:rPr>
              <a:t>fr</a:t>
            </a:r>
            <a:r>
              <a:rPr lang="en-US" dirty="0">
                <a:latin typeface="Times New Roman" panose="02020603050405020304" pitchFamily="18" charset="0"/>
                <a:cs typeface="Times New Roman" panose="02020603050405020304" pitchFamily="18" charset="0"/>
              </a:rPr>
              <a:t> = new FileReader(file);</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1 error</a:t>
            </a:r>
          </a:p>
        </p:txBody>
      </p:sp>
    </p:spTree>
    <p:extLst>
      <p:ext uri="{BB962C8B-B14F-4D97-AF65-F5344CB8AC3E}">
        <p14:creationId xmlns:p14="http://schemas.microsoft.com/office/powerpoint/2010/main" val="42272447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Unchecked exceptions </a:t>
            </a:r>
            <a:r>
              <a:rPr lang="en-US" sz="1800" dirty="0">
                <a:latin typeface="Times New Roman" panose="02020603050405020304" pitchFamily="18" charset="0"/>
                <a:cs typeface="Times New Roman" panose="02020603050405020304" pitchFamily="18" charset="0"/>
              </a:rPr>
              <a:t>− An unchecked exception is an exception that occurs at the time of execution. These are also called as Runtime Exceptions. These include programming bugs, such as logic errors or improper use of an API. </a:t>
            </a: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public class </a:t>
            </a:r>
            <a:r>
              <a:rPr lang="en-US" sz="1800" dirty="0" err="1">
                <a:latin typeface="Times New Roman" panose="02020603050405020304" pitchFamily="18" charset="0"/>
                <a:cs typeface="Times New Roman" panose="02020603050405020304" pitchFamily="18" charset="0"/>
              </a:rPr>
              <a:t>Unchecked_Demo</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public static void main(String </a:t>
            </a:r>
            <a:r>
              <a:rPr lang="en-US" sz="1800" dirty="0" err="1">
                <a:latin typeface="Times New Roman" panose="02020603050405020304" pitchFamily="18" charset="0"/>
                <a:cs typeface="Times New Roman" panose="02020603050405020304" pitchFamily="18" charset="0"/>
              </a:rPr>
              <a:t>args</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num</a:t>
            </a:r>
            <a:r>
              <a:rPr lang="en-US" sz="1800" dirty="0">
                <a:latin typeface="Times New Roman" panose="02020603050405020304" pitchFamily="18" charset="0"/>
                <a:cs typeface="Times New Roman" panose="02020603050405020304" pitchFamily="18" charset="0"/>
              </a:rPr>
              <a:t>[] = {1, 2, 3, 4};</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System.out.println</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num</a:t>
            </a:r>
            <a:r>
              <a:rPr lang="en-US" sz="1800" dirty="0">
                <a:latin typeface="Times New Roman" panose="02020603050405020304" pitchFamily="18" charset="0"/>
                <a:cs typeface="Times New Roman" panose="02020603050405020304" pitchFamily="18" charset="0"/>
              </a:rPr>
              <a:t>[5]);</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r>
              <a:rPr lang="en-US" sz="1800" dirty="0" smtClean="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38200" y="4898572"/>
            <a:ext cx="7524206" cy="646331"/>
          </a:xfrm>
          <a:prstGeom prst="rect">
            <a:avLst/>
          </a:prstGeom>
          <a:noFill/>
          <a:ln>
            <a:solidFill>
              <a:srgbClr val="00B0F0"/>
            </a:solidFill>
          </a:ln>
        </p:spPr>
        <p:txBody>
          <a:bodyPr wrap="square" rtlCol="0">
            <a:spAutoFit/>
          </a:bodyPr>
          <a:lstStyle/>
          <a:p>
            <a:r>
              <a:rPr lang="en-US" dirty="0">
                <a:latin typeface="Times New Roman" panose="02020603050405020304" pitchFamily="18" charset="0"/>
                <a:cs typeface="Times New Roman" panose="02020603050405020304" pitchFamily="18" charset="0"/>
              </a:rPr>
              <a:t>Exception in thread "main" </a:t>
            </a:r>
            <a:r>
              <a:rPr lang="en-US" dirty="0" err="1">
                <a:latin typeface="Times New Roman" panose="02020603050405020304" pitchFamily="18" charset="0"/>
                <a:cs typeface="Times New Roman" panose="02020603050405020304" pitchFamily="18" charset="0"/>
              </a:rPr>
              <a:t>java.lang.ArrayIndexOutOfBoundsException</a:t>
            </a:r>
            <a:r>
              <a:rPr lang="en-US" dirty="0">
                <a:latin typeface="Times New Roman" panose="02020603050405020304" pitchFamily="18" charset="0"/>
                <a:cs typeface="Times New Roman" panose="02020603050405020304" pitchFamily="18" charset="0"/>
              </a:rPr>
              <a:t>: 5</a:t>
            </a:r>
          </a:p>
          <a:p>
            <a:r>
              <a:rPr lang="en-US" dirty="0">
                <a:latin typeface="Times New Roman" panose="02020603050405020304" pitchFamily="18" charset="0"/>
                <a:cs typeface="Times New Roman" panose="02020603050405020304" pitchFamily="18" charset="0"/>
              </a:rPr>
              <a:t>	at </a:t>
            </a:r>
            <a:r>
              <a:rPr lang="en-US" dirty="0" err="1">
                <a:latin typeface="Times New Roman" panose="02020603050405020304" pitchFamily="18" charset="0"/>
                <a:cs typeface="Times New Roman" panose="02020603050405020304" pitchFamily="18" charset="0"/>
              </a:rPr>
              <a:t>Exceptions.Unchecked_Demo.main</a:t>
            </a:r>
            <a:r>
              <a:rPr lang="en-US" dirty="0">
                <a:latin typeface="Times New Roman" panose="02020603050405020304" pitchFamily="18" charset="0"/>
                <a:cs typeface="Times New Roman" panose="02020603050405020304" pitchFamily="18" charset="0"/>
              </a:rPr>
              <a:t>(Unchecked_Demo.java:8)</a:t>
            </a:r>
          </a:p>
        </p:txBody>
      </p:sp>
    </p:spTree>
    <p:extLst>
      <p:ext uri="{BB962C8B-B14F-4D97-AF65-F5344CB8AC3E}">
        <p14:creationId xmlns:p14="http://schemas.microsoft.com/office/powerpoint/2010/main" val="4863500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Errors</a:t>
            </a:r>
            <a:r>
              <a:rPr lang="en-US" sz="1600" dirty="0">
                <a:latin typeface="Times New Roman" panose="02020603050405020304" pitchFamily="18" charset="0"/>
                <a:cs typeface="Times New Roman" panose="02020603050405020304" pitchFamily="18" charset="0"/>
              </a:rPr>
              <a:t> − These are not exceptions at all, but problems that arise beyond the control of the user or the programmer. </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e.g. </a:t>
            </a:r>
            <a:r>
              <a:rPr lang="en-US" sz="1600" dirty="0" err="1">
                <a:latin typeface="Times New Roman" panose="02020603050405020304" pitchFamily="18" charset="0"/>
                <a:cs typeface="Times New Roman" panose="02020603050405020304" pitchFamily="18" charset="0"/>
              </a:rPr>
              <a:t>OutOfMemoryError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VirtualMachineError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AssertionError</a:t>
            </a:r>
            <a:r>
              <a:rPr lang="en-US" sz="1600" dirty="0">
                <a:latin typeface="Times New Roman" panose="02020603050405020304" pitchFamily="18" charset="0"/>
                <a:cs typeface="Times New Roman" panose="02020603050405020304" pitchFamily="18" charset="0"/>
              </a:rPr>
              <a:t> etc.</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Exception Hierarchy</a:t>
            </a:r>
          </a:p>
          <a:p>
            <a:pPr marL="0" indent="0">
              <a:buNone/>
            </a:pPr>
            <a:r>
              <a:rPr lang="en-US" sz="1600" dirty="0" smtClean="0">
                <a:latin typeface="Times New Roman" panose="02020603050405020304" pitchFamily="18" charset="0"/>
                <a:cs typeface="Times New Roman" panose="02020603050405020304" pitchFamily="18" charset="0"/>
              </a:rPr>
              <a:t>All </a:t>
            </a:r>
            <a:r>
              <a:rPr lang="en-US" sz="1600" dirty="0">
                <a:latin typeface="Times New Roman" panose="02020603050405020304" pitchFamily="18" charset="0"/>
                <a:cs typeface="Times New Roman" panose="02020603050405020304" pitchFamily="18" charset="0"/>
              </a:rPr>
              <a:t>exception classes are subtypes of the </a:t>
            </a:r>
            <a:r>
              <a:rPr lang="en-US" sz="1600" dirty="0" err="1">
                <a:latin typeface="Times New Roman" panose="02020603050405020304" pitchFamily="18" charset="0"/>
                <a:cs typeface="Times New Roman" panose="02020603050405020304" pitchFamily="18" charset="0"/>
              </a:rPr>
              <a:t>java.lang.Exception</a:t>
            </a:r>
            <a:r>
              <a:rPr lang="en-US" sz="1600" dirty="0">
                <a:latin typeface="Times New Roman" panose="02020603050405020304" pitchFamily="18" charset="0"/>
                <a:cs typeface="Times New Roman" panose="02020603050405020304" pitchFamily="18" charset="0"/>
              </a:rPr>
              <a:t> class</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exception class is a subclass of the </a:t>
            </a:r>
            <a:r>
              <a:rPr lang="en-US" sz="1600" dirty="0" err="1">
                <a:latin typeface="Times New Roman" panose="02020603050405020304" pitchFamily="18" charset="0"/>
                <a:cs typeface="Times New Roman" panose="02020603050405020304" pitchFamily="18" charset="0"/>
              </a:rPr>
              <a:t>Throwable</a:t>
            </a:r>
            <a:r>
              <a:rPr lang="en-US" sz="1600" dirty="0">
                <a:latin typeface="Times New Roman" panose="02020603050405020304" pitchFamily="18" charset="0"/>
                <a:cs typeface="Times New Roman" panose="02020603050405020304" pitchFamily="18" charset="0"/>
              </a:rPr>
              <a:t> class. Other than the exception class there is another subclass called Error which is derived from the </a:t>
            </a:r>
            <a:r>
              <a:rPr lang="en-US" sz="1600" dirty="0" err="1">
                <a:latin typeface="Times New Roman" panose="02020603050405020304" pitchFamily="18" charset="0"/>
                <a:cs typeface="Times New Roman" panose="02020603050405020304" pitchFamily="18" charset="0"/>
              </a:rPr>
              <a:t>Throwable</a:t>
            </a:r>
            <a:r>
              <a:rPr lang="en-US" sz="1600" dirty="0">
                <a:latin typeface="Times New Roman" panose="02020603050405020304" pitchFamily="18" charset="0"/>
                <a:cs typeface="Times New Roman" panose="02020603050405020304" pitchFamily="18" charset="0"/>
              </a:rPr>
              <a:t> class.</a:t>
            </a:r>
          </a:p>
        </p:txBody>
      </p:sp>
      <p:pic>
        <p:nvPicPr>
          <p:cNvPr id="3" name="Picture 2"/>
          <p:cNvPicPr>
            <a:picLocks noChangeAspect="1"/>
          </p:cNvPicPr>
          <p:nvPr/>
        </p:nvPicPr>
        <p:blipFill>
          <a:blip r:embed="rId2"/>
          <a:stretch>
            <a:fillRect/>
          </a:stretch>
        </p:blipFill>
        <p:spPr>
          <a:xfrm>
            <a:off x="2207623" y="2833687"/>
            <a:ext cx="8699863" cy="3019425"/>
          </a:xfrm>
          <a:prstGeom prst="rect">
            <a:avLst/>
          </a:prstGeom>
        </p:spPr>
      </p:pic>
    </p:spTree>
    <p:extLst>
      <p:ext uri="{BB962C8B-B14F-4D97-AF65-F5344CB8AC3E}">
        <p14:creationId xmlns:p14="http://schemas.microsoft.com/office/powerpoint/2010/main" val="39085261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Exception Keywords</a:t>
            </a:r>
          </a:p>
          <a:p>
            <a:pPr marL="0" indent="0">
              <a:buNone/>
            </a:pPr>
            <a:r>
              <a:rPr lang="en-US" sz="1600" dirty="0">
                <a:latin typeface="Times New Roman" panose="02020603050405020304" pitchFamily="18" charset="0"/>
                <a:cs typeface="Times New Roman" panose="02020603050405020304" pitchFamily="18" charset="0"/>
              </a:rPr>
              <a:t>There are 5 keywords which are used in handling exceptions in Java</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smtClean="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70356868"/>
              </p:ext>
            </p:extLst>
          </p:nvPr>
        </p:nvGraphicFramePr>
        <p:xfrm>
          <a:off x="1567544" y="1306288"/>
          <a:ext cx="9588136" cy="4376056"/>
        </p:xfrm>
        <a:graphic>
          <a:graphicData uri="http://schemas.openxmlformats.org/drawingml/2006/table">
            <a:tbl>
              <a:tblPr firstRow="1" bandRow="1">
                <a:tableStyleId>{5C22544A-7EE6-4342-B048-85BDC9FD1C3A}</a:tableStyleId>
              </a:tblPr>
              <a:tblGrid>
                <a:gridCol w="3150386">
                  <a:extLst>
                    <a:ext uri="{9D8B030D-6E8A-4147-A177-3AD203B41FA5}">
                      <a16:colId xmlns:a16="http://schemas.microsoft.com/office/drawing/2014/main" val="8612694"/>
                    </a:ext>
                  </a:extLst>
                </a:gridCol>
                <a:gridCol w="6437750">
                  <a:extLst>
                    <a:ext uri="{9D8B030D-6E8A-4147-A177-3AD203B41FA5}">
                      <a16:colId xmlns:a16="http://schemas.microsoft.com/office/drawing/2014/main" val="327280947"/>
                    </a:ext>
                  </a:extLst>
                </a:gridCol>
              </a:tblGrid>
              <a:tr h="496388">
                <a:tc>
                  <a:txBody>
                    <a:bodyPr/>
                    <a:lstStyle/>
                    <a:p>
                      <a:r>
                        <a:rPr lang="en-US" dirty="0" smtClean="0"/>
                        <a:t>Keyword</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684593534"/>
                  </a:ext>
                </a:extLst>
              </a:tr>
              <a:tr h="496388">
                <a:tc>
                  <a:txBody>
                    <a:bodyPr/>
                    <a:lstStyle/>
                    <a:p>
                      <a:r>
                        <a:rPr lang="en-US" sz="1800" dirty="0" smtClean="0">
                          <a:latin typeface="Times New Roman" panose="02020603050405020304" pitchFamily="18" charset="0"/>
                          <a:cs typeface="Times New Roman" panose="02020603050405020304" pitchFamily="18" charset="0"/>
                        </a:rPr>
                        <a:t>Try</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smtClean="0">
                          <a:latin typeface="Times New Roman" panose="02020603050405020304" pitchFamily="18" charset="0"/>
                          <a:cs typeface="Times New Roman" panose="02020603050405020304" pitchFamily="18" charset="0"/>
                        </a:rPr>
                        <a:t>The "try" keyword is used to specify a block where we should place exception code. The try block must be followed by either catch or finally. It means, we can't use try block alone.</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4987042"/>
                  </a:ext>
                </a:extLst>
              </a:tr>
              <a:tr h="496388">
                <a:tc>
                  <a:txBody>
                    <a:bodyPr/>
                    <a:lstStyle/>
                    <a:p>
                      <a:r>
                        <a:rPr lang="en-US" sz="1800" dirty="0" smtClean="0">
                          <a:latin typeface="Times New Roman" panose="02020603050405020304" pitchFamily="18" charset="0"/>
                          <a:cs typeface="Times New Roman" panose="02020603050405020304" pitchFamily="18" charset="0"/>
                        </a:rPr>
                        <a:t>catch</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smtClean="0">
                          <a:latin typeface="Times New Roman" panose="02020603050405020304" pitchFamily="18" charset="0"/>
                          <a:cs typeface="Times New Roman" panose="02020603050405020304" pitchFamily="18" charset="0"/>
                        </a:rPr>
                        <a:t>The "catch" block is used to handle the exception. It must be preceded by try block which means we can't use catch block alone. It can be followed by finally block later.</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6283956"/>
                  </a:ext>
                </a:extLst>
              </a:tr>
              <a:tr h="496388">
                <a:tc>
                  <a:txBody>
                    <a:bodyPr/>
                    <a:lstStyle/>
                    <a:p>
                      <a:r>
                        <a:rPr lang="en-US" sz="1800" dirty="0" smtClean="0">
                          <a:latin typeface="Times New Roman" panose="02020603050405020304" pitchFamily="18" charset="0"/>
                          <a:cs typeface="Times New Roman" panose="02020603050405020304" pitchFamily="18" charset="0"/>
                        </a:rPr>
                        <a:t>finally</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smtClean="0">
                          <a:latin typeface="Times New Roman" panose="02020603050405020304" pitchFamily="18" charset="0"/>
                          <a:cs typeface="Times New Roman" panose="02020603050405020304" pitchFamily="18" charset="0"/>
                        </a:rPr>
                        <a:t>The "finally" block is used to execute the important code of the program. It is executed whether an exception is handled or not</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075763"/>
                  </a:ext>
                </a:extLst>
              </a:tr>
              <a:tr h="496388">
                <a:tc>
                  <a:txBody>
                    <a:bodyPr/>
                    <a:lstStyle/>
                    <a:p>
                      <a:r>
                        <a:rPr lang="en-US" sz="1800" dirty="0" smtClean="0">
                          <a:latin typeface="Times New Roman" panose="02020603050405020304" pitchFamily="18" charset="0"/>
                          <a:cs typeface="Times New Roman" panose="02020603050405020304" pitchFamily="18" charset="0"/>
                        </a:rPr>
                        <a:t>throw</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smtClean="0">
                          <a:latin typeface="Times New Roman" panose="02020603050405020304" pitchFamily="18" charset="0"/>
                          <a:cs typeface="Times New Roman" panose="02020603050405020304" pitchFamily="18" charset="0"/>
                        </a:rPr>
                        <a:t>The "throw" keyword is used to throw an exception.</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55906553"/>
                  </a:ext>
                </a:extLst>
              </a:tr>
              <a:tr h="496388">
                <a:tc>
                  <a:txBody>
                    <a:bodyPr/>
                    <a:lstStyle/>
                    <a:p>
                      <a:r>
                        <a:rPr lang="en-US" sz="1800" dirty="0" smtClean="0">
                          <a:latin typeface="Times New Roman" panose="02020603050405020304" pitchFamily="18" charset="0"/>
                          <a:cs typeface="Times New Roman" panose="02020603050405020304" pitchFamily="18" charset="0"/>
                        </a:rPr>
                        <a:t>throws</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smtClean="0">
                          <a:latin typeface="Times New Roman" panose="02020603050405020304" pitchFamily="18" charset="0"/>
                          <a:cs typeface="Times New Roman" panose="02020603050405020304" pitchFamily="18" charset="0"/>
                        </a:rPr>
                        <a:t>The "throws" keyword is used to declare exceptions. It doesn't throw an exception. It specifies that there may occur an exception in the method. It is always used with method signature.</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21843702"/>
                  </a:ext>
                </a:extLst>
              </a:tr>
            </a:tbl>
          </a:graphicData>
        </a:graphic>
      </p:graphicFrame>
    </p:spTree>
    <p:extLst>
      <p:ext uri="{BB962C8B-B14F-4D97-AF65-F5344CB8AC3E}">
        <p14:creationId xmlns:p14="http://schemas.microsoft.com/office/powerpoint/2010/main" val="22025862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Exception Handling </a:t>
            </a:r>
            <a:r>
              <a:rPr lang="en-US" sz="1600" b="1" dirty="0" smtClean="0">
                <a:latin typeface="Times New Roman" panose="02020603050405020304" pitchFamily="18" charset="0"/>
                <a:cs typeface="Times New Roman" panose="02020603050405020304" pitchFamily="18" charset="0"/>
              </a:rPr>
              <a:t>Example</a:t>
            </a:r>
          </a:p>
          <a:p>
            <a:pPr marL="0" indent="0">
              <a:buNone/>
            </a:pPr>
            <a:r>
              <a:rPr lang="en-US" sz="1600" dirty="0">
                <a:latin typeface="Times New Roman" panose="02020603050405020304" pitchFamily="18" charset="0"/>
                <a:cs typeface="Times New Roman" panose="02020603050405020304" pitchFamily="18" charset="0"/>
              </a:rPr>
              <a:t>public class </a:t>
            </a:r>
            <a:r>
              <a:rPr lang="en-US" sz="1600" dirty="0" err="1">
                <a:latin typeface="Times New Roman" panose="02020603050405020304" pitchFamily="18" charset="0"/>
                <a:cs typeface="Times New Roman" panose="02020603050405020304" pitchFamily="18" charset="0"/>
              </a:rPr>
              <a:t>JavaExceptionExample</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public static void main(String </a:t>
            </a:r>
            <a:r>
              <a:rPr lang="en-US" sz="1600" dirty="0" err="1">
                <a:latin typeface="Times New Roman" panose="02020603050405020304" pitchFamily="18" charset="0"/>
                <a:cs typeface="Times New Roman" panose="02020603050405020304" pitchFamily="18" charset="0"/>
              </a:rPr>
              <a:t>args</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try{  </a:t>
            </a:r>
          </a:p>
          <a:p>
            <a:pPr marL="0" indent="0">
              <a:buNone/>
            </a:pPr>
            <a:r>
              <a:rPr lang="en-US" sz="1600" dirty="0">
                <a:latin typeface="Times New Roman" panose="02020603050405020304" pitchFamily="18" charset="0"/>
                <a:cs typeface="Times New Roman" panose="02020603050405020304" pitchFamily="18" charset="0"/>
              </a:rPr>
              <a:t>      //code that may raise exception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data=100/0;  </a:t>
            </a:r>
          </a:p>
          <a:p>
            <a:pPr marL="0" indent="0">
              <a:buNone/>
            </a:pPr>
            <a:r>
              <a:rPr lang="en-US" sz="1600" dirty="0">
                <a:latin typeface="Times New Roman" panose="02020603050405020304" pitchFamily="18" charset="0"/>
                <a:cs typeface="Times New Roman" panose="02020603050405020304" pitchFamily="18" charset="0"/>
              </a:rPr>
              <a:t>   }catch(</a:t>
            </a:r>
            <a:r>
              <a:rPr lang="en-US" sz="1600" dirty="0" err="1">
                <a:latin typeface="Times New Roman" panose="02020603050405020304" pitchFamily="18" charset="0"/>
                <a:cs typeface="Times New Roman" panose="02020603050405020304" pitchFamily="18" charset="0"/>
              </a:rPr>
              <a:t>ArithmeticException</a:t>
            </a:r>
            <a:r>
              <a:rPr lang="en-US" sz="1600" dirty="0">
                <a:latin typeface="Times New Roman" panose="02020603050405020304" pitchFamily="18" charset="0"/>
                <a:cs typeface="Times New Roman" panose="02020603050405020304" pitchFamily="18" charset="0"/>
              </a:rPr>
              <a:t> e){</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(e);}  </a:t>
            </a:r>
          </a:p>
          <a:p>
            <a:pPr marL="0" indent="0">
              <a:buNone/>
            </a:pPr>
            <a:r>
              <a:rPr lang="en-US" sz="1600" dirty="0">
                <a:latin typeface="Times New Roman" panose="02020603050405020304" pitchFamily="18" charset="0"/>
                <a:cs typeface="Times New Roman" panose="02020603050405020304" pitchFamily="18" charset="0"/>
              </a:rPr>
              <a:t>   //rest code of the program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("rest of the code...");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a:t>
            </a:r>
            <a:endParaRPr lang="en-US" sz="1600" dirty="0" smtClean="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92777" y="4545874"/>
            <a:ext cx="5525589" cy="923330"/>
          </a:xfrm>
          <a:prstGeom prst="rect">
            <a:avLst/>
          </a:prstGeom>
          <a:noFill/>
          <a:ln>
            <a:solidFill>
              <a:srgbClr val="0070C0"/>
            </a:solidFill>
          </a:ln>
        </p:spPr>
        <p:txBody>
          <a:bodyPr wrap="square" rtlCol="0">
            <a:spAutoFit/>
          </a:bodyPr>
          <a:lstStyle/>
          <a:p>
            <a:r>
              <a:rPr lang="en-US" dirty="0">
                <a:latin typeface="Times New Roman" panose="02020603050405020304" pitchFamily="18" charset="0"/>
                <a:cs typeface="Times New Roman" panose="02020603050405020304" pitchFamily="18" charset="0"/>
              </a:rPr>
              <a:t>Exception in thread main </a:t>
            </a:r>
            <a:r>
              <a:rPr lang="en-US" dirty="0" err="1">
                <a:latin typeface="Times New Roman" panose="02020603050405020304" pitchFamily="18" charset="0"/>
                <a:cs typeface="Times New Roman" panose="02020603050405020304" pitchFamily="18" charset="0"/>
              </a:rPr>
              <a:t>java.lang.ArithmeticException</a:t>
            </a:r>
            <a:r>
              <a:rPr lang="en-US" dirty="0">
                <a:latin typeface="Times New Roman" panose="02020603050405020304" pitchFamily="18" charset="0"/>
                <a:cs typeface="Times New Roman" panose="02020603050405020304" pitchFamily="18" charset="0"/>
              </a:rPr>
              <a:t>:/ by zero</a:t>
            </a:r>
          </a:p>
          <a:p>
            <a:r>
              <a:rPr lang="en-US" dirty="0">
                <a:latin typeface="Times New Roman" panose="02020603050405020304" pitchFamily="18" charset="0"/>
                <a:cs typeface="Times New Roman" panose="02020603050405020304" pitchFamily="18" charset="0"/>
              </a:rPr>
              <a:t>rest of the code...</a:t>
            </a:r>
          </a:p>
        </p:txBody>
      </p:sp>
    </p:spTree>
    <p:extLst>
      <p:ext uri="{BB962C8B-B14F-4D97-AF65-F5344CB8AC3E}">
        <p14:creationId xmlns:p14="http://schemas.microsoft.com/office/powerpoint/2010/main" val="2452896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Common Scenarios of Java Exceptions</a:t>
            </a:r>
          </a:p>
          <a:p>
            <a:pPr marL="0" indent="0">
              <a:buNone/>
            </a:pPr>
            <a:r>
              <a:rPr lang="en-US" sz="1200" b="1" dirty="0">
                <a:latin typeface="Times New Roman" panose="02020603050405020304" pitchFamily="18" charset="0"/>
                <a:cs typeface="Times New Roman" panose="02020603050405020304" pitchFamily="18" charset="0"/>
              </a:rPr>
              <a:t>1) A scenario where </a:t>
            </a:r>
            <a:r>
              <a:rPr lang="en-US" sz="1200" b="1" dirty="0" err="1">
                <a:latin typeface="Times New Roman" panose="02020603050405020304" pitchFamily="18" charset="0"/>
                <a:cs typeface="Times New Roman" panose="02020603050405020304" pitchFamily="18" charset="0"/>
              </a:rPr>
              <a:t>ArithmeticException</a:t>
            </a:r>
            <a:r>
              <a:rPr lang="en-US" sz="1200" b="1" dirty="0">
                <a:latin typeface="Times New Roman" panose="02020603050405020304" pitchFamily="18" charset="0"/>
                <a:cs typeface="Times New Roman" panose="02020603050405020304" pitchFamily="18" charset="0"/>
              </a:rPr>
              <a:t> occurs</a:t>
            </a:r>
          </a:p>
          <a:p>
            <a:pPr marL="0" indent="0">
              <a:buNone/>
            </a:pPr>
            <a:r>
              <a:rPr lang="en-US" sz="1200" dirty="0">
                <a:latin typeface="Times New Roman" panose="02020603050405020304" pitchFamily="18" charset="0"/>
                <a:cs typeface="Times New Roman" panose="02020603050405020304" pitchFamily="18" charset="0"/>
              </a:rPr>
              <a:t>If we divide any number by zero, there occurs an </a:t>
            </a:r>
            <a:r>
              <a:rPr lang="en-US" sz="1200" dirty="0" err="1">
                <a:latin typeface="Times New Roman" panose="02020603050405020304" pitchFamily="18" charset="0"/>
                <a:cs typeface="Times New Roman" panose="02020603050405020304" pitchFamily="18" charset="0"/>
              </a:rPr>
              <a:t>ArithmeticException</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a=50/0;//</a:t>
            </a:r>
            <a:r>
              <a:rPr lang="en-US" sz="1200" dirty="0" err="1">
                <a:latin typeface="Times New Roman" panose="02020603050405020304" pitchFamily="18" charset="0"/>
                <a:cs typeface="Times New Roman" panose="02020603050405020304" pitchFamily="18" charset="0"/>
              </a:rPr>
              <a:t>ArithmeticException</a:t>
            </a:r>
            <a:r>
              <a:rPr lang="en-US" sz="1200" dirty="0">
                <a:latin typeface="Times New Roman" panose="02020603050405020304" pitchFamily="18" charset="0"/>
                <a:cs typeface="Times New Roman" panose="02020603050405020304" pitchFamily="18" charset="0"/>
              </a:rPr>
              <a:t>  </a:t>
            </a:r>
            <a:endParaRPr lang="en-US" sz="1200" dirty="0" smtClean="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2) A scenario where </a:t>
            </a:r>
            <a:r>
              <a:rPr lang="en-US" sz="1200" b="1" dirty="0" err="1">
                <a:latin typeface="Times New Roman" panose="02020603050405020304" pitchFamily="18" charset="0"/>
                <a:cs typeface="Times New Roman" panose="02020603050405020304" pitchFamily="18" charset="0"/>
              </a:rPr>
              <a:t>NullPointerException</a:t>
            </a:r>
            <a:r>
              <a:rPr lang="en-US" sz="1200" b="1" dirty="0">
                <a:latin typeface="Times New Roman" panose="02020603050405020304" pitchFamily="18" charset="0"/>
                <a:cs typeface="Times New Roman" panose="02020603050405020304" pitchFamily="18" charset="0"/>
              </a:rPr>
              <a:t> occurs</a:t>
            </a:r>
          </a:p>
          <a:p>
            <a:pPr marL="0" indent="0">
              <a:buNone/>
            </a:pPr>
            <a:r>
              <a:rPr lang="en-US" sz="1200" dirty="0">
                <a:latin typeface="Times New Roman" panose="02020603050405020304" pitchFamily="18" charset="0"/>
                <a:cs typeface="Times New Roman" panose="02020603050405020304" pitchFamily="18" charset="0"/>
              </a:rPr>
              <a:t>If we have a null value in any variable, performing any operation on the variable throws a </a:t>
            </a:r>
            <a:r>
              <a:rPr lang="en-US" sz="1200" dirty="0" err="1">
                <a:latin typeface="Times New Roman" panose="02020603050405020304" pitchFamily="18" charset="0"/>
                <a:cs typeface="Times New Roman" panose="02020603050405020304" pitchFamily="18" charset="0"/>
              </a:rPr>
              <a:t>NullPointerException</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String s=null;  </a:t>
            </a:r>
          </a:p>
          <a:p>
            <a:pPr marL="0" indent="0">
              <a:buNone/>
            </a:pP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s.length</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NullPointerException</a:t>
            </a:r>
            <a:r>
              <a:rPr lang="en-US" sz="1200" dirty="0">
                <a:latin typeface="Times New Roman" panose="02020603050405020304" pitchFamily="18" charset="0"/>
                <a:cs typeface="Times New Roman" panose="02020603050405020304" pitchFamily="18" charset="0"/>
              </a:rPr>
              <a:t>  </a:t>
            </a:r>
            <a:endParaRPr lang="en-US" sz="1200" dirty="0" smtClean="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3) A scenario where </a:t>
            </a:r>
            <a:r>
              <a:rPr lang="en-US" sz="1200" b="1" dirty="0" err="1">
                <a:latin typeface="Times New Roman" panose="02020603050405020304" pitchFamily="18" charset="0"/>
                <a:cs typeface="Times New Roman" panose="02020603050405020304" pitchFamily="18" charset="0"/>
              </a:rPr>
              <a:t>NumberFormatException</a:t>
            </a:r>
            <a:r>
              <a:rPr lang="en-US" sz="1200" b="1" dirty="0">
                <a:latin typeface="Times New Roman" panose="02020603050405020304" pitchFamily="18" charset="0"/>
                <a:cs typeface="Times New Roman" panose="02020603050405020304" pitchFamily="18" charset="0"/>
              </a:rPr>
              <a:t> occurs</a:t>
            </a:r>
          </a:p>
          <a:p>
            <a:pPr marL="0" indent="0">
              <a:buNone/>
            </a:pPr>
            <a:r>
              <a:rPr lang="en-US" sz="1200" dirty="0">
                <a:latin typeface="Times New Roman" panose="02020603050405020304" pitchFamily="18" charset="0"/>
                <a:cs typeface="Times New Roman" panose="02020603050405020304" pitchFamily="18" charset="0"/>
              </a:rPr>
              <a:t>The wrong formatting of any value may occur </a:t>
            </a:r>
            <a:r>
              <a:rPr lang="en-US" sz="1200" dirty="0" err="1">
                <a:latin typeface="Times New Roman" panose="02020603050405020304" pitchFamily="18" charset="0"/>
                <a:cs typeface="Times New Roman" panose="02020603050405020304" pitchFamily="18" charset="0"/>
              </a:rPr>
              <a:t>NumberFormatException</a:t>
            </a:r>
            <a:r>
              <a:rPr lang="en-US" sz="1200" dirty="0">
                <a:latin typeface="Times New Roman" panose="02020603050405020304" pitchFamily="18" charset="0"/>
                <a:cs typeface="Times New Roman" panose="02020603050405020304" pitchFamily="18" charset="0"/>
              </a:rPr>
              <a:t>. Suppose I have a string variable that has characters, converting this variable into digit will occur </a:t>
            </a:r>
            <a:r>
              <a:rPr lang="en-US" sz="1200" dirty="0" err="1">
                <a:latin typeface="Times New Roman" panose="02020603050405020304" pitchFamily="18" charset="0"/>
                <a:cs typeface="Times New Roman" panose="02020603050405020304" pitchFamily="18" charset="0"/>
              </a:rPr>
              <a:t>NumberFormatException</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String s="</a:t>
            </a:r>
            <a:r>
              <a:rPr lang="en-US" sz="1200" dirty="0" err="1">
                <a:latin typeface="Times New Roman" panose="02020603050405020304" pitchFamily="18" charset="0"/>
                <a:cs typeface="Times New Roman" panose="02020603050405020304" pitchFamily="18" charset="0"/>
              </a:rPr>
              <a:t>abc</a:t>
            </a:r>
            <a:r>
              <a:rPr lang="en-US" sz="1200" dirty="0">
                <a:latin typeface="Times New Roman" panose="02020603050405020304" pitchFamily="18" charset="0"/>
                <a:cs typeface="Times New Roman" panose="02020603050405020304" pitchFamily="18" charset="0"/>
              </a:rPr>
              <a:t>";  </a:t>
            </a:r>
          </a:p>
          <a:p>
            <a:pPr marL="0" indent="0">
              <a:buNone/>
            </a:pP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Integer.parseInt</a:t>
            </a:r>
            <a:r>
              <a:rPr lang="en-US" sz="1200" dirty="0">
                <a:latin typeface="Times New Roman" panose="02020603050405020304" pitchFamily="18" charset="0"/>
                <a:cs typeface="Times New Roman" panose="02020603050405020304" pitchFamily="18" charset="0"/>
              </a:rPr>
              <a:t>(s);//</a:t>
            </a:r>
            <a:r>
              <a:rPr lang="en-US" sz="1200" dirty="0" err="1">
                <a:latin typeface="Times New Roman" panose="02020603050405020304" pitchFamily="18" charset="0"/>
                <a:cs typeface="Times New Roman" panose="02020603050405020304" pitchFamily="18" charset="0"/>
              </a:rPr>
              <a:t>NumberFormatException</a:t>
            </a:r>
            <a:r>
              <a:rPr lang="en-US" sz="1200" dirty="0">
                <a:latin typeface="Times New Roman" panose="02020603050405020304" pitchFamily="18" charset="0"/>
                <a:cs typeface="Times New Roman" panose="02020603050405020304" pitchFamily="18" charset="0"/>
              </a:rPr>
              <a:t>  </a:t>
            </a:r>
            <a:endParaRPr lang="en-US" sz="1200" dirty="0" smtClean="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4) A scenario where </a:t>
            </a:r>
            <a:r>
              <a:rPr lang="en-US" sz="1200" b="1" dirty="0" err="1">
                <a:latin typeface="Times New Roman" panose="02020603050405020304" pitchFamily="18" charset="0"/>
                <a:cs typeface="Times New Roman" panose="02020603050405020304" pitchFamily="18" charset="0"/>
              </a:rPr>
              <a:t>ArrayIndexOutOfBoundsException</a:t>
            </a:r>
            <a:r>
              <a:rPr lang="en-US" sz="1200" b="1" dirty="0">
                <a:latin typeface="Times New Roman" panose="02020603050405020304" pitchFamily="18" charset="0"/>
                <a:cs typeface="Times New Roman" panose="02020603050405020304" pitchFamily="18" charset="0"/>
              </a:rPr>
              <a:t> occurs</a:t>
            </a:r>
          </a:p>
          <a:p>
            <a:pPr marL="0" indent="0">
              <a:buNone/>
            </a:pPr>
            <a:r>
              <a:rPr lang="en-US" sz="1200" dirty="0">
                <a:latin typeface="Times New Roman" panose="02020603050405020304" pitchFamily="18" charset="0"/>
                <a:cs typeface="Times New Roman" panose="02020603050405020304" pitchFamily="18" charset="0"/>
              </a:rPr>
              <a:t>If you are inserting any value in the wrong index, it would result in </a:t>
            </a:r>
            <a:r>
              <a:rPr lang="en-US" sz="1200" dirty="0" err="1">
                <a:latin typeface="Times New Roman" panose="02020603050405020304" pitchFamily="18" charset="0"/>
                <a:cs typeface="Times New Roman" panose="02020603050405020304" pitchFamily="18" charset="0"/>
              </a:rPr>
              <a:t>ArrayIndexOutOfBoundsException</a:t>
            </a:r>
            <a:r>
              <a:rPr lang="en-US" sz="1200" dirty="0">
                <a:latin typeface="Times New Roman" panose="02020603050405020304" pitchFamily="18" charset="0"/>
                <a:cs typeface="Times New Roman" panose="02020603050405020304" pitchFamily="18" charset="0"/>
              </a:rPr>
              <a:t> as shown below</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a[]=new </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[5];  </a:t>
            </a:r>
          </a:p>
          <a:p>
            <a:pPr marL="0" indent="0">
              <a:buNone/>
            </a:pPr>
            <a:r>
              <a:rPr lang="en-US" sz="1200" dirty="0">
                <a:latin typeface="Times New Roman" panose="02020603050405020304" pitchFamily="18" charset="0"/>
                <a:cs typeface="Times New Roman" panose="02020603050405020304" pitchFamily="18" charset="0"/>
              </a:rPr>
              <a:t>a[10]=50; //</a:t>
            </a:r>
            <a:r>
              <a:rPr lang="en-US" sz="1200" dirty="0" err="1">
                <a:latin typeface="Times New Roman" panose="02020603050405020304" pitchFamily="18" charset="0"/>
                <a:cs typeface="Times New Roman" panose="02020603050405020304" pitchFamily="18" charset="0"/>
              </a:rPr>
              <a:t>ArrayIndexOutOfBoundsException</a:t>
            </a:r>
            <a:r>
              <a:rPr lang="en-US" sz="1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1499340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try-catch block</a:t>
            </a:r>
          </a:p>
          <a:p>
            <a:pPr marL="0" indent="0">
              <a:buNone/>
            </a:pPr>
            <a:r>
              <a:rPr lang="en-US" sz="1600" b="1" dirty="0">
                <a:latin typeface="Times New Roman" panose="02020603050405020304" pitchFamily="18" charset="0"/>
                <a:cs typeface="Times New Roman" panose="02020603050405020304" pitchFamily="18" charset="0"/>
              </a:rPr>
              <a:t>Java try block</a:t>
            </a:r>
          </a:p>
          <a:p>
            <a:r>
              <a:rPr lang="en-US" sz="1600" dirty="0">
                <a:latin typeface="Times New Roman" panose="02020603050405020304" pitchFamily="18" charset="0"/>
                <a:cs typeface="Times New Roman" panose="02020603050405020304" pitchFamily="18" charset="0"/>
              </a:rPr>
              <a:t>Java try block is used to enclose the code that might throw an exception. It must be used within the method</a:t>
            </a:r>
            <a:r>
              <a:rPr lang="en-US" sz="1600" dirty="0" smtClean="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If an exception occurs at the particular statement of try block, the rest of the block code will not execute. So, it is recommended not to keeping the code in try block that will not throw an exception.</a:t>
            </a:r>
          </a:p>
          <a:p>
            <a:r>
              <a:rPr lang="en-US" sz="1600" dirty="0" smtClean="0">
                <a:latin typeface="Times New Roman" panose="02020603050405020304" pitchFamily="18" charset="0"/>
                <a:cs typeface="Times New Roman" panose="02020603050405020304" pitchFamily="18" charset="0"/>
              </a:rPr>
              <a:t>Java </a:t>
            </a:r>
            <a:r>
              <a:rPr lang="en-US" sz="1600" dirty="0">
                <a:latin typeface="Times New Roman" panose="02020603050405020304" pitchFamily="18" charset="0"/>
                <a:cs typeface="Times New Roman" panose="02020603050405020304" pitchFamily="18" charset="0"/>
              </a:rPr>
              <a:t>try block must be followed by either catch or finally block</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a:latin typeface="Times New Roman" panose="02020603050405020304" pitchFamily="18" charset="0"/>
                <a:cs typeface="Times New Roman" panose="02020603050405020304" pitchFamily="18" charset="0"/>
              </a:rPr>
              <a:t>Syntax of Java try-catch</a:t>
            </a:r>
          </a:p>
          <a:p>
            <a:pPr marL="0" indent="0">
              <a:buNone/>
            </a:pPr>
            <a:r>
              <a:rPr lang="en-US" sz="1600" dirty="0">
                <a:latin typeface="Times New Roman" panose="02020603050405020304" pitchFamily="18" charset="0"/>
                <a:cs typeface="Times New Roman" panose="02020603050405020304" pitchFamily="18" charset="0"/>
              </a:rPr>
              <a:t>try{    </a:t>
            </a:r>
          </a:p>
          <a:p>
            <a:pPr marL="0" indent="0">
              <a:buNone/>
            </a:pPr>
            <a:r>
              <a:rPr lang="en-US" sz="1600" dirty="0">
                <a:latin typeface="Times New Roman" panose="02020603050405020304" pitchFamily="18" charset="0"/>
                <a:cs typeface="Times New Roman" panose="02020603050405020304" pitchFamily="18" charset="0"/>
              </a:rPr>
              <a:t>//code that may throw an exception    </a:t>
            </a:r>
          </a:p>
          <a:p>
            <a:pPr marL="0" indent="0">
              <a:buNone/>
            </a:pPr>
            <a:r>
              <a:rPr lang="en-US" sz="1600" dirty="0">
                <a:latin typeface="Times New Roman" panose="02020603050405020304" pitchFamily="18" charset="0"/>
                <a:cs typeface="Times New Roman" panose="02020603050405020304" pitchFamily="18" charset="0"/>
              </a:rPr>
              <a:t>}catch(</a:t>
            </a:r>
            <a:r>
              <a:rPr lang="en-US" sz="1600" dirty="0" err="1">
                <a:latin typeface="Times New Roman" panose="02020603050405020304" pitchFamily="18" charset="0"/>
                <a:cs typeface="Times New Roman" panose="02020603050405020304" pitchFamily="18" charset="0"/>
              </a:rPr>
              <a:t>Exception_class_Name</a:t>
            </a:r>
            <a:r>
              <a:rPr lang="en-US" sz="1600" dirty="0">
                <a:latin typeface="Times New Roman" panose="02020603050405020304" pitchFamily="18" charset="0"/>
                <a:cs typeface="Times New Roman" panose="02020603050405020304" pitchFamily="18" charset="0"/>
              </a:rPr>
              <a:t> ref){}    </a:t>
            </a:r>
            <a:endParaRPr lang="en-US" sz="1600" dirty="0" smtClean="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Syntax of try-finally block</a:t>
            </a:r>
          </a:p>
          <a:p>
            <a:pPr marL="0" indent="0">
              <a:buNone/>
            </a:pPr>
            <a:r>
              <a:rPr lang="en-US" sz="1600" dirty="0">
                <a:latin typeface="Times New Roman" panose="02020603050405020304" pitchFamily="18" charset="0"/>
                <a:cs typeface="Times New Roman" panose="02020603050405020304" pitchFamily="18" charset="0"/>
              </a:rPr>
              <a:t>try{    </a:t>
            </a:r>
          </a:p>
          <a:p>
            <a:pPr marL="0" indent="0">
              <a:buNone/>
            </a:pPr>
            <a:r>
              <a:rPr lang="en-US" sz="1600" dirty="0">
                <a:latin typeface="Times New Roman" panose="02020603050405020304" pitchFamily="18" charset="0"/>
                <a:cs typeface="Times New Roman" panose="02020603050405020304" pitchFamily="18" charset="0"/>
              </a:rPr>
              <a:t>//code that may throw an exception    </a:t>
            </a:r>
          </a:p>
          <a:p>
            <a:pPr marL="0" indent="0">
              <a:buNone/>
            </a:pPr>
            <a:r>
              <a:rPr lang="en-US" sz="1600" dirty="0">
                <a:latin typeface="Times New Roman" panose="02020603050405020304" pitchFamily="18" charset="0"/>
                <a:cs typeface="Times New Roman" panose="02020603050405020304" pitchFamily="18" charset="0"/>
              </a:rPr>
              <a:t>}finally{} </a:t>
            </a:r>
          </a:p>
        </p:txBody>
      </p:sp>
    </p:spTree>
    <p:extLst>
      <p:ext uri="{BB962C8B-B14F-4D97-AF65-F5344CB8AC3E}">
        <p14:creationId xmlns:p14="http://schemas.microsoft.com/office/powerpoint/2010/main" val="12400541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Problem without exception </a:t>
            </a:r>
            <a:r>
              <a:rPr lang="en-US" sz="1600" b="1" dirty="0" smtClean="0">
                <a:latin typeface="Times New Roman" panose="02020603050405020304" pitchFamily="18" charset="0"/>
                <a:cs typeface="Times New Roman" panose="02020603050405020304" pitchFamily="18" charset="0"/>
              </a:rPr>
              <a:t>handling</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public class TryCatchExample1 {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public static void main(String[] </a:t>
            </a:r>
            <a:r>
              <a:rPr lang="en-US" sz="1600" dirty="0" err="1">
                <a:latin typeface="Times New Roman" panose="02020603050405020304" pitchFamily="18" charset="0"/>
                <a:cs typeface="Times New Roman" panose="02020603050405020304" pitchFamily="18" charset="0"/>
              </a:rPr>
              <a:t>args</a:t>
            </a: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data=50/0; //may throw exception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("rest of the code");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6374674" y="613954"/>
            <a:ext cx="47287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Solution by exception handling</a:t>
            </a:r>
          </a:p>
        </p:txBody>
      </p:sp>
      <p:sp>
        <p:nvSpPr>
          <p:cNvPr id="4" name="TextBox 3"/>
          <p:cNvSpPr txBox="1"/>
          <p:nvPr/>
        </p:nvSpPr>
        <p:spPr>
          <a:xfrm>
            <a:off x="6374674" y="1254034"/>
            <a:ext cx="4728754" cy="45328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public class TryCatchExample2 {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try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data=50/0; //may throw exception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//handling the exception  </a:t>
            </a:r>
          </a:p>
          <a:p>
            <a:r>
              <a:rPr lang="en-US" dirty="0">
                <a:latin typeface="Times New Roman" panose="02020603050405020304" pitchFamily="18" charset="0"/>
                <a:cs typeface="Times New Roman" panose="02020603050405020304" pitchFamily="18" charset="0"/>
              </a:rPr>
              <a:t>        catch(</a:t>
            </a:r>
            <a:r>
              <a:rPr lang="en-US" dirty="0" err="1">
                <a:latin typeface="Times New Roman" panose="02020603050405020304" pitchFamily="18" charset="0"/>
                <a:cs typeface="Times New Roman" panose="02020603050405020304" pitchFamily="18" charset="0"/>
              </a:rPr>
              <a:t>ArithmeticException</a:t>
            </a:r>
            <a:r>
              <a:rPr lang="en-US" dirty="0">
                <a:latin typeface="Times New Roman" panose="02020603050405020304" pitchFamily="18" charset="0"/>
                <a:cs typeface="Times New Roman" panose="02020603050405020304" pitchFamily="18" charset="0"/>
              </a:rPr>
              <a:t> e)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(e);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("rest of the code");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9738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742626"/>
            <a:ext cx="10515600" cy="5057561"/>
          </a:xfrm>
          <a:prstGeom prst="rect">
            <a:avLst/>
          </a:prstGeom>
        </p:spPr>
      </p:pic>
    </p:spTree>
    <p:extLst>
      <p:ext uri="{BB962C8B-B14F-4D97-AF65-F5344CB8AC3E}">
        <p14:creationId xmlns:p14="http://schemas.microsoft.com/office/powerpoint/2010/main" val="266108752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catch multiple exceptions</a:t>
            </a:r>
          </a:p>
          <a:p>
            <a:pPr marL="0" indent="0">
              <a:buNone/>
            </a:pPr>
            <a:endParaRPr lang="en-US" sz="16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953589" y="1005840"/>
            <a:ext cx="5029200" cy="5262979"/>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public class MultipleCatchBlock1 {  </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try{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a[]=new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[5];    </a:t>
            </a:r>
          </a:p>
          <a:p>
            <a:r>
              <a:rPr lang="en-US" sz="1400" dirty="0">
                <a:latin typeface="Times New Roman" panose="02020603050405020304" pitchFamily="18" charset="0"/>
                <a:cs typeface="Times New Roman" panose="02020603050405020304" pitchFamily="18" charset="0"/>
              </a:rPr>
              <a:t>                a[5]=30/0;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catch(</a:t>
            </a:r>
            <a:r>
              <a:rPr lang="en-US" sz="1400" dirty="0" err="1">
                <a:latin typeface="Times New Roman" panose="02020603050405020304" pitchFamily="18" charset="0"/>
                <a:cs typeface="Times New Roman" panose="02020603050405020304" pitchFamily="18" charset="0"/>
              </a:rPr>
              <a:t>ArithmeticException</a:t>
            </a:r>
            <a:r>
              <a:rPr lang="en-US" sz="1400" dirty="0">
                <a:latin typeface="Times New Roman" panose="02020603050405020304" pitchFamily="18" charset="0"/>
                <a:cs typeface="Times New Roman" panose="02020603050405020304" pitchFamily="18" charset="0"/>
              </a:rPr>
              <a:t> e)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("Arithmetic Exception occurs");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catch(</a:t>
            </a:r>
            <a:r>
              <a:rPr lang="en-US" sz="1400" dirty="0" err="1">
                <a:latin typeface="Times New Roman" panose="02020603050405020304" pitchFamily="18" charset="0"/>
                <a:cs typeface="Times New Roman" panose="02020603050405020304" pitchFamily="18" charset="0"/>
              </a:rPr>
              <a:t>ArrayIndexOutOfBoundsException</a:t>
            </a:r>
            <a:r>
              <a:rPr lang="en-US" sz="1400" dirty="0">
                <a:latin typeface="Times New Roman" panose="02020603050405020304" pitchFamily="18" charset="0"/>
                <a:cs typeface="Times New Roman" panose="02020603050405020304" pitchFamily="18" charset="0"/>
              </a:rPr>
              <a:t> e)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ArrayIndexOutOfBounds</a:t>
            </a:r>
            <a:r>
              <a:rPr lang="en-US" sz="1400" dirty="0">
                <a:latin typeface="Times New Roman" panose="02020603050405020304" pitchFamily="18" charset="0"/>
                <a:cs typeface="Times New Roman" panose="02020603050405020304" pitchFamily="18" charset="0"/>
              </a:rPr>
              <a:t> Exception occurs");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catch(Exception e)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("Parent Exception occurs");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("rest of the code");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p>
        </p:txBody>
      </p:sp>
      <p:sp>
        <p:nvSpPr>
          <p:cNvPr id="6" name="TextBox 5"/>
          <p:cNvSpPr txBox="1"/>
          <p:nvPr/>
        </p:nvSpPr>
        <p:spPr>
          <a:xfrm>
            <a:off x="6191794" y="822960"/>
            <a:ext cx="4937760" cy="5478423"/>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public class MultipleCatchBlock2 {  </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try{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a[]=new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[5];    </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(a[10]);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catch(</a:t>
            </a:r>
            <a:r>
              <a:rPr lang="en-US" sz="1400" dirty="0" err="1">
                <a:latin typeface="Times New Roman" panose="02020603050405020304" pitchFamily="18" charset="0"/>
                <a:cs typeface="Times New Roman" panose="02020603050405020304" pitchFamily="18" charset="0"/>
              </a:rPr>
              <a:t>ArithmeticException</a:t>
            </a:r>
            <a:r>
              <a:rPr lang="en-US" sz="1400" dirty="0">
                <a:latin typeface="Times New Roman" panose="02020603050405020304" pitchFamily="18" charset="0"/>
                <a:cs typeface="Times New Roman" panose="02020603050405020304" pitchFamily="18" charset="0"/>
              </a:rPr>
              <a:t> e)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("Arithmetic Exception occurs");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catch(</a:t>
            </a:r>
            <a:r>
              <a:rPr lang="en-US" sz="1400" dirty="0" err="1">
                <a:latin typeface="Times New Roman" panose="02020603050405020304" pitchFamily="18" charset="0"/>
                <a:cs typeface="Times New Roman" panose="02020603050405020304" pitchFamily="18" charset="0"/>
              </a:rPr>
              <a:t>ArrayIndexOutOfBoundsException</a:t>
            </a:r>
            <a:r>
              <a:rPr lang="en-US" sz="1400" dirty="0">
                <a:latin typeface="Times New Roman" panose="02020603050405020304" pitchFamily="18" charset="0"/>
                <a:cs typeface="Times New Roman" panose="02020603050405020304" pitchFamily="18" charset="0"/>
              </a:rPr>
              <a:t> e)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ArrayIndexOutOfBounds</a:t>
            </a:r>
            <a:r>
              <a:rPr lang="en-US" sz="1400" dirty="0">
                <a:latin typeface="Times New Roman" panose="02020603050405020304" pitchFamily="18" charset="0"/>
                <a:cs typeface="Times New Roman" panose="02020603050405020304" pitchFamily="18" charset="0"/>
              </a:rPr>
              <a:t> Exception occurs");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catch(Exception e)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("Parent Exception occurs");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("rest of the code");    </a:t>
            </a:r>
          </a:p>
          <a:p>
            <a:r>
              <a:rPr lang="en-US" sz="1400" dirty="0">
                <a:latin typeface="Times New Roman" panose="02020603050405020304" pitchFamily="18" charset="0"/>
                <a:cs typeface="Times New Roman" panose="02020603050405020304" pitchFamily="18" charset="0"/>
              </a:rPr>
              <a:t>    }  </a:t>
            </a:r>
          </a:p>
          <a:p>
            <a:r>
              <a:rPr lang="en-US"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44829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100" dirty="0">
                <a:latin typeface="Times New Roman" panose="02020603050405020304" pitchFamily="18" charset="0"/>
                <a:cs typeface="Times New Roman" panose="02020603050405020304" pitchFamily="18" charset="0"/>
              </a:rPr>
              <a:t>public class MultipleCatchBlock4 {  </a:t>
            </a:r>
          </a:p>
          <a:p>
            <a:pPr marL="0" indent="0">
              <a:buNone/>
            </a:pPr>
            <a:r>
              <a:rPr lang="en-US" sz="1100" dirty="0">
                <a:latin typeface="Times New Roman" panose="02020603050405020304" pitchFamily="18" charset="0"/>
                <a:cs typeface="Times New Roman" panose="02020603050405020304" pitchFamily="18" charset="0"/>
              </a:rPr>
              <a:t>    public static void main(String[] </a:t>
            </a:r>
            <a:r>
              <a:rPr lang="en-US" sz="1100" dirty="0" err="1">
                <a:latin typeface="Times New Roman" panose="02020603050405020304" pitchFamily="18" charset="0"/>
                <a:cs typeface="Times New Roman" panose="02020603050405020304" pitchFamily="18" charset="0"/>
              </a:rPr>
              <a:t>args</a:t>
            </a: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try{    </a:t>
            </a:r>
          </a:p>
          <a:p>
            <a:pPr marL="0" indent="0">
              <a:buNone/>
            </a:pPr>
            <a:r>
              <a:rPr lang="en-US" sz="1100" dirty="0">
                <a:latin typeface="Times New Roman" panose="02020603050405020304" pitchFamily="18" charset="0"/>
                <a:cs typeface="Times New Roman" panose="02020603050405020304" pitchFamily="18" charset="0"/>
              </a:rPr>
              <a:t>                String s=null;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a:t>
            </a:r>
            <a:r>
              <a:rPr lang="en-US" sz="1100" dirty="0" err="1">
                <a:latin typeface="Times New Roman" panose="02020603050405020304" pitchFamily="18" charset="0"/>
                <a:cs typeface="Times New Roman" panose="02020603050405020304" pitchFamily="18" charset="0"/>
              </a:rPr>
              <a:t>s.length</a:t>
            </a: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catch(</a:t>
            </a:r>
            <a:r>
              <a:rPr lang="en-US" sz="1100" dirty="0" err="1">
                <a:latin typeface="Times New Roman" panose="02020603050405020304" pitchFamily="18" charset="0"/>
                <a:cs typeface="Times New Roman" panose="02020603050405020304" pitchFamily="18" charset="0"/>
              </a:rPr>
              <a:t>ArithmeticException</a:t>
            </a:r>
            <a:r>
              <a:rPr lang="en-US" sz="1100" dirty="0">
                <a:latin typeface="Times New Roman" panose="02020603050405020304" pitchFamily="18" charset="0"/>
                <a:cs typeface="Times New Roman" panose="02020603050405020304" pitchFamily="18" charset="0"/>
              </a:rPr>
              <a:t> e)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("Arithmetic Exception occurs");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catch(</a:t>
            </a:r>
            <a:r>
              <a:rPr lang="en-US" sz="1100" dirty="0" err="1">
                <a:latin typeface="Times New Roman" panose="02020603050405020304" pitchFamily="18" charset="0"/>
                <a:cs typeface="Times New Roman" panose="02020603050405020304" pitchFamily="18" charset="0"/>
              </a:rPr>
              <a:t>ArrayIndexOutOfBoundsException</a:t>
            </a:r>
            <a:r>
              <a:rPr lang="en-US" sz="1100" dirty="0">
                <a:latin typeface="Times New Roman" panose="02020603050405020304" pitchFamily="18" charset="0"/>
                <a:cs typeface="Times New Roman" panose="02020603050405020304" pitchFamily="18" charset="0"/>
              </a:rPr>
              <a:t> e)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a:t>
            </a:r>
            <a:r>
              <a:rPr lang="en-US" sz="1100" dirty="0" err="1">
                <a:latin typeface="Times New Roman" panose="02020603050405020304" pitchFamily="18" charset="0"/>
                <a:cs typeface="Times New Roman" panose="02020603050405020304" pitchFamily="18" charset="0"/>
              </a:rPr>
              <a:t>ArrayIndexOutOfBounds</a:t>
            </a:r>
            <a:r>
              <a:rPr lang="en-US" sz="1100" dirty="0">
                <a:latin typeface="Times New Roman" panose="02020603050405020304" pitchFamily="18" charset="0"/>
                <a:cs typeface="Times New Roman" panose="02020603050405020304" pitchFamily="18" charset="0"/>
              </a:rPr>
              <a:t> Exception occurs");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catch(Exception e)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("Parent Exception occurs");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("rest of the code");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886923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Nested try block</a:t>
            </a:r>
          </a:p>
          <a:p>
            <a:pPr marL="0" indent="0">
              <a:buNone/>
            </a:pPr>
            <a:r>
              <a:rPr lang="en-US" sz="1400" dirty="0" smtClean="0">
                <a:latin typeface="Times New Roman" panose="02020603050405020304" pitchFamily="18" charset="0"/>
                <a:cs typeface="Times New Roman" panose="02020603050405020304" pitchFamily="18" charset="0"/>
              </a:rPr>
              <a:t>Sometimes </a:t>
            </a:r>
            <a:r>
              <a:rPr lang="en-US" sz="1400" dirty="0">
                <a:latin typeface="Times New Roman" panose="02020603050405020304" pitchFamily="18" charset="0"/>
                <a:cs typeface="Times New Roman" panose="02020603050405020304" pitchFamily="18" charset="0"/>
              </a:rPr>
              <a:t>a situation may arise where a part of a block may cause one error and the entire block itself may cause another error. In such cases, exception handlers have to be nested</a:t>
            </a:r>
            <a:r>
              <a:rPr lang="en-US" sz="1400" dirty="0" smtClean="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class Excep6{  </a:t>
            </a:r>
          </a:p>
          <a:p>
            <a:pPr marL="0" indent="0">
              <a:buNone/>
            </a:pPr>
            <a:r>
              <a:rPr lang="en-US" sz="1100" dirty="0">
                <a:latin typeface="Times New Roman" panose="02020603050405020304" pitchFamily="18" charset="0"/>
                <a:cs typeface="Times New Roman" panose="02020603050405020304" pitchFamily="18" charset="0"/>
              </a:rPr>
              <a:t> public static void main(String </a:t>
            </a:r>
            <a:r>
              <a:rPr lang="en-US" sz="1100" dirty="0" err="1">
                <a:latin typeface="Times New Roman" panose="02020603050405020304" pitchFamily="18" charset="0"/>
                <a:cs typeface="Times New Roman" panose="02020603050405020304" pitchFamily="18" charset="0"/>
              </a:rPr>
              <a:t>args</a:t>
            </a: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try{  </a:t>
            </a:r>
          </a:p>
          <a:p>
            <a:pPr marL="0" indent="0">
              <a:buNone/>
            </a:pPr>
            <a:r>
              <a:rPr lang="en-US" sz="1100" dirty="0">
                <a:latin typeface="Times New Roman" panose="02020603050405020304" pitchFamily="18" charset="0"/>
                <a:cs typeface="Times New Roman" panose="02020603050405020304" pitchFamily="18" charset="0"/>
              </a:rPr>
              <a:t>    try{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("going to divide");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int</a:t>
            </a:r>
            <a:r>
              <a:rPr lang="en-US" sz="1100" dirty="0">
                <a:latin typeface="Times New Roman" panose="02020603050405020304" pitchFamily="18" charset="0"/>
                <a:cs typeface="Times New Roman" panose="02020603050405020304" pitchFamily="18" charset="0"/>
              </a:rPr>
              <a:t> b =39/0;  </a:t>
            </a:r>
          </a:p>
          <a:p>
            <a:pPr marL="0" indent="0">
              <a:buNone/>
            </a:pPr>
            <a:r>
              <a:rPr lang="en-US" sz="1100" dirty="0">
                <a:latin typeface="Times New Roman" panose="02020603050405020304" pitchFamily="18" charset="0"/>
                <a:cs typeface="Times New Roman" panose="02020603050405020304" pitchFamily="18" charset="0"/>
              </a:rPr>
              <a:t>    }catch(</a:t>
            </a:r>
            <a:r>
              <a:rPr lang="en-US" sz="1100" dirty="0" err="1">
                <a:latin typeface="Times New Roman" panose="02020603050405020304" pitchFamily="18" charset="0"/>
                <a:cs typeface="Times New Roman" panose="02020603050405020304" pitchFamily="18" charset="0"/>
              </a:rPr>
              <a:t>ArithmeticException</a:t>
            </a:r>
            <a:r>
              <a:rPr lang="en-US" sz="1100" dirty="0">
                <a:latin typeface="Times New Roman" panose="02020603050405020304" pitchFamily="18" charset="0"/>
                <a:cs typeface="Times New Roman" panose="02020603050405020304" pitchFamily="18" charset="0"/>
              </a:rPr>
              <a:t> e){</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(e);}  </a:t>
            </a:r>
          </a:p>
          <a:p>
            <a:pPr marL="0" indent="0">
              <a:buNone/>
            </a:pPr>
            <a:r>
              <a:rPr lang="en-US" sz="1100" dirty="0">
                <a:latin typeface="Times New Roman" panose="02020603050405020304" pitchFamily="18" charset="0"/>
                <a:cs typeface="Times New Roman" panose="02020603050405020304" pitchFamily="18" charset="0"/>
              </a:rPr>
              <a:t>    try{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int</a:t>
            </a:r>
            <a:r>
              <a:rPr lang="en-US" sz="1100" dirty="0">
                <a:latin typeface="Times New Roman" panose="02020603050405020304" pitchFamily="18" charset="0"/>
                <a:cs typeface="Times New Roman" panose="02020603050405020304" pitchFamily="18" charset="0"/>
              </a:rPr>
              <a:t> a[]=new </a:t>
            </a:r>
            <a:r>
              <a:rPr lang="en-US" sz="1100" dirty="0" err="1">
                <a:latin typeface="Times New Roman" panose="02020603050405020304" pitchFamily="18" charset="0"/>
                <a:cs typeface="Times New Roman" panose="02020603050405020304" pitchFamily="18" charset="0"/>
              </a:rPr>
              <a:t>int</a:t>
            </a:r>
            <a:r>
              <a:rPr lang="en-US" sz="1100" dirty="0">
                <a:latin typeface="Times New Roman" panose="02020603050405020304" pitchFamily="18" charset="0"/>
                <a:cs typeface="Times New Roman" panose="02020603050405020304" pitchFamily="18" charset="0"/>
              </a:rPr>
              <a:t>[5];  </a:t>
            </a:r>
          </a:p>
          <a:p>
            <a:pPr marL="0" indent="0">
              <a:buNone/>
            </a:pPr>
            <a:r>
              <a:rPr lang="en-US" sz="1100" dirty="0">
                <a:latin typeface="Times New Roman" panose="02020603050405020304" pitchFamily="18" charset="0"/>
                <a:cs typeface="Times New Roman" panose="02020603050405020304" pitchFamily="18" charset="0"/>
              </a:rPr>
              <a:t>    a[5]=4;  </a:t>
            </a:r>
          </a:p>
          <a:p>
            <a:pPr marL="0" indent="0">
              <a:buNone/>
            </a:pPr>
            <a:r>
              <a:rPr lang="en-US" sz="1100" dirty="0">
                <a:latin typeface="Times New Roman" panose="02020603050405020304" pitchFamily="18" charset="0"/>
                <a:cs typeface="Times New Roman" panose="02020603050405020304" pitchFamily="18" charset="0"/>
              </a:rPr>
              <a:t>    }catch(</a:t>
            </a:r>
            <a:r>
              <a:rPr lang="en-US" sz="1100" dirty="0" err="1">
                <a:latin typeface="Times New Roman" panose="02020603050405020304" pitchFamily="18" charset="0"/>
                <a:cs typeface="Times New Roman" panose="02020603050405020304" pitchFamily="18" charset="0"/>
              </a:rPr>
              <a:t>ArrayIndexOutOfBoundsException</a:t>
            </a:r>
            <a:r>
              <a:rPr lang="en-US" sz="1100" dirty="0">
                <a:latin typeface="Times New Roman" panose="02020603050405020304" pitchFamily="18" charset="0"/>
                <a:cs typeface="Times New Roman" panose="02020603050405020304" pitchFamily="18" charset="0"/>
              </a:rPr>
              <a:t> e){</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(e);}  </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("other statement);  </a:t>
            </a:r>
          </a:p>
          <a:p>
            <a:pPr marL="0" indent="0">
              <a:buNone/>
            </a:pPr>
            <a:r>
              <a:rPr lang="en-US" sz="1100" dirty="0">
                <a:latin typeface="Times New Roman" panose="02020603050405020304" pitchFamily="18" charset="0"/>
                <a:cs typeface="Times New Roman" panose="02020603050405020304" pitchFamily="18" charset="0"/>
              </a:rPr>
              <a:t>  }catch(Exception e){</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a:t>
            </a:r>
            <a:r>
              <a:rPr lang="en-US" sz="1100" dirty="0" err="1">
                <a:latin typeface="Times New Roman" panose="02020603050405020304" pitchFamily="18" charset="0"/>
                <a:cs typeface="Times New Roman" panose="02020603050405020304" pitchFamily="18" charset="0"/>
              </a:rPr>
              <a:t>handeled</a:t>
            </a: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("normal flow..");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 </a:t>
            </a:r>
          </a:p>
        </p:txBody>
      </p:sp>
      <p:sp>
        <p:nvSpPr>
          <p:cNvPr id="4" name="TextBox 3"/>
          <p:cNvSpPr txBox="1"/>
          <p:nvPr/>
        </p:nvSpPr>
        <p:spPr>
          <a:xfrm>
            <a:off x="6230983" y="1515291"/>
            <a:ext cx="4963886" cy="1754326"/>
          </a:xfrm>
          <a:prstGeom prst="rect">
            <a:avLst/>
          </a:prstGeom>
          <a:noFill/>
          <a:ln>
            <a:solidFill>
              <a:srgbClr val="0070C0"/>
            </a:solidFill>
          </a:ln>
        </p:spPr>
        <p:txBody>
          <a:bodyPr wrap="square" rtlCol="0">
            <a:spAutoFit/>
          </a:bodyPr>
          <a:lstStyle/>
          <a:p>
            <a:r>
              <a:rPr lang="en-US" dirty="0"/>
              <a:t>going to divide</a:t>
            </a:r>
          </a:p>
          <a:p>
            <a:r>
              <a:rPr lang="en-US" dirty="0" err="1"/>
              <a:t>java.lang.ArithmeticException</a:t>
            </a:r>
            <a:r>
              <a:rPr lang="en-US" dirty="0"/>
              <a:t>: / by zero</a:t>
            </a:r>
          </a:p>
          <a:p>
            <a:r>
              <a:rPr lang="en-US" dirty="0" err="1"/>
              <a:t>java.lang.ArrayIndexOutOfBoundsException</a:t>
            </a:r>
            <a:r>
              <a:rPr lang="en-US" dirty="0"/>
              <a:t>: Index 5 out of bounds for length 5</a:t>
            </a:r>
          </a:p>
          <a:p>
            <a:r>
              <a:rPr lang="en-US" dirty="0"/>
              <a:t>other statement</a:t>
            </a:r>
          </a:p>
          <a:p>
            <a:r>
              <a:rPr lang="en-US" dirty="0"/>
              <a:t>normal flow..</a:t>
            </a:r>
          </a:p>
        </p:txBody>
      </p:sp>
    </p:spTree>
    <p:extLst>
      <p:ext uri="{BB962C8B-B14F-4D97-AF65-F5344CB8AC3E}">
        <p14:creationId xmlns:p14="http://schemas.microsoft.com/office/powerpoint/2010/main" val="21898813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finally block</a:t>
            </a:r>
          </a:p>
          <a:p>
            <a:pPr marL="0" indent="0">
              <a:buNone/>
            </a:pPr>
            <a:r>
              <a:rPr lang="en-US" sz="1600" dirty="0">
                <a:latin typeface="Times New Roman" panose="02020603050405020304" pitchFamily="18" charset="0"/>
                <a:cs typeface="Times New Roman" panose="02020603050405020304" pitchFamily="18" charset="0"/>
              </a:rPr>
              <a:t>Java finally block is a block that is used to execute important code such as closing connection, stream etc.</a:t>
            </a:r>
          </a:p>
          <a:p>
            <a:pPr marL="0" indent="0">
              <a:buNone/>
            </a:pPr>
            <a:r>
              <a:rPr lang="en-US" sz="1600" dirty="0" smtClean="0">
                <a:latin typeface="Times New Roman" panose="02020603050405020304" pitchFamily="18" charset="0"/>
                <a:cs typeface="Times New Roman" panose="02020603050405020304" pitchFamily="18" charset="0"/>
              </a:rPr>
              <a:t>Java </a:t>
            </a:r>
            <a:r>
              <a:rPr lang="en-US" sz="1600" dirty="0">
                <a:latin typeface="Times New Roman" panose="02020603050405020304" pitchFamily="18" charset="0"/>
                <a:cs typeface="Times New Roman" panose="02020603050405020304" pitchFamily="18" charset="0"/>
              </a:rPr>
              <a:t>finally block is always executed whether exception is handled or not</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smtClean="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27463" y="1724297"/>
            <a:ext cx="5826034" cy="5940088"/>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Case 1: </a:t>
            </a:r>
            <a:r>
              <a:rPr lang="en-US" b="1" dirty="0">
                <a:latin typeface="Times New Roman" panose="02020603050405020304" pitchFamily="18" charset="0"/>
                <a:cs typeface="Times New Roman" panose="02020603050405020304" pitchFamily="18" charset="0"/>
              </a:rPr>
              <a:t>exception doesn't occur.</a:t>
            </a:r>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TestFinallyBlock</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try{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data=25/5;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(data);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catch(</a:t>
            </a:r>
            <a:r>
              <a:rPr lang="en-US" dirty="0" err="1">
                <a:latin typeface="Times New Roman" panose="02020603050405020304" pitchFamily="18" charset="0"/>
                <a:cs typeface="Times New Roman" panose="02020603050405020304" pitchFamily="18" charset="0"/>
              </a:rPr>
              <a:t>NullPointerException</a:t>
            </a:r>
            <a:r>
              <a:rPr lang="en-US" dirty="0">
                <a:latin typeface="Times New Roman" panose="02020603050405020304" pitchFamily="18" charset="0"/>
                <a:cs typeface="Times New Roman" panose="02020603050405020304" pitchFamily="18" charset="0"/>
              </a:rPr>
              <a:t> e){</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(e);}  </a:t>
            </a:r>
          </a:p>
          <a:p>
            <a:r>
              <a:rPr lang="en-US" dirty="0">
                <a:latin typeface="Times New Roman" panose="02020603050405020304" pitchFamily="18" charset="0"/>
                <a:cs typeface="Times New Roman" panose="02020603050405020304" pitchFamily="18" charset="0"/>
              </a:rPr>
              <a:t>  finally{</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("finally block is always executed");}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("rest of the code...");  </a:t>
            </a:r>
          </a:p>
          <a:p>
            <a:r>
              <a:rPr lang="en-US" dirty="0">
                <a:latin typeface="Times New Roman" panose="02020603050405020304" pitchFamily="18" charset="0"/>
                <a:cs typeface="Times New Roman" panose="02020603050405020304" pitchFamily="18" charset="0"/>
              </a:rPr>
              <a:t>  }  </a:t>
            </a:r>
          </a:p>
          <a:p>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sz="1400" b="1" dirty="0" smtClean="0">
                <a:latin typeface="Times New Roman" panose="02020603050405020304" pitchFamily="18" charset="0"/>
                <a:cs typeface="Times New Roman" panose="02020603050405020304" pitchFamily="18" charset="0"/>
              </a:rPr>
              <a:t>Output:</a:t>
            </a: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5</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finally block is always executed</a:t>
            </a:r>
          </a:p>
          <a:p>
            <a:r>
              <a:rPr lang="en-US" sz="1400" dirty="0">
                <a:latin typeface="Times New Roman" panose="02020603050405020304" pitchFamily="18" charset="0"/>
                <a:cs typeface="Times New Roman" panose="02020603050405020304" pitchFamily="18" charset="0"/>
              </a:rPr>
              <a:t>       rest of the code...</a:t>
            </a:r>
            <a:endParaRPr lang="en-US" sz="140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486797" y="1724297"/>
            <a:ext cx="5133703" cy="5632311"/>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Case 2: exception </a:t>
            </a:r>
            <a:r>
              <a:rPr lang="en-US" b="1" dirty="0">
                <a:latin typeface="Times New Roman" panose="02020603050405020304" pitchFamily="18" charset="0"/>
                <a:cs typeface="Times New Roman" panose="02020603050405020304" pitchFamily="18" charset="0"/>
              </a:rPr>
              <a:t>occurs and not handled</a:t>
            </a:r>
            <a:r>
              <a:rPr lang="en-US" b="1"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class TestFinallyBlock1{  </a:t>
            </a:r>
          </a:p>
          <a:p>
            <a:r>
              <a:rPr lang="en-US" dirty="0">
                <a:latin typeface="Times New Roman" panose="02020603050405020304" pitchFamily="18" charset="0"/>
                <a:cs typeface="Times New Roman" panose="02020603050405020304" pitchFamily="18" charset="0"/>
              </a:rPr>
              <a:t>  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try{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data=25/0;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(data);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catch(</a:t>
            </a:r>
            <a:r>
              <a:rPr lang="en-US" dirty="0" err="1">
                <a:latin typeface="Times New Roman" panose="02020603050405020304" pitchFamily="18" charset="0"/>
                <a:cs typeface="Times New Roman" panose="02020603050405020304" pitchFamily="18" charset="0"/>
              </a:rPr>
              <a:t>NullPointerException</a:t>
            </a:r>
            <a:r>
              <a:rPr lang="en-US" dirty="0">
                <a:latin typeface="Times New Roman" panose="02020603050405020304" pitchFamily="18" charset="0"/>
                <a:cs typeface="Times New Roman" panose="02020603050405020304" pitchFamily="18" charset="0"/>
              </a:rPr>
              <a:t> e){</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(e);}  </a:t>
            </a:r>
          </a:p>
          <a:p>
            <a:r>
              <a:rPr lang="en-US" dirty="0">
                <a:latin typeface="Times New Roman" panose="02020603050405020304" pitchFamily="18" charset="0"/>
                <a:cs typeface="Times New Roman" panose="02020603050405020304" pitchFamily="18" charset="0"/>
              </a:rPr>
              <a:t>  finally{</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("finally block is always executed");}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("rest of the code...");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Output:</a:t>
            </a:r>
          </a:p>
          <a:p>
            <a:r>
              <a:rPr lang="en-US" dirty="0" smtClean="0">
                <a:latin typeface="Times New Roman" panose="02020603050405020304" pitchFamily="18" charset="0"/>
                <a:cs typeface="Times New Roman" panose="02020603050405020304" pitchFamily="18" charset="0"/>
              </a:rPr>
              <a:t>finally </a:t>
            </a:r>
            <a:r>
              <a:rPr lang="en-US" dirty="0">
                <a:latin typeface="Times New Roman" panose="02020603050405020304" pitchFamily="18" charset="0"/>
                <a:cs typeface="Times New Roman" panose="02020603050405020304" pitchFamily="18" charset="0"/>
              </a:rPr>
              <a:t>block is always executed</a:t>
            </a:r>
          </a:p>
          <a:p>
            <a:r>
              <a:rPr lang="en-US" dirty="0" smtClean="0">
                <a:latin typeface="Times New Roman" panose="02020603050405020304" pitchFamily="18" charset="0"/>
                <a:cs typeface="Times New Roman" panose="02020603050405020304" pitchFamily="18" charset="0"/>
              </a:rPr>
              <a:t>       Exception </a:t>
            </a:r>
            <a:r>
              <a:rPr lang="en-US" dirty="0">
                <a:latin typeface="Times New Roman" panose="02020603050405020304" pitchFamily="18" charset="0"/>
                <a:cs typeface="Times New Roman" panose="02020603050405020304" pitchFamily="18" charset="0"/>
              </a:rPr>
              <a:t>in thread main </a:t>
            </a:r>
            <a:r>
              <a:rPr lang="en-US" dirty="0" err="1">
                <a:latin typeface="Times New Roman" panose="02020603050405020304" pitchFamily="18" charset="0"/>
                <a:cs typeface="Times New Roman" panose="02020603050405020304" pitchFamily="18" charset="0"/>
              </a:rPr>
              <a:t>java.lang.ArithmeticException</a:t>
            </a:r>
            <a:r>
              <a:rPr lang="en-US" dirty="0">
                <a:latin typeface="Times New Roman" panose="02020603050405020304" pitchFamily="18" charset="0"/>
                <a:cs typeface="Times New Roman" panose="02020603050405020304" pitchFamily="18" charset="0"/>
              </a:rPr>
              <a:t>:/ by zero</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5475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Case 3: exception occurs and handled</a:t>
            </a:r>
            <a:r>
              <a:rPr lang="en-US" sz="1400" b="1" dirty="0" smtClean="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public class TestFinallyBlock2{  </a:t>
            </a:r>
          </a:p>
          <a:p>
            <a:pPr marL="0" indent="0">
              <a:buNone/>
            </a:pPr>
            <a:r>
              <a:rPr lang="en-US" sz="1600" dirty="0">
                <a:latin typeface="Times New Roman" panose="02020603050405020304" pitchFamily="18" charset="0"/>
                <a:cs typeface="Times New Roman" panose="02020603050405020304" pitchFamily="18" charset="0"/>
              </a:rPr>
              <a:t>  public static void main(String </a:t>
            </a:r>
            <a:r>
              <a:rPr lang="en-US" sz="1600" dirty="0" err="1">
                <a:latin typeface="Times New Roman" panose="02020603050405020304" pitchFamily="18" charset="0"/>
                <a:cs typeface="Times New Roman" panose="02020603050405020304" pitchFamily="18" charset="0"/>
              </a:rPr>
              <a:t>args</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try{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data=25/0;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(data);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catch(</a:t>
            </a:r>
            <a:r>
              <a:rPr lang="en-US" sz="1600" dirty="0" err="1">
                <a:latin typeface="Times New Roman" panose="02020603050405020304" pitchFamily="18" charset="0"/>
                <a:cs typeface="Times New Roman" panose="02020603050405020304" pitchFamily="18" charset="0"/>
              </a:rPr>
              <a:t>ArithmeticException</a:t>
            </a:r>
            <a:r>
              <a:rPr lang="en-US" sz="1600" dirty="0">
                <a:latin typeface="Times New Roman" panose="02020603050405020304" pitchFamily="18" charset="0"/>
                <a:cs typeface="Times New Roman" panose="02020603050405020304" pitchFamily="18" charset="0"/>
              </a:rPr>
              <a:t> e){</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(e);}  </a:t>
            </a:r>
          </a:p>
          <a:p>
            <a:pPr marL="0" indent="0">
              <a:buNone/>
            </a:pPr>
            <a:r>
              <a:rPr lang="en-US" sz="1600" dirty="0">
                <a:latin typeface="Times New Roman" panose="02020603050405020304" pitchFamily="18" charset="0"/>
                <a:cs typeface="Times New Roman" panose="02020603050405020304" pitchFamily="18" charset="0"/>
              </a:rPr>
              <a:t>  finally{</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("finally block is always executed");}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("rest of the code...");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79714" y="4820194"/>
            <a:ext cx="6061166"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Output</a:t>
            </a:r>
            <a:r>
              <a:rPr lang="en-US" dirty="0" smtClean="0">
                <a:latin typeface="Times New Roman" panose="02020603050405020304" pitchFamily="18" charset="0"/>
                <a:cs typeface="Times New Roman" panose="02020603050405020304" pitchFamily="18" charset="0"/>
              </a:rPr>
              <a:t>: Exception </a:t>
            </a:r>
            <a:r>
              <a:rPr lang="en-US" dirty="0">
                <a:latin typeface="Times New Roman" panose="02020603050405020304" pitchFamily="18" charset="0"/>
                <a:cs typeface="Times New Roman" panose="02020603050405020304" pitchFamily="18" charset="0"/>
              </a:rPr>
              <a:t>in thread main </a:t>
            </a:r>
            <a:r>
              <a:rPr lang="en-US" dirty="0" err="1">
                <a:latin typeface="Times New Roman" panose="02020603050405020304" pitchFamily="18" charset="0"/>
                <a:cs typeface="Times New Roman" panose="02020603050405020304" pitchFamily="18" charset="0"/>
              </a:rPr>
              <a:t>java.lang.ArithmeticException</a:t>
            </a:r>
            <a:r>
              <a:rPr lang="en-US" dirty="0">
                <a:latin typeface="Times New Roman" panose="02020603050405020304" pitchFamily="18" charset="0"/>
                <a:cs typeface="Times New Roman" panose="02020603050405020304" pitchFamily="18" charset="0"/>
              </a:rPr>
              <a:t>:/ by zero</a:t>
            </a:r>
          </a:p>
          <a:p>
            <a:r>
              <a:rPr lang="en-US" dirty="0">
                <a:latin typeface="Times New Roman" panose="02020603050405020304" pitchFamily="18" charset="0"/>
                <a:cs typeface="Times New Roman" panose="02020603050405020304" pitchFamily="18" charset="0"/>
              </a:rPr>
              <a:t>       finally block is always executed</a:t>
            </a:r>
          </a:p>
          <a:p>
            <a:r>
              <a:rPr lang="en-US" dirty="0">
                <a:latin typeface="Times New Roman" panose="02020603050405020304" pitchFamily="18" charset="0"/>
                <a:cs typeface="Times New Roman" panose="02020603050405020304" pitchFamily="18" charset="0"/>
              </a:rPr>
              <a:t>       rest of the code...</a:t>
            </a:r>
          </a:p>
        </p:txBody>
      </p:sp>
    </p:spTree>
    <p:extLst>
      <p:ext uri="{BB962C8B-B14F-4D97-AF65-F5344CB8AC3E}">
        <p14:creationId xmlns:p14="http://schemas.microsoft.com/office/powerpoint/2010/main" val="22510759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throw keyword</a:t>
            </a:r>
          </a:p>
          <a:p>
            <a:pPr marL="0" indent="0">
              <a:buNone/>
            </a:pPr>
            <a:r>
              <a:rPr lang="en-US" sz="1600" dirty="0">
                <a:latin typeface="Times New Roman" panose="02020603050405020304" pitchFamily="18" charset="0"/>
                <a:cs typeface="Times New Roman" panose="02020603050405020304" pitchFamily="18" charset="0"/>
              </a:rPr>
              <a:t>The Java throw keyword is used to explicitly throw an exception</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We can throw either checked or </a:t>
            </a:r>
            <a:r>
              <a:rPr lang="en-US" sz="1600" dirty="0" err="1">
                <a:latin typeface="Times New Roman" panose="02020603050405020304" pitchFamily="18" charset="0"/>
                <a:cs typeface="Times New Roman" panose="02020603050405020304" pitchFamily="18" charset="0"/>
              </a:rPr>
              <a:t>uncheked</a:t>
            </a:r>
            <a:r>
              <a:rPr lang="en-US" sz="1600" dirty="0">
                <a:latin typeface="Times New Roman" panose="02020603050405020304" pitchFamily="18" charset="0"/>
                <a:cs typeface="Times New Roman" panose="02020603050405020304" pitchFamily="18" charset="0"/>
              </a:rPr>
              <a:t> exception in java by throw keyword</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b="1" dirty="0" smtClean="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syntax of java throw keyword is given below.</a:t>
            </a:r>
          </a:p>
          <a:p>
            <a:pPr marL="0" indent="0">
              <a:buNone/>
            </a:pPr>
            <a:r>
              <a:rPr lang="en-US" sz="1600" dirty="0" smtClean="0">
                <a:latin typeface="Times New Roman" panose="02020603050405020304" pitchFamily="18" charset="0"/>
                <a:cs typeface="Times New Roman" panose="02020603050405020304" pitchFamily="18" charset="0"/>
              </a:rPr>
              <a:t>throw </a:t>
            </a:r>
            <a:r>
              <a:rPr lang="en-US" sz="1600" dirty="0">
                <a:latin typeface="Times New Roman" panose="02020603050405020304" pitchFamily="18" charset="0"/>
                <a:cs typeface="Times New Roman" panose="02020603050405020304" pitchFamily="18" charset="0"/>
              </a:rPr>
              <a:t>exception; </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b="1" dirty="0" smtClean="0">
                <a:latin typeface="Times New Roman" panose="02020603050405020304" pitchFamily="18" charset="0"/>
                <a:cs typeface="Times New Roman" panose="02020603050405020304" pitchFamily="18" charset="0"/>
              </a:rPr>
              <a:t>Example</a:t>
            </a:r>
          </a:p>
          <a:p>
            <a:pPr marL="0" indent="0">
              <a:buNone/>
            </a:pPr>
            <a:r>
              <a:rPr lang="en-US" sz="1200" dirty="0">
                <a:latin typeface="Times New Roman" panose="02020603050405020304" pitchFamily="18" charset="0"/>
                <a:cs typeface="Times New Roman" panose="02020603050405020304" pitchFamily="18" charset="0"/>
              </a:rPr>
              <a:t>public class TestThrow1{  </a:t>
            </a:r>
          </a:p>
          <a:p>
            <a:pPr marL="0" indent="0">
              <a:buNone/>
            </a:pPr>
            <a:r>
              <a:rPr lang="en-US" sz="1200" dirty="0">
                <a:latin typeface="Times New Roman" panose="02020603050405020304" pitchFamily="18" charset="0"/>
                <a:cs typeface="Times New Roman" panose="02020603050405020304" pitchFamily="18" charset="0"/>
              </a:rPr>
              <a:t>   static void validate(</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age){  </a:t>
            </a:r>
          </a:p>
          <a:p>
            <a:pPr marL="0" indent="0">
              <a:buNone/>
            </a:pPr>
            <a:r>
              <a:rPr lang="en-US" sz="1200" dirty="0">
                <a:latin typeface="Times New Roman" panose="02020603050405020304" pitchFamily="18" charset="0"/>
                <a:cs typeface="Times New Roman" panose="02020603050405020304" pitchFamily="18" charset="0"/>
              </a:rPr>
              <a:t>     if(age&lt;18)  </a:t>
            </a:r>
          </a:p>
          <a:p>
            <a:pPr marL="0" indent="0">
              <a:buNone/>
            </a:pPr>
            <a:r>
              <a:rPr lang="en-US" sz="1200" dirty="0">
                <a:latin typeface="Times New Roman" panose="02020603050405020304" pitchFamily="18" charset="0"/>
                <a:cs typeface="Times New Roman" panose="02020603050405020304" pitchFamily="18" charset="0"/>
              </a:rPr>
              <a:t>      throw new </a:t>
            </a:r>
            <a:r>
              <a:rPr lang="en-US" sz="1200" dirty="0" err="1">
                <a:latin typeface="Times New Roman" panose="02020603050405020304" pitchFamily="18" charset="0"/>
                <a:cs typeface="Times New Roman" panose="02020603050405020304" pitchFamily="18" charset="0"/>
              </a:rPr>
              <a:t>ArithmeticException</a:t>
            </a:r>
            <a:r>
              <a:rPr lang="en-US" sz="1200" dirty="0">
                <a:latin typeface="Times New Roman" panose="02020603050405020304" pitchFamily="18" charset="0"/>
                <a:cs typeface="Times New Roman" panose="02020603050405020304" pitchFamily="18" charset="0"/>
              </a:rPr>
              <a:t>("not valid");  </a:t>
            </a:r>
          </a:p>
          <a:p>
            <a:pPr marL="0" indent="0">
              <a:buNone/>
            </a:pPr>
            <a:r>
              <a:rPr lang="en-US" sz="1200" dirty="0">
                <a:latin typeface="Times New Roman" panose="02020603050405020304" pitchFamily="18" charset="0"/>
                <a:cs typeface="Times New Roman" panose="02020603050405020304" pitchFamily="18" charset="0"/>
              </a:rPr>
              <a:t>     else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("welcome to vote");  </a:t>
            </a:r>
          </a:p>
          <a:p>
            <a:pPr marL="0" indent="0">
              <a:buNone/>
            </a:pPr>
            <a:r>
              <a:rPr lang="en-US" sz="1200" dirty="0">
                <a:latin typeface="Times New Roman" panose="02020603050405020304" pitchFamily="18" charset="0"/>
                <a:cs typeface="Times New Roman" panose="02020603050405020304" pitchFamily="18" charset="0"/>
              </a:rPr>
              <a:t>   }  </a:t>
            </a:r>
          </a:p>
          <a:p>
            <a:pPr marL="0" indent="0">
              <a:buNone/>
            </a:pPr>
            <a:r>
              <a:rPr lang="en-US" sz="1200" dirty="0">
                <a:latin typeface="Times New Roman" panose="02020603050405020304" pitchFamily="18" charset="0"/>
                <a:cs typeface="Times New Roman" panose="02020603050405020304" pitchFamily="18" charset="0"/>
              </a:rPr>
              <a:t>   public static void main(String </a:t>
            </a:r>
            <a:r>
              <a:rPr lang="en-US" sz="1200" dirty="0" err="1">
                <a:latin typeface="Times New Roman" panose="02020603050405020304" pitchFamily="18" charset="0"/>
                <a:cs typeface="Times New Roman" panose="02020603050405020304" pitchFamily="18" charset="0"/>
              </a:rPr>
              <a:t>args</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validate(13);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("rest of the code...");  </a:t>
            </a:r>
          </a:p>
          <a:p>
            <a:pPr marL="0" indent="0">
              <a:buNone/>
            </a:pPr>
            <a:r>
              <a:rPr lang="en-US" sz="1200" dirty="0">
                <a:latin typeface="Times New Roman" panose="02020603050405020304" pitchFamily="18" charset="0"/>
                <a:cs typeface="Times New Roman" panose="02020603050405020304" pitchFamily="18" charset="0"/>
              </a:rPr>
              <a:t>  }  </a:t>
            </a:r>
          </a:p>
          <a:p>
            <a:pPr marL="0" indent="0">
              <a:buNone/>
            </a:pPr>
            <a:r>
              <a:rPr lang="en-US" sz="1200" dirty="0">
                <a:latin typeface="Times New Roman" panose="02020603050405020304" pitchFamily="18" charset="0"/>
                <a:cs typeface="Times New Roman" panose="02020603050405020304" pitchFamily="18" charset="0"/>
              </a:rPr>
              <a:t>} </a:t>
            </a:r>
          </a:p>
        </p:txBody>
      </p:sp>
      <p:sp>
        <p:nvSpPr>
          <p:cNvPr id="4" name="TextBox 3"/>
          <p:cNvSpPr txBox="1"/>
          <p:nvPr/>
        </p:nvSpPr>
        <p:spPr>
          <a:xfrm>
            <a:off x="5982789" y="2312126"/>
            <a:ext cx="5172891" cy="1477328"/>
          </a:xfrm>
          <a:prstGeom prst="rect">
            <a:avLst/>
          </a:prstGeom>
          <a:noFill/>
        </p:spPr>
        <p:txBody>
          <a:bodyPr wrap="square" rtlCol="0">
            <a:spAutoFit/>
          </a:body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Exception in thread main </a:t>
            </a:r>
            <a:r>
              <a:rPr lang="en-US" dirty="0" err="1">
                <a:latin typeface="Times New Roman" panose="02020603050405020304" pitchFamily="18" charset="0"/>
                <a:cs typeface="Times New Roman" panose="02020603050405020304" pitchFamily="18" charset="0"/>
              </a:rPr>
              <a:t>java.lang.ArithmeticException:not</a:t>
            </a:r>
            <a:r>
              <a:rPr lang="en-US" dirty="0">
                <a:latin typeface="Times New Roman" panose="02020603050405020304" pitchFamily="18" charset="0"/>
                <a:cs typeface="Times New Roman" panose="02020603050405020304" pitchFamily="18" charset="0"/>
              </a:rPr>
              <a:t> valid</a:t>
            </a:r>
          </a:p>
        </p:txBody>
      </p:sp>
    </p:spTree>
    <p:extLst>
      <p:ext uri="{BB962C8B-B14F-4D97-AF65-F5344CB8AC3E}">
        <p14:creationId xmlns:p14="http://schemas.microsoft.com/office/powerpoint/2010/main" val="85490416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throws keyword</a:t>
            </a:r>
          </a:p>
          <a:p>
            <a:pPr marL="0" indent="0">
              <a:buNone/>
            </a:pPr>
            <a:r>
              <a:rPr lang="en-US" sz="1600" dirty="0">
                <a:latin typeface="Times New Roman" panose="02020603050405020304" pitchFamily="18" charset="0"/>
                <a:cs typeface="Times New Roman" panose="02020603050405020304" pitchFamily="18" charset="0"/>
              </a:rPr>
              <a:t>The Java throws keyword is used to declare an exception. It gives an information to the programmer that there may occur an exception so it is better for the programmer to provide the exception handling code so that normal flow can be maintained</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a:latin typeface="Times New Roman" panose="02020603050405020304" pitchFamily="18" charset="0"/>
                <a:cs typeface="Times New Roman" panose="02020603050405020304" pitchFamily="18" charset="0"/>
              </a:rPr>
              <a:t>Syntax of java throws</a:t>
            </a:r>
          </a:p>
          <a:p>
            <a:pPr marL="0" indent="0">
              <a:buNone/>
            </a:pPr>
            <a:r>
              <a:rPr lang="en-US" sz="1600" dirty="0" err="1">
                <a:latin typeface="Times New Roman" panose="02020603050405020304" pitchFamily="18" charset="0"/>
                <a:cs typeface="Times New Roman" panose="02020603050405020304" pitchFamily="18" charset="0"/>
              </a:rPr>
              <a:t>return_type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method_name</a:t>
            </a:r>
            <a:r>
              <a:rPr lang="en-US" sz="1600" dirty="0">
                <a:latin typeface="Times New Roman" panose="02020603050405020304" pitchFamily="18" charset="0"/>
                <a:cs typeface="Times New Roman" panose="02020603050405020304" pitchFamily="18" charset="0"/>
              </a:rPr>
              <a:t>() throws </a:t>
            </a:r>
            <a:r>
              <a:rPr lang="en-US" sz="1600" dirty="0" err="1">
                <a:latin typeface="Times New Roman" panose="02020603050405020304" pitchFamily="18" charset="0"/>
                <a:cs typeface="Times New Roman" panose="02020603050405020304" pitchFamily="18" charset="0"/>
              </a:rPr>
              <a:t>exception_class_name</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//method code  </a:t>
            </a:r>
          </a:p>
          <a:p>
            <a:pPr marL="0" indent="0">
              <a:buNone/>
            </a:pPr>
            <a:r>
              <a:rPr lang="en-US" sz="1600" dirty="0" smtClean="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import </a:t>
            </a:r>
            <a:r>
              <a:rPr lang="en-US" sz="1400" dirty="0" err="1">
                <a:latin typeface="Times New Roman" panose="02020603050405020304" pitchFamily="18" charset="0"/>
                <a:cs typeface="Times New Roman" panose="02020603050405020304" pitchFamily="18" charset="0"/>
              </a:rPr>
              <a:t>java.io.IOException</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class Testthrows1{  </a:t>
            </a:r>
          </a:p>
          <a:p>
            <a:pPr marL="0" indent="0">
              <a:buNone/>
            </a:pPr>
            <a:r>
              <a:rPr lang="en-US" sz="1400" dirty="0">
                <a:latin typeface="Times New Roman" panose="02020603050405020304" pitchFamily="18" charset="0"/>
                <a:cs typeface="Times New Roman" panose="02020603050405020304" pitchFamily="18" charset="0"/>
              </a:rPr>
              <a:t>  void m()throws </a:t>
            </a:r>
            <a:r>
              <a:rPr lang="en-US" sz="1400" dirty="0" err="1">
                <a:latin typeface="Times New Roman" panose="02020603050405020304" pitchFamily="18" charset="0"/>
                <a:cs typeface="Times New Roman" panose="02020603050405020304" pitchFamily="18" charset="0"/>
              </a:rPr>
              <a:t>IOException</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throw new </a:t>
            </a:r>
            <a:r>
              <a:rPr lang="en-US" sz="1400" dirty="0" err="1">
                <a:latin typeface="Times New Roman" panose="02020603050405020304" pitchFamily="18" charset="0"/>
                <a:cs typeface="Times New Roman" panose="02020603050405020304" pitchFamily="18" charset="0"/>
              </a:rPr>
              <a:t>IOException</a:t>
            </a:r>
            <a:r>
              <a:rPr lang="en-US" sz="1400" dirty="0">
                <a:latin typeface="Times New Roman" panose="02020603050405020304" pitchFamily="18" charset="0"/>
                <a:cs typeface="Times New Roman" panose="02020603050405020304" pitchFamily="18" charset="0"/>
              </a:rPr>
              <a:t>("device error");//checked exception  </a:t>
            </a:r>
          </a:p>
          <a:p>
            <a:pPr marL="0" indent="0">
              <a:buNone/>
            </a:pPr>
            <a:r>
              <a:rPr lang="en-US" sz="1400" dirty="0">
                <a:latin typeface="Times New Roman" panose="02020603050405020304" pitchFamily="18" charset="0"/>
                <a:cs typeface="Times New Roman" panose="02020603050405020304" pitchFamily="18" charset="0"/>
              </a:rPr>
              <a:t>  }  </a:t>
            </a:r>
          </a:p>
          <a:p>
            <a:pPr marL="0" indent="0">
              <a:buNone/>
            </a:pPr>
            <a:r>
              <a:rPr lang="en-US" sz="1400" dirty="0">
                <a:latin typeface="Times New Roman" panose="02020603050405020304" pitchFamily="18" charset="0"/>
                <a:cs typeface="Times New Roman" panose="02020603050405020304" pitchFamily="18" charset="0"/>
              </a:rPr>
              <a:t>  void n()throws </a:t>
            </a:r>
            <a:r>
              <a:rPr lang="en-US" sz="1400" dirty="0" err="1">
                <a:latin typeface="Times New Roman" panose="02020603050405020304" pitchFamily="18" charset="0"/>
                <a:cs typeface="Times New Roman" panose="02020603050405020304" pitchFamily="18" charset="0"/>
              </a:rPr>
              <a:t>IOException</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m();  </a:t>
            </a:r>
          </a:p>
          <a:p>
            <a:pPr marL="0" indent="0">
              <a:buNone/>
            </a:pPr>
            <a:r>
              <a:rPr lang="en-US" sz="1400" dirty="0">
                <a:latin typeface="Times New Roman" panose="02020603050405020304" pitchFamily="18" charset="0"/>
                <a:cs typeface="Times New Roman" panose="02020603050405020304" pitchFamily="18" charset="0"/>
              </a:rPr>
              <a:t>  }  </a:t>
            </a:r>
          </a:p>
        </p:txBody>
      </p:sp>
      <p:sp>
        <p:nvSpPr>
          <p:cNvPr id="4" name="TextBox 3"/>
          <p:cNvSpPr txBox="1"/>
          <p:nvPr/>
        </p:nvSpPr>
        <p:spPr>
          <a:xfrm>
            <a:off x="6096000" y="2814663"/>
            <a:ext cx="5577840"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void p(){  </a:t>
            </a:r>
          </a:p>
          <a:p>
            <a:r>
              <a:rPr lang="en-US" dirty="0">
                <a:latin typeface="Times New Roman" panose="02020603050405020304" pitchFamily="18" charset="0"/>
                <a:cs typeface="Times New Roman" panose="02020603050405020304" pitchFamily="18" charset="0"/>
              </a:rPr>
              <a:t>   try{  </a:t>
            </a:r>
          </a:p>
          <a:p>
            <a:r>
              <a:rPr lang="en-US" dirty="0">
                <a:latin typeface="Times New Roman" panose="02020603050405020304" pitchFamily="18" charset="0"/>
                <a:cs typeface="Times New Roman" panose="02020603050405020304" pitchFamily="18" charset="0"/>
              </a:rPr>
              <a:t>    n();  </a:t>
            </a:r>
          </a:p>
          <a:p>
            <a:r>
              <a:rPr lang="en-US" dirty="0">
                <a:latin typeface="Times New Roman" panose="02020603050405020304" pitchFamily="18" charset="0"/>
                <a:cs typeface="Times New Roman" panose="02020603050405020304" pitchFamily="18" charset="0"/>
              </a:rPr>
              <a:t>   }catch(Exception e){</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("exception handled");}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Testthrows1 </a:t>
            </a:r>
            <a:r>
              <a:rPr lang="en-US" dirty="0" err="1">
                <a:latin typeface="Times New Roman" panose="02020603050405020304" pitchFamily="18" charset="0"/>
                <a:cs typeface="Times New Roman" panose="02020603050405020304" pitchFamily="18" charset="0"/>
              </a:rPr>
              <a:t>obj</a:t>
            </a:r>
            <a:r>
              <a:rPr lang="en-US" dirty="0">
                <a:latin typeface="Times New Roman" panose="02020603050405020304" pitchFamily="18" charset="0"/>
                <a:cs typeface="Times New Roman" panose="02020603050405020304" pitchFamily="18" charset="0"/>
              </a:rPr>
              <a:t>=new Testthrows1();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obj.p</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("normal flow...");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95201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Pass by Value vs Pass by </a:t>
            </a:r>
            <a:r>
              <a:rPr lang="en-US" sz="1600" b="1" dirty="0" smtClean="0">
                <a:latin typeface="Times New Roman" panose="02020603050405020304" pitchFamily="18" charset="0"/>
                <a:cs typeface="Times New Roman" panose="02020603050405020304" pitchFamily="18" charset="0"/>
              </a:rPr>
              <a:t>Reference</a:t>
            </a:r>
          </a:p>
          <a:p>
            <a:r>
              <a:rPr lang="en-US" sz="1600" b="1" dirty="0">
                <a:latin typeface="Times New Roman" panose="02020603050405020304" pitchFamily="18" charset="0"/>
                <a:cs typeface="Times New Roman" panose="02020603050405020304" pitchFamily="18" charset="0"/>
              </a:rPr>
              <a:t>Pass by Value: </a:t>
            </a:r>
            <a:r>
              <a:rPr lang="en-US" sz="1600" dirty="0">
                <a:latin typeface="Times New Roman" panose="02020603050405020304" pitchFamily="18" charset="0"/>
                <a:cs typeface="Times New Roman" panose="02020603050405020304" pitchFamily="18" charset="0"/>
              </a:rPr>
              <a:t>The method parameter values are copied to another variable and then the copied variable is passed, that’s why it’s called pass by value.</a:t>
            </a:r>
          </a:p>
          <a:p>
            <a:r>
              <a:rPr lang="en-US" sz="1600" b="1" dirty="0">
                <a:latin typeface="Times New Roman" panose="02020603050405020304" pitchFamily="18" charset="0"/>
                <a:cs typeface="Times New Roman" panose="02020603050405020304" pitchFamily="18" charset="0"/>
              </a:rPr>
              <a:t>Pass by Reference: </a:t>
            </a:r>
            <a:r>
              <a:rPr lang="en-US" sz="1600" dirty="0">
                <a:latin typeface="Times New Roman" panose="02020603050405020304" pitchFamily="18" charset="0"/>
                <a:cs typeface="Times New Roman" panose="02020603050405020304" pitchFamily="18" charset="0"/>
              </a:rPr>
              <a:t>An alias or reference to the actual parameter is passed to the method, that’s why it’s called pass by reference</a:t>
            </a:r>
            <a:r>
              <a:rPr lang="en-US" sz="1600" dirty="0" smtClean="0">
                <a:latin typeface="Times New Roman" panose="02020603050405020304" pitchFamily="18" charset="0"/>
                <a:cs typeface="Times New Roman" panose="02020603050405020304" pitchFamily="18" charset="0"/>
              </a:rPr>
              <a:t>.</a:t>
            </a:r>
          </a:p>
          <a:p>
            <a:r>
              <a:rPr lang="en-US" sz="1600" b="1" dirty="0" smtClean="0">
                <a:latin typeface="Times New Roman" panose="02020603050405020304" pitchFamily="18" charset="0"/>
                <a:cs typeface="Times New Roman" panose="02020603050405020304" pitchFamily="18" charset="0"/>
              </a:rPr>
              <a:t>Code for pass by value</a:t>
            </a:r>
          </a:p>
          <a:p>
            <a:pPr marL="0" indent="0">
              <a:buNone/>
            </a:pPr>
            <a:r>
              <a:rPr lang="en-US" sz="1200" dirty="0">
                <a:latin typeface="Times New Roman" panose="02020603050405020304" pitchFamily="18" charset="0"/>
                <a:cs typeface="Times New Roman" panose="02020603050405020304" pitchFamily="18" charset="0"/>
              </a:rPr>
              <a:t>public class JavaApplication4 </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static void </a:t>
            </a:r>
            <a:r>
              <a:rPr lang="en-US" sz="1200" dirty="0" err="1">
                <a:latin typeface="Times New Roman" panose="02020603050405020304" pitchFamily="18" charset="0"/>
                <a:cs typeface="Times New Roman" panose="02020603050405020304" pitchFamily="18" charset="0"/>
              </a:rPr>
              <a:t>displayPrimitive</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a:t>
            </a: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("Inside Display Primitive method");</a:t>
            </a:r>
          </a:p>
          <a:p>
            <a:pPr marL="0" indent="0">
              <a:buNone/>
            </a:pPr>
            <a:r>
              <a:rPr lang="en-US" sz="1200" dirty="0">
                <a:latin typeface="Times New Roman" panose="02020603050405020304" pitchFamily="18" charset="0"/>
                <a:cs typeface="Times New Roman" panose="02020603050405020304" pitchFamily="18" charset="0"/>
              </a:rPr>
              <a:t>       a=a+5;</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("a :"+a);</a:t>
            </a:r>
          </a:p>
          <a:p>
            <a:pPr marL="0" indent="0">
              <a:buNone/>
            </a:pP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public static void main(String[] </a:t>
            </a:r>
            <a:r>
              <a:rPr lang="en-US" sz="1200" dirty="0" err="1">
                <a:latin typeface="Times New Roman" panose="02020603050405020304" pitchFamily="18" charset="0"/>
                <a:cs typeface="Times New Roman" panose="02020603050405020304" pitchFamily="18" charset="0"/>
              </a:rPr>
              <a:t>args</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a:t>
            </a:r>
          </a:p>
          <a:p>
            <a:pPr marL="0" indent="0">
              <a:buNone/>
            </a:pP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 =5;</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("Before the function a: "+a);</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displayPrimitive</a:t>
            </a:r>
            <a:r>
              <a:rPr lang="en-US" sz="1200" dirty="0">
                <a:latin typeface="Times New Roman" panose="02020603050405020304" pitchFamily="18" charset="0"/>
                <a:cs typeface="Times New Roman" panose="02020603050405020304" pitchFamily="18" charset="0"/>
              </a:rPr>
              <a:t>(a);</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("After the function a: "+a</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a:t>
            </a:r>
          </a:p>
        </p:txBody>
      </p:sp>
      <p:sp>
        <p:nvSpPr>
          <p:cNvPr id="5" name="TextBox 4"/>
          <p:cNvSpPr txBox="1"/>
          <p:nvPr/>
        </p:nvSpPr>
        <p:spPr>
          <a:xfrm>
            <a:off x="6074229" y="2312126"/>
            <a:ext cx="4754880" cy="1477328"/>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Output:</a:t>
            </a:r>
          </a:p>
          <a:p>
            <a:r>
              <a:rPr lang="en-US" dirty="0" smtClean="0">
                <a:latin typeface="Times New Roman" panose="02020603050405020304" pitchFamily="18" charset="0"/>
                <a:cs typeface="Times New Roman" panose="02020603050405020304" pitchFamily="18" charset="0"/>
              </a:rPr>
              <a:t>Before </a:t>
            </a:r>
            <a:r>
              <a:rPr lang="en-US" dirty="0">
                <a:latin typeface="Times New Roman" panose="02020603050405020304" pitchFamily="18" charset="0"/>
                <a:cs typeface="Times New Roman" panose="02020603050405020304" pitchFamily="18" charset="0"/>
              </a:rPr>
              <a:t>the function a: 5</a:t>
            </a:r>
          </a:p>
          <a:p>
            <a:r>
              <a:rPr lang="en-US" dirty="0">
                <a:latin typeface="Times New Roman" panose="02020603050405020304" pitchFamily="18" charset="0"/>
                <a:cs typeface="Times New Roman" panose="02020603050405020304" pitchFamily="18" charset="0"/>
              </a:rPr>
              <a:t>Inside Display Primitive method</a:t>
            </a:r>
          </a:p>
          <a:p>
            <a:r>
              <a:rPr lang="en-US" dirty="0">
                <a:latin typeface="Times New Roman" panose="02020603050405020304" pitchFamily="18" charset="0"/>
                <a:cs typeface="Times New Roman" panose="02020603050405020304" pitchFamily="18" charset="0"/>
              </a:rPr>
              <a:t>a :10</a:t>
            </a:r>
          </a:p>
          <a:p>
            <a:r>
              <a:rPr lang="en-US" dirty="0">
                <a:latin typeface="Times New Roman" panose="02020603050405020304" pitchFamily="18" charset="0"/>
                <a:cs typeface="Times New Roman" panose="02020603050405020304" pitchFamily="18" charset="0"/>
              </a:rPr>
              <a:t>After the function a: 5</a:t>
            </a:r>
          </a:p>
        </p:txBody>
      </p:sp>
    </p:spTree>
    <p:extLst>
      <p:ext uri="{BB962C8B-B14F-4D97-AF65-F5344CB8AC3E}">
        <p14:creationId xmlns:p14="http://schemas.microsoft.com/office/powerpoint/2010/main" val="4393954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838200" y="796834"/>
            <a:ext cx="10515600" cy="5277395"/>
          </a:xfrm>
          <a:prstGeom prst="rect">
            <a:avLst/>
          </a:prstGeom>
        </p:spPr>
      </p:pic>
    </p:spTree>
    <p:extLst>
      <p:ext uri="{BB962C8B-B14F-4D97-AF65-F5344CB8AC3E}">
        <p14:creationId xmlns:p14="http://schemas.microsoft.com/office/powerpoint/2010/main" val="164968746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6100355"/>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Pass by Reference –</a:t>
            </a:r>
          </a:p>
          <a:p>
            <a:pPr marL="0" indent="0">
              <a:buNone/>
            </a:pPr>
            <a:r>
              <a:rPr lang="en-US" sz="1300" dirty="0">
                <a:latin typeface="Times New Roman" panose="02020603050405020304" pitchFamily="18" charset="0"/>
                <a:cs typeface="Times New Roman" panose="02020603050405020304" pitchFamily="18" charset="0"/>
              </a:rPr>
              <a:t>public class JavaApplication4 {</a:t>
            </a:r>
          </a:p>
          <a:p>
            <a:pPr marL="0" indent="0">
              <a:buNone/>
            </a:pPr>
            <a:r>
              <a:rPr lang="en-US" sz="1300" dirty="0">
                <a:latin typeface="Times New Roman" panose="02020603050405020304" pitchFamily="18" charset="0"/>
                <a:cs typeface="Times New Roman" panose="02020603050405020304" pitchFamily="18" charset="0"/>
              </a:rPr>
              <a:t>   static void </a:t>
            </a:r>
            <a:r>
              <a:rPr lang="en-US" sz="1300" dirty="0" err="1">
                <a:latin typeface="Times New Roman" panose="02020603050405020304" pitchFamily="18" charset="0"/>
                <a:cs typeface="Times New Roman" panose="02020603050405020304" pitchFamily="18" charset="0"/>
              </a:rPr>
              <a:t>displayArray</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int</a:t>
            </a:r>
            <a:r>
              <a:rPr lang="en-US" sz="1300" dirty="0">
                <a:latin typeface="Times New Roman" panose="02020603050405020304" pitchFamily="18" charset="0"/>
                <a:cs typeface="Times New Roman" panose="02020603050405020304" pitchFamily="18" charset="0"/>
              </a:rPr>
              <a:t>[] a)</a:t>
            </a:r>
          </a:p>
          <a:p>
            <a:pPr marL="0" indent="0">
              <a:buNone/>
            </a:pPr>
            <a:r>
              <a:rPr lang="en-US" sz="1300" dirty="0">
                <a:latin typeface="Times New Roman" panose="02020603050405020304" pitchFamily="18" charset="0"/>
                <a:cs typeface="Times New Roman" panose="02020603050405020304" pitchFamily="18" charset="0"/>
              </a:rPr>
              <a:t>   {</a:t>
            </a:r>
          </a:p>
          <a:p>
            <a:pPr marL="0" indent="0">
              <a:buNone/>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System.out.println</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nInside</a:t>
            </a:r>
            <a:r>
              <a:rPr lang="en-US" sz="1300" dirty="0">
                <a:latin typeface="Times New Roman" panose="02020603050405020304" pitchFamily="18" charset="0"/>
                <a:cs typeface="Times New Roman" panose="02020603050405020304" pitchFamily="18" charset="0"/>
              </a:rPr>
              <a:t> Display Array method");</a:t>
            </a:r>
          </a:p>
          <a:p>
            <a:pPr marL="0" indent="0">
              <a:buNone/>
            </a:pPr>
            <a:r>
              <a:rPr lang="en-US" sz="1300" dirty="0">
                <a:latin typeface="Times New Roman" panose="02020603050405020304" pitchFamily="18" charset="0"/>
                <a:cs typeface="Times New Roman" panose="02020603050405020304" pitchFamily="18" charset="0"/>
              </a:rPr>
              <a:t>       a[0]=0; a[1]=0; a[2]=0;</a:t>
            </a:r>
          </a:p>
          <a:p>
            <a:pPr marL="0" indent="0">
              <a:buNone/>
            </a:pPr>
            <a:r>
              <a:rPr lang="en-US" sz="1300" dirty="0">
                <a:latin typeface="Times New Roman" panose="02020603050405020304" pitchFamily="18" charset="0"/>
                <a:cs typeface="Times New Roman" panose="02020603050405020304" pitchFamily="18" charset="0"/>
              </a:rPr>
              <a:t>       for(</a:t>
            </a:r>
            <a:r>
              <a:rPr lang="en-US" sz="1300" dirty="0" err="1">
                <a:latin typeface="Times New Roman" panose="02020603050405020304" pitchFamily="18" charset="0"/>
                <a:cs typeface="Times New Roman" panose="02020603050405020304" pitchFamily="18" charset="0"/>
              </a:rPr>
              <a:t>int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i</a:t>
            </a:r>
            <a:r>
              <a:rPr lang="en-US" sz="1300" dirty="0">
                <a:latin typeface="Times New Roman" panose="02020603050405020304" pitchFamily="18" charset="0"/>
                <a:cs typeface="Times New Roman" panose="02020603050405020304" pitchFamily="18" charset="0"/>
              </a:rPr>
              <a:t>=0;i&lt;3;i++)</a:t>
            </a:r>
          </a:p>
          <a:p>
            <a:pPr marL="0" indent="0">
              <a:buNone/>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System.out.print</a:t>
            </a:r>
            <a:r>
              <a:rPr lang="en-US" sz="1300" dirty="0">
                <a:latin typeface="Times New Roman" panose="02020603050405020304" pitchFamily="18" charset="0"/>
                <a:cs typeface="Times New Roman" panose="02020603050405020304" pitchFamily="18" charset="0"/>
              </a:rPr>
              <a:t>(a[</a:t>
            </a:r>
            <a:r>
              <a:rPr lang="en-US" sz="1300" dirty="0" err="1">
                <a:latin typeface="Times New Roman" panose="02020603050405020304" pitchFamily="18" charset="0"/>
                <a:cs typeface="Times New Roman" panose="02020603050405020304" pitchFamily="18" charset="0"/>
              </a:rPr>
              <a:t>i</a:t>
            </a:r>
            <a:r>
              <a:rPr lang="en-US" sz="1300" dirty="0">
                <a:latin typeface="Times New Roman" panose="02020603050405020304" pitchFamily="18" charset="0"/>
                <a:cs typeface="Times New Roman" panose="02020603050405020304" pitchFamily="18" charset="0"/>
              </a:rPr>
              <a:t>]+" ");</a:t>
            </a:r>
          </a:p>
          <a:p>
            <a:pPr marL="0" indent="0">
              <a:buNone/>
            </a:pPr>
            <a:r>
              <a:rPr lang="en-US" sz="1300" dirty="0">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cs typeface="Times New Roman" panose="02020603050405020304" pitchFamily="18" charset="0"/>
              </a:rPr>
              <a:t>}      </a:t>
            </a:r>
            <a:endParaRPr lang="en-US" sz="1300" dirty="0">
              <a:latin typeface="Times New Roman" panose="02020603050405020304" pitchFamily="18" charset="0"/>
              <a:cs typeface="Times New Roman" panose="02020603050405020304" pitchFamily="18" charset="0"/>
            </a:endParaRPr>
          </a:p>
          <a:p>
            <a:pPr marL="0" indent="0">
              <a:buNone/>
            </a:pPr>
            <a:r>
              <a:rPr lang="en-US" sz="1300" dirty="0">
                <a:latin typeface="Times New Roman" panose="02020603050405020304" pitchFamily="18" charset="0"/>
                <a:cs typeface="Times New Roman" panose="02020603050405020304" pitchFamily="18" charset="0"/>
              </a:rPr>
              <a:t>    public static void main(String[] </a:t>
            </a:r>
            <a:r>
              <a:rPr lang="en-US" sz="1300" dirty="0" err="1">
                <a:latin typeface="Times New Roman" panose="02020603050405020304" pitchFamily="18" charset="0"/>
                <a:cs typeface="Times New Roman" panose="02020603050405020304" pitchFamily="18" charset="0"/>
              </a:rPr>
              <a:t>args</a:t>
            </a:r>
            <a:r>
              <a:rPr lang="en-US" sz="1300" dirty="0">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cs typeface="Times New Roman" panose="02020603050405020304" pitchFamily="18" charset="0"/>
              </a:rPr>
              <a:t>{</a:t>
            </a:r>
            <a:endParaRPr lang="en-US" sz="1300" dirty="0">
              <a:latin typeface="Times New Roman" panose="02020603050405020304" pitchFamily="18" charset="0"/>
              <a:cs typeface="Times New Roman" panose="02020603050405020304" pitchFamily="18" charset="0"/>
            </a:endParaRPr>
          </a:p>
          <a:p>
            <a:pPr marL="0" indent="0">
              <a:buNone/>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int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arr</a:t>
            </a:r>
            <a:r>
              <a:rPr lang="en-US" sz="1300" dirty="0">
                <a:latin typeface="Times New Roman" panose="02020603050405020304" pitchFamily="18" charset="0"/>
                <a:cs typeface="Times New Roman" panose="02020603050405020304" pitchFamily="18" charset="0"/>
              </a:rPr>
              <a:t>[] = {2,2,2};</a:t>
            </a:r>
          </a:p>
          <a:p>
            <a:pPr marL="0" indent="0">
              <a:buNone/>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System.out.println</a:t>
            </a:r>
            <a:r>
              <a:rPr lang="en-US" sz="1300" dirty="0">
                <a:latin typeface="Times New Roman" panose="02020603050405020304" pitchFamily="18" charset="0"/>
                <a:cs typeface="Times New Roman" panose="02020603050405020304" pitchFamily="18" charset="0"/>
              </a:rPr>
              <a:t>("Before the function");</a:t>
            </a:r>
          </a:p>
          <a:p>
            <a:pPr marL="0" indent="0">
              <a:buNone/>
            </a:pPr>
            <a:r>
              <a:rPr lang="en-US" sz="1300" dirty="0">
                <a:latin typeface="Times New Roman" panose="02020603050405020304" pitchFamily="18" charset="0"/>
                <a:cs typeface="Times New Roman" panose="02020603050405020304" pitchFamily="18" charset="0"/>
              </a:rPr>
              <a:t>           for(</a:t>
            </a:r>
            <a:r>
              <a:rPr lang="en-US" sz="1300" dirty="0" err="1">
                <a:latin typeface="Times New Roman" panose="02020603050405020304" pitchFamily="18" charset="0"/>
                <a:cs typeface="Times New Roman" panose="02020603050405020304" pitchFamily="18" charset="0"/>
              </a:rPr>
              <a:t>int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i</a:t>
            </a:r>
            <a:r>
              <a:rPr lang="en-US" sz="1300" dirty="0">
                <a:latin typeface="Times New Roman" panose="02020603050405020304" pitchFamily="18" charset="0"/>
                <a:cs typeface="Times New Roman" panose="02020603050405020304" pitchFamily="18" charset="0"/>
              </a:rPr>
              <a:t>=0;i&lt;3;i++)</a:t>
            </a:r>
          </a:p>
          <a:p>
            <a:pPr marL="0" indent="0">
              <a:buNone/>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System.out.print</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arr</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i</a:t>
            </a:r>
            <a:r>
              <a:rPr lang="en-US" sz="1300" dirty="0">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cs typeface="Times New Roman" panose="02020603050405020304" pitchFamily="18" charset="0"/>
              </a:rPr>
              <a:t>");</a:t>
            </a:r>
            <a:endParaRPr lang="en-US" sz="1300" dirty="0">
              <a:latin typeface="Times New Roman" panose="02020603050405020304" pitchFamily="18" charset="0"/>
              <a:cs typeface="Times New Roman" panose="02020603050405020304" pitchFamily="18" charset="0"/>
            </a:endParaRPr>
          </a:p>
          <a:p>
            <a:pPr marL="0" indent="0">
              <a:buNone/>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displayArray</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arr</a:t>
            </a:r>
            <a:r>
              <a:rPr lang="en-US" sz="1300" dirty="0" smtClean="0">
                <a:latin typeface="Times New Roman" panose="02020603050405020304" pitchFamily="18" charset="0"/>
                <a:cs typeface="Times New Roman" panose="02020603050405020304" pitchFamily="18" charset="0"/>
              </a:rPr>
              <a:t>);</a:t>
            </a:r>
            <a:endParaRPr lang="en-US" sz="1300" dirty="0">
              <a:latin typeface="Times New Roman" panose="02020603050405020304" pitchFamily="18" charset="0"/>
              <a:cs typeface="Times New Roman" panose="02020603050405020304" pitchFamily="18" charset="0"/>
            </a:endParaRPr>
          </a:p>
          <a:p>
            <a:pPr marL="0" indent="0">
              <a:buNone/>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System.out.println</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nAfter</a:t>
            </a:r>
            <a:r>
              <a:rPr lang="en-US" sz="1300" dirty="0">
                <a:latin typeface="Times New Roman" panose="02020603050405020304" pitchFamily="18" charset="0"/>
                <a:cs typeface="Times New Roman" panose="02020603050405020304" pitchFamily="18" charset="0"/>
              </a:rPr>
              <a:t> the function");</a:t>
            </a:r>
          </a:p>
          <a:p>
            <a:pPr marL="0" indent="0">
              <a:buNone/>
            </a:pPr>
            <a:r>
              <a:rPr lang="en-US" sz="1300" dirty="0">
                <a:latin typeface="Times New Roman" panose="02020603050405020304" pitchFamily="18" charset="0"/>
                <a:cs typeface="Times New Roman" panose="02020603050405020304" pitchFamily="18" charset="0"/>
              </a:rPr>
              <a:t>           for(</a:t>
            </a:r>
            <a:r>
              <a:rPr lang="en-US" sz="1300" dirty="0" err="1">
                <a:latin typeface="Times New Roman" panose="02020603050405020304" pitchFamily="18" charset="0"/>
                <a:cs typeface="Times New Roman" panose="02020603050405020304" pitchFamily="18" charset="0"/>
              </a:rPr>
              <a:t>int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i</a:t>
            </a:r>
            <a:r>
              <a:rPr lang="en-US" sz="1300" dirty="0">
                <a:latin typeface="Times New Roman" panose="02020603050405020304" pitchFamily="18" charset="0"/>
                <a:cs typeface="Times New Roman" panose="02020603050405020304" pitchFamily="18" charset="0"/>
              </a:rPr>
              <a:t>=0;i&lt;3;i++)</a:t>
            </a:r>
          </a:p>
          <a:p>
            <a:pPr marL="0" indent="0">
              <a:buNone/>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System.out.print</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arr</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i</a:t>
            </a:r>
            <a:r>
              <a:rPr lang="en-US" sz="1300" dirty="0">
                <a:latin typeface="Times New Roman" panose="02020603050405020304" pitchFamily="18" charset="0"/>
                <a:cs typeface="Times New Roman" panose="02020603050405020304" pitchFamily="18" charset="0"/>
              </a:rPr>
              <a:t>]+" ");</a:t>
            </a:r>
          </a:p>
          <a:p>
            <a:pPr marL="0" indent="0">
              <a:buNone/>
            </a:pPr>
            <a:r>
              <a:rPr lang="en-US" sz="1300" dirty="0">
                <a:latin typeface="Times New Roman" panose="02020603050405020304" pitchFamily="18" charset="0"/>
                <a:cs typeface="Times New Roman" panose="02020603050405020304" pitchFamily="18" charset="0"/>
              </a:rPr>
              <a:t>       }</a:t>
            </a:r>
          </a:p>
          <a:p>
            <a:pPr marL="0" indent="0">
              <a:buNone/>
            </a:pPr>
            <a:r>
              <a:rPr lang="en-US" sz="1300" dirty="0">
                <a:latin typeface="Times New Roman" panose="02020603050405020304" pitchFamily="18" charset="0"/>
                <a:cs typeface="Times New Roman" panose="02020603050405020304" pitchFamily="18" charset="0"/>
              </a:rPr>
              <a:t>}</a:t>
            </a:r>
          </a:p>
        </p:txBody>
      </p:sp>
      <p:sp>
        <p:nvSpPr>
          <p:cNvPr id="3" name="TextBox 2"/>
          <p:cNvSpPr txBox="1"/>
          <p:nvPr/>
        </p:nvSpPr>
        <p:spPr>
          <a:xfrm>
            <a:off x="6257109" y="940526"/>
            <a:ext cx="3997234" cy="2031325"/>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Output:</a:t>
            </a:r>
          </a:p>
          <a:p>
            <a:r>
              <a:rPr lang="en-US" dirty="0" smtClean="0">
                <a:latin typeface="Times New Roman" panose="02020603050405020304" pitchFamily="18" charset="0"/>
                <a:cs typeface="Times New Roman" panose="02020603050405020304" pitchFamily="18" charset="0"/>
              </a:rPr>
              <a:t>Before </a:t>
            </a:r>
            <a:r>
              <a:rPr lang="en-US" dirty="0">
                <a:latin typeface="Times New Roman" panose="02020603050405020304" pitchFamily="18" charset="0"/>
                <a:cs typeface="Times New Roman" panose="02020603050405020304" pitchFamily="18" charset="0"/>
              </a:rPr>
              <a:t>the method</a:t>
            </a:r>
          </a:p>
          <a:p>
            <a:r>
              <a:rPr lang="en-US" dirty="0">
                <a:latin typeface="Times New Roman" panose="02020603050405020304" pitchFamily="18" charset="0"/>
                <a:cs typeface="Times New Roman" panose="02020603050405020304" pitchFamily="18" charset="0"/>
              </a:rPr>
              <a:t>2 2 2</a:t>
            </a:r>
          </a:p>
          <a:p>
            <a:r>
              <a:rPr lang="en-US" dirty="0">
                <a:latin typeface="Times New Roman" panose="02020603050405020304" pitchFamily="18" charset="0"/>
                <a:cs typeface="Times New Roman" panose="02020603050405020304" pitchFamily="18" charset="0"/>
              </a:rPr>
              <a:t>Inside Display Array method</a:t>
            </a:r>
          </a:p>
          <a:p>
            <a:r>
              <a:rPr lang="en-US" dirty="0">
                <a:latin typeface="Times New Roman" panose="02020603050405020304" pitchFamily="18" charset="0"/>
                <a:cs typeface="Times New Roman" panose="02020603050405020304" pitchFamily="18" charset="0"/>
              </a:rPr>
              <a:t>0 0 0</a:t>
            </a:r>
          </a:p>
          <a:p>
            <a:r>
              <a:rPr lang="en-US" dirty="0">
                <a:latin typeface="Times New Roman" panose="02020603050405020304" pitchFamily="18" charset="0"/>
                <a:cs typeface="Times New Roman" panose="02020603050405020304" pitchFamily="18" charset="0"/>
              </a:rPr>
              <a:t>After the function</a:t>
            </a:r>
          </a:p>
          <a:p>
            <a:r>
              <a:rPr lang="en-US" dirty="0">
                <a:latin typeface="Times New Roman" panose="02020603050405020304" pitchFamily="18" charset="0"/>
                <a:cs typeface="Times New Roman" panose="02020603050405020304" pitchFamily="18" charset="0"/>
              </a:rPr>
              <a:t>0 0 0</a:t>
            </a:r>
          </a:p>
        </p:txBody>
      </p:sp>
    </p:spTree>
    <p:extLst>
      <p:ext uri="{BB962C8B-B14F-4D97-AF65-F5344CB8AC3E}">
        <p14:creationId xmlns:p14="http://schemas.microsoft.com/office/powerpoint/2010/main" val="499983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75211" y="548640"/>
            <a:ext cx="10607039" cy="5628323"/>
          </a:xfrm>
          <a:prstGeom prst="rect">
            <a:avLst/>
          </a:prstGeom>
        </p:spPr>
      </p:pic>
    </p:spTree>
    <p:extLst>
      <p:ext uri="{BB962C8B-B14F-4D97-AF65-F5344CB8AC3E}">
        <p14:creationId xmlns:p14="http://schemas.microsoft.com/office/powerpoint/2010/main" val="117057221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522514"/>
            <a:ext cx="10515600" cy="5721532"/>
          </a:xfrm>
          <a:prstGeom prst="rect">
            <a:avLst/>
          </a:prstGeom>
        </p:spPr>
      </p:pic>
    </p:spTree>
    <p:extLst>
      <p:ext uri="{BB962C8B-B14F-4D97-AF65-F5344CB8AC3E}">
        <p14:creationId xmlns:p14="http://schemas.microsoft.com/office/powerpoint/2010/main" val="228140602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Wrapper Classes in Java | </a:t>
            </a:r>
            <a:r>
              <a:rPr lang="en-US" sz="1400" b="1" dirty="0" err="1">
                <a:latin typeface="Times New Roman" panose="02020603050405020304" pitchFamily="18" charset="0"/>
                <a:cs typeface="Times New Roman" panose="02020603050405020304" pitchFamily="18" charset="0"/>
              </a:rPr>
              <a:t>Autoboxing</a:t>
            </a:r>
            <a:r>
              <a:rPr lang="en-US" sz="1400" b="1" dirty="0">
                <a:latin typeface="Times New Roman" panose="02020603050405020304" pitchFamily="18" charset="0"/>
                <a:cs typeface="Times New Roman" panose="02020603050405020304" pitchFamily="18" charset="0"/>
              </a:rPr>
              <a:t> vs </a:t>
            </a:r>
            <a:r>
              <a:rPr lang="en-US" sz="1400" b="1" dirty="0" smtClean="0">
                <a:latin typeface="Times New Roman" panose="02020603050405020304" pitchFamily="18" charset="0"/>
                <a:cs typeface="Times New Roman" panose="02020603050405020304" pitchFamily="18" charset="0"/>
              </a:rPr>
              <a:t>Unboxing</a:t>
            </a:r>
          </a:p>
          <a:p>
            <a:r>
              <a:rPr lang="en-US" sz="1800" dirty="0">
                <a:latin typeface="Times New Roman" panose="02020603050405020304" pitchFamily="18" charset="0"/>
                <a:cs typeface="Times New Roman" panose="02020603050405020304" pitchFamily="18" charset="0"/>
              </a:rPr>
              <a:t>The wrapper classes in Java are used to convert primitive types (</a:t>
            </a:r>
            <a:r>
              <a:rPr lang="en-US" sz="1800" dirty="0" err="1">
                <a:latin typeface="Times New Roman" panose="02020603050405020304" pitchFamily="18" charset="0"/>
                <a:cs typeface="Times New Roman" panose="02020603050405020304" pitchFamily="18" charset="0"/>
              </a:rPr>
              <a:t>int</a:t>
            </a:r>
            <a:r>
              <a:rPr lang="en-US" sz="1800" dirty="0">
                <a:latin typeface="Times New Roman" panose="02020603050405020304" pitchFamily="18" charset="0"/>
                <a:cs typeface="Times New Roman" panose="02020603050405020304" pitchFamily="18" charset="0"/>
              </a:rPr>
              <a:t>, char, float,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 into corresponding objects.</a:t>
            </a:r>
          </a:p>
          <a:p>
            <a:r>
              <a:rPr lang="en-US" sz="1800" dirty="0">
                <a:latin typeface="Times New Roman" panose="02020603050405020304" pitchFamily="18" charset="0"/>
                <a:cs typeface="Times New Roman" panose="02020603050405020304" pitchFamily="18" charset="0"/>
              </a:rPr>
              <a:t>A Wrapper class is a class whose object wraps or contains a primitive data types. </a:t>
            </a:r>
          </a:p>
          <a:p>
            <a:r>
              <a:rPr lang="en-US" sz="1800" dirty="0">
                <a:latin typeface="Times New Roman" panose="02020603050405020304" pitchFamily="18" charset="0"/>
                <a:cs typeface="Times New Roman" panose="02020603050405020304" pitchFamily="18" charset="0"/>
              </a:rPr>
              <a:t>Wrapper classes in java provides the mechanism to convert primitive into object and object into primitive</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Since J2SE 5.0, </a:t>
            </a:r>
            <a:r>
              <a:rPr lang="en-US" sz="1800" dirty="0" err="1">
                <a:latin typeface="Times New Roman" panose="02020603050405020304" pitchFamily="18" charset="0"/>
                <a:cs typeface="Times New Roman" panose="02020603050405020304" pitchFamily="18" charset="0"/>
              </a:rPr>
              <a:t>autoboxing</a:t>
            </a:r>
            <a:r>
              <a:rPr lang="en-US" sz="1800" dirty="0">
                <a:latin typeface="Times New Roman" panose="02020603050405020304" pitchFamily="18" charset="0"/>
                <a:cs typeface="Times New Roman" panose="02020603050405020304" pitchFamily="18" charset="0"/>
              </a:rPr>
              <a:t> and unboxing feature converts primitive into object and object into primitive automatically. The automatic conversion of primitive into object is known as </a:t>
            </a:r>
            <a:r>
              <a:rPr lang="en-US" sz="1800" dirty="0" err="1">
                <a:latin typeface="Times New Roman" panose="02020603050405020304" pitchFamily="18" charset="0"/>
                <a:cs typeface="Times New Roman" panose="02020603050405020304" pitchFamily="18" charset="0"/>
              </a:rPr>
              <a:t>autoboxing</a:t>
            </a:r>
            <a:r>
              <a:rPr lang="en-US" sz="1800" dirty="0">
                <a:latin typeface="Times New Roman" panose="02020603050405020304" pitchFamily="18" charset="0"/>
                <a:cs typeface="Times New Roman" panose="02020603050405020304" pitchFamily="18" charset="0"/>
              </a:rPr>
              <a:t> and vice-versa unboxing</a:t>
            </a:r>
            <a:r>
              <a:rPr lang="en-US" sz="1800" dirty="0" smtClean="0">
                <a:latin typeface="Times New Roman" panose="02020603050405020304" pitchFamily="18" charset="0"/>
                <a:cs typeface="Times New Roman" panose="02020603050405020304" pitchFamily="18" charset="0"/>
              </a:rPr>
              <a:t>.</a:t>
            </a: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852862" y="3249658"/>
            <a:ext cx="4486275" cy="2981325"/>
          </a:xfrm>
          <a:prstGeom prst="rect">
            <a:avLst/>
          </a:prstGeom>
        </p:spPr>
      </p:pic>
    </p:spTree>
    <p:extLst>
      <p:ext uri="{BB962C8B-B14F-4D97-AF65-F5344CB8AC3E}">
        <p14:creationId xmlns:p14="http://schemas.microsoft.com/office/powerpoint/2010/main" val="18541280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8383" y="117565"/>
            <a:ext cx="10515600" cy="6583681"/>
          </a:xfrm>
        </p:spPr>
        <p:txBody>
          <a:bodyPr>
            <a:noAutofit/>
          </a:bodyPr>
          <a:lstStyle/>
          <a:p>
            <a:pPr marL="0" indent="0">
              <a:buNone/>
            </a:pPr>
            <a:r>
              <a:rPr lang="en-US" sz="1600" b="1" dirty="0" err="1">
                <a:latin typeface="Times New Roman" panose="02020603050405020304" pitchFamily="18" charset="0"/>
                <a:cs typeface="Times New Roman" panose="02020603050405020304" pitchFamily="18" charset="0"/>
              </a:rPr>
              <a:t>Autoboxing</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Automatic conversion of primitive types to the object of their corresponding wrapper classes is known as </a:t>
            </a:r>
            <a:r>
              <a:rPr lang="en-US" sz="1600" dirty="0" err="1">
                <a:latin typeface="Times New Roman" panose="02020603050405020304" pitchFamily="18" charset="0"/>
                <a:cs typeface="Times New Roman" panose="02020603050405020304" pitchFamily="18" charset="0"/>
              </a:rPr>
              <a:t>autoboxing</a:t>
            </a:r>
            <a:r>
              <a:rPr lang="en-US" sz="1600" dirty="0">
                <a:latin typeface="Times New Roman" panose="02020603050405020304" pitchFamily="18" charset="0"/>
                <a:cs typeface="Times New Roman" panose="02020603050405020304" pitchFamily="18" charset="0"/>
              </a:rPr>
              <a:t>. </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dirty="0" smtClean="0">
                <a:latin typeface="Times New Roman" panose="02020603050405020304" pitchFamily="18" charset="0"/>
                <a:cs typeface="Times New Roman" panose="02020603050405020304" pitchFamily="18" charset="0"/>
              </a:rPr>
              <a:t>For </a:t>
            </a:r>
            <a:r>
              <a:rPr lang="en-US" sz="1600" dirty="0">
                <a:latin typeface="Times New Roman" panose="02020603050405020304" pitchFamily="18" charset="0"/>
                <a:cs typeface="Times New Roman" panose="02020603050405020304" pitchFamily="18" charset="0"/>
              </a:rPr>
              <a:t>example – conversion of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to Integer, long to Long, double to Double etc</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a:latin typeface="Times New Roman" panose="02020603050405020304" pitchFamily="18" charset="0"/>
                <a:cs typeface="Times New Roman" panose="02020603050405020304" pitchFamily="18" charset="0"/>
              </a:rPr>
              <a:t>The Java compiler applies </a:t>
            </a:r>
            <a:r>
              <a:rPr lang="en-US" sz="1600" b="1" dirty="0" err="1">
                <a:latin typeface="Times New Roman" panose="02020603050405020304" pitchFamily="18" charset="0"/>
                <a:cs typeface="Times New Roman" panose="02020603050405020304" pitchFamily="18" charset="0"/>
              </a:rPr>
              <a:t>autoboxing</a:t>
            </a:r>
            <a:r>
              <a:rPr lang="en-US" sz="1600" b="1" dirty="0">
                <a:latin typeface="Times New Roman" panose="02020603050405020304" pitchFamily="18" charset="0"/>
                <a:cs typeface="Times New Roman" panose="02020603050405020304" pitchFamily="18" charset="0"/>
              </a:rPr>
              <a:t> when a primitive value is:</a:t>
            </a:r>
          </a:p>
          <a:p>
            <a:r>
              <a:rPr lang="en-US" sz="1600" dirty="0" smtClean="0">
                <a:latin typeface="Times New Roman" panose="02020603050405020304" pitchFamily="18" charset="0"/>
                <a:cs typeface="Times New Roman" panose="02020603050405020304" pitchFamily="18" charset="0"/>
              </a:rPr>
              <a:t>Passed </a:t>
            </a:r>
            <a:r>
              <a:rPr lang="en-US" sz="1600" dirty="0">
                <a:latin typeface="Times New Roman" panose="02020603050405020304" pitchFamily="18" charset="0"/>
                <a:cs typeface="Times New Roman" panose="02020603050405020304" pitchFamily="18" charset="0"/>
              </a:rPr>
              <a:t>as a parameter to a method that expects an object of the corresponding wrapper class.</a:t>
            </a:r>
          </a:p>
          <a:p>
            <a:r>
              <a:rPr lang="en-US" sz="1600" dirty="0">
                <a:latin typeface="Times New Roman" panose="02020603050405020304" pitchFamily="18" charset="0"/>
                <a:cs typeface="Times New Roman" panose="02020603050405020304" pitchFamily="18" charset="0"/>
              </a:rPr>
              <a:t>Assigned to a variable of the corresponding wrapper class</a:t>
            </a:r>
            <a:r>
              <a:rPr lang="en-US" sz="1600" dirty="0" smtClean="0">
                <a:latin typeface="Times New Roman" panose="02020603050405020304" pitchFamily="18" charset="0"/>
                <a:cs typeface="Times New Roman" panose="02020603050405020304" pitchFamily="18" charset="0"/>
              </a:rPr>
              <a:t>.</a:t>
            </a:r>
          </a:p>
          <a:p>
            <a:r>
              <a:rPr lang="en-US" sz="1600" b="1" dirty="0" smtClean="0">
                <a:latin typeface="Times New Roman" panose="02020603050405020304" pitchFamily="18" charset="0"/>
                <a:cs typeface="Times New Roman" panose="02020603050405020304" pitchFamily="18" charset="0"/>
              </a:rPr>
              <a:t>Program: Primitive </a:t>
            </a:r>
            <a:r>
              <a:rPr lang="en-US" sz="1600" b="1" dirty="0">
                <a:latin typeface="Times New Roman" panose="02020603050405020304" pitchFamily="18" charset="0"/>
                <a:cs typeface="Times New Roman" panose="02020603050405020304" pitchFamily="18" charset="0"/>
              </a:rPr>
              <a:t>Types to Wrapper Objects</a:t>
            </a:r>
            <a:endParaRPr lang="en-US" sz="1600" b="1" dirty="0" smtClean="0">
              <a:latin typeface="Times New Roman" panose="02020603050405020304" pitchFamily="18" charset="0"/>
              <a:cs typeface="Times New Roman" panose="02020603050405020304" pitchFamily="18" charset="0"/>
            </a:endParaRPr>
          </a:p>
          <a:p>
            <a:pPr marL="0" indent="0">
              <a:buNone/>
            </a:pPr>
            <a:endParaRPr lang="en-US" sz="1600" dirty="0" smtClean="0">
              <a:latin typeface="Times New Roman" panose="02020603050405020304" pitchFamily="18" charset="0"/>
              <a:cs typeface="Times New Roman" panose="02020603050405020304" pitchFamily="18" charset="0"/>
            </a:endParaRPr>
          </a:p>
        </p:txBody>
      </p:sp>
      <p:sp>
        <p:nvSpPr>
          <p:cNvPr id="4" name="Rectangle 3"/>
          <p:cNvSpPr/>
          <p:nvPr/>
        </p:nvSpPr>
        <p:spPr>
          <a:xfrm>
            <a:off x="668383" y="2521132"/>
            <a:ext cx="5695406" cy="434993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class </a:t>
            </a:r>
            <a:r>
              <a:rPr lang="en-US" sz="1400" dirty="0"/>
              <a:t>Main {</a:t>
            </a:r>
          </a:p>
          <a:p>
            <a:r>
              <a:rPr lang="en-US" sz="1400" dirty="0"/>
              <a:t>  public static void main(String[] </a:t>
            </a:r>
            <a:r>
              <a:rPr lang="en-US" sz="1400" dirty="0" err="1"/>
              <a:t>args</a:t>
            </a:r>
            <a:r>
              <a:rPr lang="en-US" sz="1400" dirty="0"/>
              <a:t>) {</a:t>
            </a:r>
          </a:p>
          <a:p>
            <a:endParaRPr lang="en-US" sz="1400" dirty="0"/>
          </a:p>
          <a:p>
            <a:r>
              <a:rPr lang="en-US" sz="1400" dirty="0"/>
              <a:t>    // create primitive types</a:t>
            </a:r>
          </a:p>
          <a:p>
            <a:r>
              <a:rPr lang="en-US" sz="1400" dirty="0"/>
              <a:t>    </a:t>
            </a:r>
            <a:r>
              <a:rPr lang="en-US" sz="1400" dirty="0" err="1"/>
              <a:t>int</a:t>
            </a:r>
            <a:r>
              <a:rPr lang="en-US" sz="1400" dirty="0"/>
              <a:t> a = 5;</a:t>
            </a:r>
          </a:p>
          <a:p>
            <a:r>
              <a:rPr lang="en-US" sz="1400" dirty="0"/>
              <a:t>    double b = 5.65;</a:t>
            </a:r>
          </a:p>
          <a:p>
            <a:endParaRPr lang="en-US" sz="1400" dirty="0"/>
          </a:p>
          <a:p>
            <a:r>
              <a:rPr lang="en-US" sz="1400" dirty="0"/>
              <a:t>    //converts into wrapper objects</a:t>
            </a:r>
          </a:p>
          <a:p>
            <a:r>
              <a:rPr lang="en-US" sz="1400" dirty="0"/>
              <a:t>    Integer </a:t>
            </a:r>
            <a:r>
              <a:rPr lang="en-US" sz="1400" dirty="0" err="1"/>
              <a:t>aObj</a:t>
            </a:r>
            <a:r>
              <a:rPr lang="en-US" sz="1400" dirty="0"/>
              <a:t> = </a:t>
            </a:r>
            <a:r>
              <a:rPr lang="en-US" sz="1400" dirty="0" err="1"/>
              <a:t>Integer.valueOf</a:t>
            </a:r>
            <a:r>
              <a:rPr lang="en-US" sz="1400" dirty="0"/>
              <a:t>(a);</a:t>
            </a:r>
          </a:p>
          <a:p>
            <a:r>
              <a:rPr lang="en-US" sz="1400" dirty="0"/>
              <a:t>    Double </a:t>
            </a:r>
            <a:r>
              <a:rPr lang="en-US" sz="1400" dirty="0" err="1"/>
              <a:t>bObj</a:t>
            </a:r>
            <a:r>
              <a:rPr lang="en-US" sz="1400" dirty="0"/>
              <a:t> = </a:t>
            </a:r>
            <a:r>
              <a:rPr lang="en-US" sz="1400" dirty="0" err="1"/>
              <a:t>Double.valueOf</a:t>
            </a:r>
            <a:r>
              <a:rPr lang="en-US" sz="1400" dirty="0"/>
              <a:t>(b);</a:t>
            </a:r>
          </a:p>
          <a:p>
            <a:endParaRPr lang="en-US" sz="1400" dirty="0"/>
          </a:p>
          <a:p>
            <a:r>
              <a:rPr lang="en-US" sz="1400" dirty="0"/>
              <a:t>    if(</a:t>
            </a:r>
            <a:r>
              <a:rPr lang="en-US" sz="1400" dirty="0" err="1"/>
              <a:t>aObj</a:t>
            </a:r>
            <a:r>
              <a:rPr lang="en-US" sz="1400" dirty="0"/>
              <a:t> </a:t>
            </a:r>
            <a:r>
              <a:rPr lang="en-US" sz="1400" dirty="0" err="1"/>
              <a:t>instanceof</a:t>
            </a:r>
            <a:r>
              <a:rPr lang="en-US" sz="1400" dirty="0"/>
              <a:t> Integer) {</a:t>
            </a:r>
          </a:p>
          <a:p>
            <a:r>
              <a:rPr lang="en-US" sz="1400" dirty="0"/>
              <a:t>      </a:t>
            </a:r>
            <a:r>
              <a:rPr lang="en-US" sz="1400" dirty="0" err="1"/>
              <a:t>System.out.println</a:t>
            </a:r>
            <a:r>
              <a:rPr lang="en-US" sz="1400" dirty="0"/>
              <a:t>("An object of Integer is created.");</a:t>
            </a:r>
          </a:p>
          <a:p>
            <a:r>
              <a:rPr lang="en-US" sz="1400" dirty="0"/>
              <a:t>    }</a:t>
            </a:r>
          </a:p>
          <a:p>
            <a:endParaRPr lang="en-US" sz="1400" dirty="0"/>
          </a:p>
          <a:p>
            <a:r>
              <a:rPr lang="en-US" sz="1400" dirty="0"/>
              <a:t>    if(</a:t>
            </a:r>
            <a:r>
              <a:rPr lang="en-US" sz="1400" dirty="0" err="1"/>
              <a:t>bObj</a:t>
            </a:r>
            <a:r>
              <a:rPr lang="en-US" sz="1400" dirty="0"/>
              <a:t> </a:t>
            </a:r>
            <a:r>
              <a:rPr lang="en-US" sz="1400" dirty="0" err="1"/>
              <a:t>instanceof</a:t>
            </a:r>
            <a:r>
              <a:rPr lang="en-US" sz="1400" dirty="0"/>
              <a:t> Double) {</a:t>
            </a:r>
          </a:p>
          <a:p>
            <a:r>
              <a:rPr lang="en-US" sz="1400" dirty="0"/>
              <a:t>      </a:t>
            </a:r>
            <a:r>
              <a:rPr lang="en-US" sz="1400" dirty="0" err="1"/>
              <a:t>System.out.println</a:t>
            </a:r>
            <a:r>
              <a:rPr lang="en-US" sz="1400" dirty="0"/>
              <a:t>("An object of Double is created.");</a:t>
            </a:r>
          </a:p>
          <a:p>
            <a:r>
              <a:rPr lang="en-US" sz="1400" dirty="0"/>
              <a:t>    }</a:t>
            </a:r>
          </a:p>
          <a:p>
            <a:r>
              <a:rPr lang="en-US" sz="1400" dirty="0"/>
              <a:t>  }</a:t>
            </a:r>
          </a:p>
          <a:p>
            <a:r>
              <a:rPr lang="en-US" sz="1400" dirty="0"/>
              <a:t>}</a:t>
            </a:r>
          </a:p>
        </p:txBody>
      </p:sp>
      <p:sp>
        <p:nvSpPr>
          <p:cNvPr id="5" name="Rectangle 4"/>
          <p:cNvSpPr/>
          <p:nvPr/>
        </p:nvSpPr>
        <p:spPr>
          <a:xfrm>
            <a:off x="6949440" y="2508069"/>
            <a:ext cx="5016137" cy="217496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Output</a:t>
            </a:r>
          </a:p>
          <a:p>
            <a:endParaRPr lang="en-US"/>
          </a:p>
          <a:p>
            <a:r>
              <a:rPr lang="en-US"/>
              <a:t>An object of Integer is created.</a:t>
            </a:r>
          </a:p>
          <a:p>
            <a:r>
              <a:rPr lang="en-US"/>
              <a:t>An object of Double is created.</a:t>
            </a:r>
          </a:p>
        </p:txBody>
      </p:sp>
    </p:spTree>
    <p:extLst>
      <p:ext uri="{BB962C8B-B14F-4D97-AF65-F5344CB8AC3E}">
        <p14:creationId xmlns:p14="http://schemas.microsoft.com/office/powerpoint/2010/main" val="37792399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8383" y="809897"/>
            <a:ext cx="10515600" cy="5225143"/>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However, the Java compiler can directly convert the primitive types into corresponding objects. For example,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 = 5;</a:t>
            </a:r>
          </a:p>
          <a:p>
            <a:pPr marL="0" indent="0">
              <a:buNone/>
            </a:pPr>
            <a:r>
              <a:rPr lang="en-US" sz="1600" dirty="0">
                <a:latin typeface="Times New Roman" panose="02020603050405020304" pitchFamily="18" charset="0"/>
                <a:cs typeface="Times New Roman" panose="02020603050405020304" pitchFamily="18" charset="0"/>
              </a:rPr>
              <a:t>// converts into object</a:t>
            </a:r>
          </a:p>
          <a:p>
            <a:pPr marL="0" indent="0">
              <a:buNone/>
            </a:pPr>
            <a:r>
              <a:rPr lang="en-US" sz="1600" dirty="0">
                <a:latin typeface="Times New Roman" panose="02020603050405020304" pitchFamily="18" charset="0"/>
                <a:cs typeface="Times New Roman" panose="02020603050405020304" pitchFamily="18" charset="0"/>
              </a:rPr>
              <a:t>Integer </a:t>
            </a:r>
            <a:r>
              <a:rPr lang="en-US" sz="1600" dirty="0" err="1">
                <a:latin typeface="Times New Roman" panose="02020603050405020304" pitchFamily="18" charset="0"/>
                <a:cs typeface="Times New Roman" panose="02020603050405020304" pitchFamily="18" charset="0"/>
              </a:rPr>
              <a:t>aObj</a:t>
            </a:r>
            <a:r>
              <a:rPr lang="en-US" sz="1600" dirty="0">
                <a:latin typeface="Times New Roman" panose="02020603050405020304" pitchFamily="18" charset="0"/>
                <a:cs typeface="Times New Roman" panose="02020603050405020304" pitchFamily="18" charset="0"/>
              </a:rPr>
              <a:t> = a;</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double b = 5.6;</a:t>
            </a:r>
          </a:p>
          <a:p>
            <a:pPr marL="0" indent="0">
              <a:buNone/>
            </a:pPr>
            <a:r>
              <a:rPr lang="en-US" sz="1600" dirty="0">
                <a:latin typeface="Times New Roman" panose="02020603050405020304" pitchFamily="18" charset="0"/>
                <a:cs typeface="Times New Roman" panose="02020603050405020304" pitchFamily="18" charset="0"/>
              </a:rPr>
              <a:t>// converts into object</a:t>
            </a:r>
          </a:p>
          <a:p>
            <a:pPr marL="0" indent="0">
              <a:buNone/>
            </a:pPr>
            <a:r>
              <a:rPr lang="en-US" sz="1600" dirty="0">
                <a:latin typeface="Times New Roman" panose="02020603050405020304" pitchFamily="18" charset="0"/>
                <a:cs typeface="Times New Roman" panose="02020603050405020304" pitchFamily="18" charset="0"/>
              </a:rPr>
              <a:t>Double </a:t>
            </a:r>
            <a:r>
              <a:rPr lang="en-US" sz="1600" dirty="0" err="1">
                <a:latin typeface="Times New Roman" panose="02020603050405020304" pitchFamily="18" charset="0"/>
                <a:cs typeface="Times New Roman" panose="02020603050405020304" pitchFamily="18" charset="0"/>
              </a:rPr>
              <a:t>bObj</a:t>
            </a:r>
            <a:r>
              <a:rPr lang="en-US" sz="1600" dirty="0">
                <a:latin typeface="Times New Roman" panose="02020603050405020304" pitchFamily="18" charset="0"/>
                <a:cs typeface="Times New Roman" panose="02020603050405020304" pitchFamily="18" charset="0"/>
              </a:rPr>
              <a:t> = b;</a:t>
            </a:r>
          </a:p>
          <a:p>
            <a:pPr marL="0" indent="0">
              <a:buNone/>
            </a:pPr>
            <a:r>
              <a:rPr lang="en-US" sz="1600" dirty="0">
                <a:latin typeface="Times New Roman" panose="02020603050405020304" pitchFamily="18" charset="0"/>
                <a:cs typeface="Times New Roman" panose="02020603050405020304" pitchFamily="18" charset="0"/>
              </a:rPr>
              <a:t>This process is known as auto-boxing</a:t>
            </a:r>
            <a:endParaRPr lang="en-US" sz="1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9708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Unboxing</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It is just the reverse process of </a:t>
            </a:r>
            <a:r>
              <a:rPr lang="en-US" sz="1600" dirty="0" err="1">
                <a:latin typeface="Times New Roman" panose="02020603050405020304" pitchFamily="18" charset="0"/>
                <a:cs typeface="Times New Roman" panose="02020603050405020304" pitchFamily="18" charset="0"/>
              </a:rPr>
              <a:t>autoboxing</a:t>
            </a:r>
            <a:r>
              <a:rPr lang="en-US" sz="1600" dirty="0">
                <a:latin typeface="Times New Roman" panose="02020603050405020304" pitchFamily="18" charset="0"/>
                <a:cs typeface="Times New Roman" panose="02020603050405020304" pitchFamily="18" charset="0"/>
              </a:rPr>
              <a:t>. Converting an object of a wrapper class to its corresponding primitive type is known as unboxing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The Java compiler applies unboxing when an object of a wrapper class is</a:t>
            </a:r>
            <a:r>
              <a:rPr lang="en-US" sz="1600" b="1" dirty="0" smtClean="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Passed as a parameter to a method that expects a value of the corresponding primitive type</a:t>
            </a:r>
            <a:r>
              <a:rPr lang="en-US" sz="1600" dirty="0" smtClean="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Wrapper Objects into Primitive </a:t>
            </a:r>
            <a:r>
              <a:rPr lang="en-US" sz="1600" dirty="0" smtClean="0">
                <a:latin typeface="Times New Roman" panose="02020603050405020304" pitchFamily="18" charset="0"/>
                <a:cs typeface="Times New Roman" panose="02020603050405020304" pitchFamily="18" charset="0"/>
              </a:rPr>
              <a:t>Types</a:t>
            </a:r>
          </a:p>
          <a:p>
            <a:endParaRPr lang="en-US" sz="1600" dirty="0" smtClean="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1005840" y="2599509"/>
            <a:ext cx="5146766" cy="403642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class Main {</a:t>
            </a:r>
          </a:p>
          <a:p>
            <a:r>
              <a:rPr lang="en-US" sz="1600" dirty="0"/>
              <a:t>  public static void main(String[] </a:t>
            </a:r>
            <a:r>
              <a:rPr lang="en-US" sz="1600" dirty="0" err="1"/>
              <a:t>args</a:t>
            </a:r>
            <a:r>
              <a:rPr lang="en-US" sz="1600" dirty="0"/>
              <a:t>) {</a:t>
            </a:r>
          </a:p>
          <a:p>
            <a:endParaRPr lang="en-US" sz="1600" dirty="0"/>
          </a:p>
          <a:p>
            <a:r>
              <a:rPr lang="en-US" sz="1600" dirty="0"/>
              <a:t>    // creates objects of wrapper class</a:t>
            </a:r>
          </a:p>
          <a:p>
            <a:r>
              <a:rPr lang="en-US" sz="1600" dirty="0"/>
              <a:t>    Integer </a:t>
            </a:r>
            <a:r>
              <a:rPr lang="en-US" sz="1600" dirty="0" err="1"/>
              <a:t>aObj</a:t>
            </a:r>
            <a:r>
              <a:rPr lang="en-US" sz="1600" dirty="0"/>
              <a:t> = </a:t>
            </a:r>
            <a:r>
              <a:rPr lang="en-US" sz="1600" dirty="0" err="1"/>
              <a:t>Integer.valueOf</a:t>
            </a:r>
            <a:r>
              <a:rPr lang="en-US" sz="1600" dirty="0"/>
              <a:t>(23);</a:t>
            </a:r>
          </a:p>
          <a:p>
            <a:r>
              <a:rPr lang="en-US" sz="1600" dirty="0"/>
              <a:t>    Double </a:t>
            </a:r>
            <a:r>
              <a:rPr lang="en-US" sz="1600" dirty="0" err="1"/>
              <a:t>bObj</a:t>
            </a:r>
            <a:r>
              <a:rPr lang="en-US" sz="1600" dirty="0"/>
              <a:t> = </a:t>
            </a:r>
            <a:r>
              <a:rPr lang="en-US" sz="1600" dirty="0" err="1"/>
              <a:t>Double.valueOf</a:t>
            </a:r>
            <a:r>
              <a:rPr lang="en-US" sz="1600" dirty="0"/>
              <a:t>(5.55);</a:t>
            </a:r>
          </a:p>
          <a:p>
            <a:endParaRPr lang="en-US" sz="1600" dirty="0"/>
          </a:p>
          <a:p>
            <a:r>
              <a:rPr lang="en-US" sz="1600" dirty="0"/>
              <a:t>    // converts into primitive types</a:t>
            </a:r>
          </a:p>
          <a:p>
            <a:r>
              <a:rPr lang="en-US" sz="1600" dirty="0"/>
              <a:t>    </a:t>
            </a:r>
            <a:r>
              <a:rPr lang="en-US" sz="1600" dirty="0" err="1"/>
              <a:t>int</a:t>
            </a:r>
            <a:r>
              <a:rPr lang="en-US" sz="1600" dirty="0"/>
              <a:t> a = </a:t>
            </a:r>
            <a:r>
              <a:rPr lang="en-US" sz="1600" dirty="0" err="1"/>
              <a:t>aObj.intValue</a:t>
            </a:r>
            <a:r>
              <a:rPr lang="en-US" sz="1600" dirty="0"/>
              <a:t>();</a:t>
            </a:r>
          </a:p>
          <a:p>
            <a:r>
              <a:rPr lang="en-US" sz="1600" dirty="0"/>
              <a:t>    double b = </a:t>
            </a:r>
            <a:r>
              <a:rPr lang="en-US" sz="1600" dirty="0" err="1"/>
              <a:t>bObj.doubleValue</a:t>
            </a:r>
            <a:r>
              <a:rPr lang="en-US" sz="1600" dirty="0"/>
              <a:t>();</a:t>
            </a:r>
          </a:p>
          <a:p>
            <a:endParaRPr lang="en-US" sz="1600" dirty="0"/>
          </a:p>
          <a:p>
            <a:r>
              <a:rPr lang="en-US" sz="1600" dirty="0"/>
              <a:t>    </a:t>
            </a:r>
            <a:r>
              <a:rPr lang="en-US" sz="1600" dirty="0" err="1"/>
              <a:t>System.out.println</a:t>
            </a:r>
            <a:r>
              <a:rPr lang="en-US" sz="1600" dirty="0"/>
              <a:t>("The value of a: " + a);</a:t>
            </a:r>
          </a:p>
          <a:p>
            <a:r>
              <a:rPr lang="en-US" sz="1600" dirty="0"/>
              <a:t>    </a:t>
            </a:r>
            <a:r>
              <a:rPr lang="en-US" sz="1600" dirty="0" err="1"/>
              <a:t>System.out.println</a:t>
            </a:r>
            <a:r>
              <a:rPr lang="en-US" sz="1600" dirty="0"/>
              <a:t>("The value of b: " + b);</a:t>
            </a:r>
          </a:p>
          <a:p>
            <a:r>
              <a:rPr lang="en-US" sz="1600" dirty="0"/>
              <a:t>  }</a:t>
            </a:r>
          </a:p>
          <a:p>
            <a:r>
              <a:rPr lang="en-US" sz="1600" dirty="0"/>
              <a:t>}</a:t>
            </a:r>
          </a:p>
        </p:txBody>
      </p:sp>
      <p:sp>
        <p:nvSpPr>
          <p:cNvPr id="5" name="Rectangle 4"/>
          <p:cNvSpPr/>
          <p:nvPr/>
        </p:nvSpPr>
        <p:spPr>
          <a:xfrm>
            <a:off x="6897189" y="2599509"/>
            <a:ext cx="4885508" cy="19594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Output</a:t>
            </a:r>
          </a:p>
          <a:p>
            <a:endParaRPr lang="en-US"/>
          </a:p>
          <a:p>
            <a:r>
              <a:rPr lang="en-US"/>
              <a:t>The value of a: 23</a:t>
            </a:r>
          </a:p>
          <a:p>
            <a:r>
              <a:rPr lang="en-US"/>
              <a:t>The value of b: 5.55</a:t>
            </a:r>
          </a:p>
        </p:txBody>
      </p:sp>
    </p:spTree>
    <p:extLst>
      <p:ext uri="{BB962C8B-B14F-4D97-AF65-F5344CB8AC3E}">
        <p14:creationId xmlns:p14="http://schemas.microsoft.com/office/powerpoint/2010/main" val="5062898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8383" y="809897"/>
            <a:ext cx="10515600" cy="5225143"/>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However, the Java compiler can automatically convert objects into corresponding primitive types. For example,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Integer </a:t>
            </a:r>
            <a:r>
              <a:rPr lang="en-US" sz="1600" dirty="0" err="1">
                <a:latin typeface="Times New Roman" panose="02020603050405020304" pitchFamily="18" charset="0"/>
                <a:cs typeface="Times New Roman" panose="02020603050405020304" pitchFamily="18" charset="0"/>
              </a:rPr>
              <a:t>aObj</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Integer.valueOf</a:t>
            </a:r>
            <a:r>
              <a:rPr lang="en-US" sz="1600" dirty="0">
                <a:latin typeface="Times New Roman" panose="02020603050405020304" pitchFamily="18" charset="0"/>
                <a:cs typeface="Times New Roman" panose="02020603050405020304" pitchFamily="18" charset="0"/>
              </a:rPr>
              <a:t>(2);</a:t>
            </a:r>
          </a:p>
          <a:p>
            <a:pPr marL="0" indent="0">
              <a:buNone/>
            </a:pPr>
            <a:r>
              <a:rPr lang="en-US" sz="1600" dirty="0">
                <a:latin typeface="Times New Roman" panose="02020603050405020304" pitchFamily="18" charset="0"/>
                <a:cs typeface="Times New Roman" panose="02020603050405020304" pitchFamily="18" charset="0"/>
              </a:rPr>
              <a:t>// converts into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type</a:t>
            </a:r>
          </a:p>
          <a:p>
            <a:pPr marL="0" indent="0">
              <a:buNone/>
            </a:pP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 = </a:t>
            </a:r>
            <a:r>
              <a:rPr lang="en-US" sz="1600" dirty="0" err="1">
                <a:latin typeface="Times New Roman" panose="02020603050405020304" pitchFamily="18" charset="0"/>
                <a:cs typeface="Times New Roman" panose="02020603050405020304" pitchFamily="18" charset="0"/>
              </a:rPr>
              <a:t>aObj</a:t>
            </a:r>
            <a:r>
              <a:rPr lang="en-US" sz="1600" dirty="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Double </a:t>
            </a:r>
            <a:r>
              <a:rPr lang="en-US" sz="1600" dirty="0" err="1">
                <a:latin typeface="Times New Roman" panose="02020603050405020304" pitchFamily="18" charset="0"/>
                <a:cs typeface="Times New Roman" panose="02020603050405020304" pitchFamily="18" charset="0"/>
              </a:rPr>
              <a:t>bObj</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Double.valueOf</a:t>
            </a:r>
            <a:r>
              <a:rPr lang="en-US" sz="1600" dirty="0">
                <a:latin typeface="Times New Roman" panose="02020603050405020304" pitchFamily="18" charset="0"/>
                <a:cs typeface="Times New Roman" panose="02020603050405020304" pitchFamily="18" charset="0"/>
              </a:rPr>
              <a:t>(5.55);</a:t>
            </a:r>
          </a:p>
          <a:p>
            <a:pPr marL="0" indent="0">
              <a:buNone/>
            </a:pPr>
            <a:r>
              <a:rPr lang="en-US" sz="1600" dirty="0">
                <a:latin typeface="Times New Roman" panose="02020603050405020304" pitchFamily="18" charset="0"/>
                <a:cs typeface="Times New Roman" panose="02020603050405020304" pitchFamily="18" charset="0"/>
              </a:rPr>
              <a:t>// converts into double type</a:t>
            </a:r>
          </a:p>
          <a:p>
            <a:pPr marL="0" indent="0">
              <a:buNone/>
            </a:pPr>
            <a:r>
              <a:rPr lang="en-US" sz="1600" dirty="0">
                <a:latin typeface="Times New Roman" panose="02020603050405020304" pitchFamily="18" charset="0"/>
                <a:cs typeface="Times New Roman" panose="02020603050405020304" pitchFamily="18" charset="0"/>
              </a:rPr>
              <a:t>double b = </a:t>
            </a:r>
            <a:r>
              <a:rPr lang="en-US" sz="1600" dirty="0" err="1">
                <a:latin typeface="Times New Roman" panose="02020603050405020304" pitchFamily="18" charset="0"/>
                <a:cs typeface="Times New Roman" panose="02020603050405020304" pitchFamily="18" charset="0"/>
              </a:rPr>
              <a:t>bObj</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This process is known as unboxing.</a:t>
            </a:r>
            <a:endParaRPr lang="en-US" sz="1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38035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Advantages of Wrapper Classes</a:t>
            </a:r>
          </a:p>
          <a:p>
            <a:pPr marL="0" indent="0">
              <a:buNone/>
            </a:pPr>
            <a:r>
              <a:rPr lang="en-US" sz="1600" dirty="0">
                <a:latin typeface="Times New Roman" panose="02020603050405020304" pitchFamily="18" charset="0"/>
                <a:cs typeface="Times New Roman" panose="02020603050405020304" pitchFamily="18" charset="0"/>
              </a:rPr>
              <a:t>In Java, sometimes we might need to use objects instead of primitive data types. For example, while working with collections.</a:t>
            </a:r>
          </a:p>
          <a:p>
            <a:pPr marL="0" indent="0">
              <a:buNone/>
            </a:pPr>
            <a:r>
              <a:rPr lang="en-US" sz="1600" dirty="0">
                <a:latin typeface="Times New Roman" panose="02020603050405020304" pitchFamily="18" charset="0"/>
                <a:cs typeface="Times New Roman" panose="02020603050405020304" pitchFamily="18" charset="0"/>
              </a:rPr>
              <a:t>// error</a:t>
            </a:r>
          </a:p>
          <a:p>
            <a:pPr marL="0" indent="0">
              <a:buNone/>
            </a:pPr>
            <a:r>
              <a:rPr lang="en-US" sz="1600" dirty="0" err="1">
                <a:latin typeface="Times New Roman" panose="02020603050405020304" pitchFamily="18" charset="0"/>
                <a:cs typeface="Times New Roman" panose="02020603050405020304" pitchFamily="18" charset="0"/>
              </a:rPr>
              <a:t>ArrayList</a:t>
            </a:r>
            <a:r>
              <a:rPr lang="en-US" sz="1600" dirty="0">
                <a:latin typeface="Times New Roman" panose="02020603050405020304" pitchFamily="18" charset="0"/>
                <a:cs typeface="Times New Roman" panose="02020603050405020304" pitchFamily="18" charset="0"/>
              </a:rPr>
              <a:t>&lt;</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&gt; list = new </a:t>
            </a:r>
            <a:r>
              <a:rPr lang="en-US" sz="1600" dirty="0" err="1">
                <a:latin typeface="Times New Roman" panose="02020603050405020304" pitchFamily="18" charset="0"/>
                <a:cs typeface="Times New Roman" panose="02020603050405020304" pitchFamily="18" charset="0"/>
              </a:rPr>
              <a:t>ArrayList</a:t>
            </a:r>
            <a:r>
              <a:rPr lang="en-US" sz="1600" dirty="0">
                <a:latin typeface="Times New Roman" panose="02020603050405020304" pitchFamily="18" charset="0"/>
                <a:cs typeface="Times New Roman" panose="02020603050405020304" pitchFamily="18" charset="0"/>
              </a:rPr>
              <a:t>&lt;&gt;();</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 runs perfectly</a:t>
            </a:r>
          </a:p>
          <a:p>
            <a:pPr marL="0" indent="0">
              <a:buNone/>
            </a:pPr>
            <a:r>
              <a:rPr lang="en-US" sz="1600" dirty="0" err="1">
                <a:latin typeface="Times New Roman" panose="02020603050405020304" pitchFamily="18" charset="0"/>
                <a:cs typeface="Times New Roman" panose="02020603050405020304" pitchFamily="18" charset="0"/>
              </a:rPr>
              <a:t>ArrayList</a:t>
            </a:r>
            <a:r>
              <a:rPr lang="en-US" sz="1600" dirty="0">
                <a:latin typeface="Times New Roman" panose="02020603050405020304" pitchFamily="18" charset="0"/>
                <a:cs typeface="Times New Roman" panose="02020603050405020304" pitchFamily="18" charset="0"/>
              </a:rPr>
              <a:t>&lt;Integer&gt; list = new </a:t>
            </a:r>
            <a:r>
              <a:rPr lang="en-US" sz="1600" dirty="0" err="1">
                <a:latin typeface="Times New Roman" panose="02020603050405020304" pitchFamily="18" charset="0"/>
                <a:cs typeface="Times New Roman" panose="02020603050405020304" pitchFamily="18" charset="0"/>
              </a:rPr>
              <a:t>ArrayList</a:t>
            </a:r>
            <a:r>
              <a:rPr lang="en-US" sz="1600" dirty="0">
                <a:latin typeface="Times New Roman" panose="02020603050405020304" pitchFamily="18" charset="0"/>
                <a:cs typeface="Times New Roman" panose="02020603050405020304" pitchFamily="18" charset="0"/>
              </a:rPr>
              <a:t>&lt;&gt;();</a:t>
            </a:r>
          </a:p>
        </p:txBody>
      </p:sp>
    </p:spTree>
    <p:extLst>
      <p:ext uri="{BB962C8B-B14F-4D97-AF65-F5344CB8AC3E}">
        <p14:creationId xmlns:p14="http://schemas.microsoft.com/office/powerpoint/2010/main" val="348957909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Typecasting in Java</a:t>
            </a:r>
          </a:p>
          <a:p>
            <a:r>
              <a:rPr lang="en-US" sz="1600" dirty="0">
                <a:latin typeface="Times New Roman" panose="02020603050405020304" pitchFamily="18" charset="0"/>
                <a:cs typeface="Times New Roman" panose="02020603050405020304" pitchFamily="18" charset="0"/>
              </a:rPr>
              <a:t>Typecasting in Java is assigning a value of one type to a variable of another type. When you assign value of one data type to another, the two types might not be compatible with each other. </a:t>
            </a:r>
            <a:endParaRPr lang="en-US" sz="1600" dirty="0" smtClean="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If the data types are compatible, then Java will perform the conversion automatically known as Automatic Type Conversion (Widening ) and if not then they need to be casted or converted explicitly(narrowing</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a:latin typeface="Times New Roman" panose="02020603050405020304" pitchFamily="18" charset="0"/>
                <a:cs typeface="Times New Roman" panose="02020603050405020304" pitchFamily="18" charset="0"/>
              </a:rPr>
              <a:t>2 types of Type Casting in java </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Automatic Type Conversion (Widening – implicit)</a:t>
            </a:r>
          </a:p>
          <a:p>
            <a:r>
              <a:rPr lang="en-US" sz="1600" dirty="0">
                <a:latin typeface="Times New Roman" panose="02020603050405020304" pitchFamily="18" charset="0"/>
                <a:cs typeface="Times New Roman" panose="02020603050405020304" pitchFamily="18" charset="0"/>
              </a:rPr>
              <a:t>Narrowing (Explicit</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09805" y="2677886"/>
            <a:ext cx="4389121"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244078" y="3208522"/>
            <a:ext cx="5991225" cy="2861156"/>
          </a:xfrm>
          <a:prstGeom prst="rect">
            <a:avLst/>
          </a:prstGeom>
        </p:spPr>
      </p:pic>
    </p:spTree>
    <p:extLst>
      <p:ext uri="{BB962C8B-B14F-4D97-AF65-F5344CB8AC3E}">
        <p14:creationId xmlns:p14="http://schemas.microsoft.com/office/powerpoint/2010/main" val="283279405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r>
              <a:rPr lang="en-US" sz="1600" b="1" dirty="0">
                <a:latin typeface="Times New Roman" panose="02020603050405020304" pitchFamily="18" charset="0"/>
                <a:cs typeface="Times New Roman" panose="02020603050405020304" pitchFamily="18" charset="0"/>
              </a:rPr>
              <a:t>Widening or Automatic Type Conversion</a:t>
            </a:r>
          </a:p>
          <a:p>
            <a:pPr marL="0" indent="0">
              <a:buNone/>
            </a:pPr>
            <a:r>
              <a:rPr lang="en-US" sz="1600" dirty="0">
                <a:latin typeface="Times New Roman" panose="02020603050405020304" pitchFamily="18" charset="0"/>
                <a:cs typeface="Times New Roman" panose="02020603050405020304" pitchFamily="18" charset="0"/>
              </a:rPr>
              <a:t>Widening conversion takes place when two data types are automatically converted. This happens when</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two data types are compatible.</a:t>
            </a:r>
          </a:p>
          <a:p>
            <a:r>
              <a:rPr lang="en-US" sz="1600" dirty="0">
                <a:latin typeface="Times New Roman" panose="02020603050405020304" pitchFamily="18" charset="0"/>
                <a:cs typeface="Times New Roman" panose="02020603050405020304" pitchFamily="18" charset="0"/>
              </a:rPr>
              <a:t>When we assign value of a smaller data type to a bigger data type</a:t>
            </a:r>
            <a:r>
              <a:rPr lang="en-US" sz="1600" dirty="0" smtClean="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class Test</a:t>
            </a:r>
          </a:p>
          <a:p>
            <a:pPr marL="0" indent="0">
              <a:buNone/>
            </a:pP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public static void main(String[] </a:t>
            </a:r>
            <a:r>
              <a:rPr lang="en-US" sz="1200" dirty="0" err="1">
                <a:latin typeface="Times New Roman" panose="02020603050405020304" pitchFamily="18" charset="0"/>
                <a:cs typeface="Times New Roman" panose="02020603050405020304" pitchFamily="18" charset="0"/>
              </a:rPr>
              <a:t>args</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 = 100; </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//automatic type conversion</a:t>
            </a:r>
          </a:p>
          <a:p>
            <a:pPr marL="0" indent="0">
              <a:buNone/>
            </a:pPr>
            <a:r>
              <a:rPr lang="en-US" sz="1200" dirty="0">
                <a:latin typeface="Times New Roman" panose="02020603050405020304" pitchFamily="18" charset="0"/>
                <a:cs typeface="Times New Roman" panose="02020603050405020304" pitchFamily="18" charset="0"/>
              </a:rPr>
              <a:t>        long l = </a:t>
            </a:r>
            <a:r>
              <a:rPr lang="en-US" sz="1200" dirty="0" err="1">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 </a:t>
            </a:r>
          </a:p>
          <a:p>
            <a:pPr marL="0" indent="0">
              <a:buNone/>
            </a:pP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value "+</a:t>
            </a:r>
            <a:r>
              <a:rPr lang="en-US" sz="1200" dirty="0" err="1">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("Long value "+l);</a:t>
            </a:r>
          </a:p>
          <a:p>
            <a:pPr marL="0" indent="0">
              <a:buNone/>
            </a:pPr>
            <a:r>
              <a:rPr lang="en-US" sz="120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a:t>
            </a:r>
          </a:p>
        </p:txBody>
      </p:sp>
      <p:sp>
        <p:nvSpPr>
          <p:cNvPr id="4" name="TextBox 3"/>
          <p:cNvSpPr txBox="1"/>
          <p:nvPr/>
        </p:nvSpPr>
        <p:spPr>
          <a:xfrm>
            <a:off x="6609805" y="2677886"/>
            <a:ext cx="4389121"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930537" y="2495006"/>
            <a:ext cx="4976949"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Output</a:t>
            </a:r>
          </a:p>
          <a:p>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value 100</a:t>
            </a:r>
          </a:p>
          <a:p>
            <a:r>
              <a:rPr lang="en-US" dirty="0">
                <a:latin typeface="Times New Roman" panose="02020603050405020304" pitchFamily="18" charset="0"/>
                <a:cs typeface="Times New Roman" panose="02020603050405020304" pitchFamily="18" charset="0"/>
              </a:rPr>
              <a:t>Long value 100</a:t>
            </a:r>
          </a:p>
          <a:p>
            <a:r>
              <a:rPr lang="en-US" dirty="0">
                <a:latin typeface="Times New Roman" panose="02020603050405020304" pitchFamily="18" charset="0"/>
                <a:cs typeface="Times New Roman" panose="02020603050405020304" pitchFamily="18" charset="0"/>
              </a:rPr>
              <a:t>Float value 100.0</a:t>
            </a:r>
          </a:p>
        </p:txBody>
      </p:sp>
    </p:spTree>
    <p:extLst>
      <p:ext uri="{BB962C8B-B14F-4D97-AF65-F5344CB8AC3E}">
        <p14:creationId xmlns:p14="http://schemas.microsoft.com/office/powerpoint/2010/main" val="101153489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Narrowing or Explicit Type Conversion</a:t>
            </a:r>
          </a:p>
          <a:p>
            <a:r>
              <a:rPr lang="en-US" sz="1600" dirty="0">
                <a:latin typeface="Times New Roman" panose="02020603050405020304" pitchFamily="18" charset="0"/>
                <a:cs typeface="Times New Roman" panose="02020603050405020304" pitchFamily="18" charset="0"/>
              </a:rPr>
              <a:t>If we want to assign a value of larger data type to a smaller data type we perform explicit type casting or narrowing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This is useful for incompatible data types where automatic conversion cannot be done.</a:t>
            </a:r>
          </a:p>
          <a:p>
            <a:r>
              <a:rPr lang="en-US" sz="1600" dirty="0">
                <a:latin typeface="Times New Roman" panose="02020603050405020304" pitchFamily="18" charset="0"/>
                <a:cs typeface="Times New Roman" panose="02020603050405020304" pitchFamily="18" charset="0"/>
              </a:rPr>
              <a:t>Here, target-type specifies the desired type to convert the specified value to</a:t>
            </a:r>
            <a:r>
              <a:rPr lang="en-US" sz="1600" dirty="0" smtClean="0">
                <a:latin typeface="Times New Roman" panose="02020603050405020304" pitchFamily="18" charset="0"/>
                <a:cs typeface="Times New Roman" panose="02020603050405020304" pitchFamily="18" charset="0"/>
              </a:rPr>
              <a:t>.</a:t>
            </a:r>
          </a:p>
          <a:p>
            <a:pPr marL="0" indent="0">
              <a:buNone/>
            </a:pPr>
            <a:r>
              <a:rPr lang="en-US" sz="1100" dirty="0" smtClean="0">
                <a:latin typeface="Times New Roman" panose="02020603050405020304" pitchFamily="18" charset="0"/>
                <a:cs typeface="Times New Roman" panose="02020603050405020304" pitchFamily="18" charset="0"/>
              </a:rPr>
              <a:t>class </a:t>
            </a:r>
            <a:r>
              <a:rPr lang="en-US" sz="1100" dirty="0">
                <a:latin typeface="Times New Roman" panose="02020603050405020304" pitchFamily="18" charset="0"/>
                <a:cs typeface="Times New Roman" panose="02020603050405020304" pitchFamily="18" charset="0"/>
              </a:rPr>
              <a:t>Test</a:t>
            </a:r>
          </a:p>
          <a:p>
            <a:pPr marL="0" indent="0">
              <a:buNone/>
            </a:pP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public static void main(String[] </a:t>
            </a:r>
            <a:r>
              <a:rPr lang="en-US" sz="1100" dirty="0" err="1">
                <a:latin typeface="Times New Roman" panose="02020603050405020304" pitchFamily="18" charset="0"/>
                <a:cs typeface="Times New Roman" panose="02020603050405020304" pitchFamily="18" charset="0"/>
              </a:rPr>
              <a:t>args</a:t>
            </a: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double d = 100.04; </a:t>
            </a:r>
          </a:p>
          <a:p>
            <a:pPr marL="0" indent="0">
              <a:buNone/>
            </a:pPr>
            <a:r>
              <a:rPr lang="en-US" sz="1100" dirty="0">
                <a:latin typeface="Times New Roman" panose="02020603050405020304" pitchFamily="18" charset="0"/>
                <a:cs typeface="Times New Roman" panose="02020603050405020304" pitchFamily="18" charset="0"/>
              </a:rPr>
              <a:t>        //explicit type casting</a:t>
            </a:r>
          </a:p>
          <a:p>
            <a:pPr marL="0" indent="0">
              <a:buNone/>
            </a:pPr>
            <a:r>
              <a:rPr lang="en-US" sz="1100" dirty="0">
                <a:latin typeface="Times New Roman" panose="02020603050405020304" pitchFamily="18" charset="0"/>
                <a:cs typeface="Times New Roman" panose="02020603050405020304" pitchFamily="18" charset="0"/>
              </a:rPr>
              <a:t>        long l = (long)d</a:t>
            </a:r>
            <a:r>
              <a:rPr lang="en-US" sz="1100" dirty="0" smtClean="0">
                <a:latin typeface="Times New Roman" panose="02020603050405020304" pitchFamily="18" charset="0"/>
                <a:cs typeface="Times New Roman" panose="02020603050405020304" pitchFamily="18" charset="0"/>
              </a:rPr>
              <a:t>;</a:t>
            </a:r>
            <a:endParaRPr lang="en-US" sz="1100" dirty="0">
              <a:latin typeface="Times New Roman" panose="02020603050405020304" pitchFamily="18" charset="0"/>
              <a:cs typeface="Times New Roman" panose="02020603050405020304" pitchFamily="18" charset="0"/>
            </a:endParaRPr>
          </a:p>
          <a:p>
            <a:pPr marL="0" indent="0">
              <a:buNone/>
            </a:pPr>
            <a:r>
              <a:rPr lang="en-US" sz="1100" dirty="0">
                <a:latin typeface="Times New Roman" panose="02020603050405020304" pitchFamily="18" charset="0"/>
                <a:cs typeface="Times New Roman" panose="02020603050405020304" pitchFamily="18" charset="0"/>
              </a:rPr>
              <a:t>        //explicit type casting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int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i</a:t>
            </a:r>
            <a:r>
              <a:rPr lang="en-US" sz="1100" dirty="0">
                <a:latin typeface="Times New Roman" panose="02020603050405020304" pitchFamily="18" charset="0"/>
                <a:cs typeface="Times New Roman" panose="02020603050405020304" pitchFamily="18" charset="0"/>
              </a:rPr>
              <a:t> = (</a:t>
            </a:r>
            <a:r>
              <a:rPr lang="en-US" sz="1100" dirty="0" err="1">
                <a:latin typeface="Times New Roman" panose="02020603050405020304" pitchFamily="18" charset="0"/>
                <a:cs typeface="Times New Roman" panose="02020603050405020304" pitchFamily="18" charset="0"/>
              </a:rPr>
              <a:t>int</a:t>
            </a:r>
            <a:r>
              <a:rPr lang="en-US" sz="1100" dirty="0">
                <a:latin typeface="Times New Roman" panose="02020603050405020304" pitchFamily="18" charset="0"/>
                <a:cs typeface="Times New Roman" panose="02020603050405020304" pitchFamily="18" charset="0"/>
              </a:rPr>
              <a:t>)l;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("Double value </a:t>
            </a:r>
            <a:r>
              <a:rPr lang="en-US" sz="1100" dirty="0" smtClean="0">
                <a:latin typeface="Times New Roman" panose="02020603050405020304" pitchFamily="18" charset="0"/>
                <a:cs typeface="Times New Roman" panose="02020603050405020304" pitchFamily="18" charset="0"/>
              </a:rPr>
              <a:t>"+d);</a:t>
            </a:r>
          </a:p>
          <a:p>
            <a:pPr marL="0" indent="0">
              <a:buNone/>
            </a:pPr>
            <a:r>
              <a:rPr lang="en-US" sz="1100" dirty="0" smtClean="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//fractional part lost</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("Long value "+l); </a:t>
            </a:r>
          </a:p>
          <a:p>
            <a:pPr marL="0" indent="0">
              <a:buNone/>
            </a:pPr>
            <a:r>
              <a:rPr lang="en-US" sz="1100" dirty="0">
                <a:latin typeface="Times New Roman" panose="02020603050405020304" pitchFamily="18" charset="0"/>
                <a:cs typeface="Times New Roman" panose="02020603050405020304" pitchFamily="18" charset="0"/>
              </a:rPr>
              <a:t>        //fractional part lost</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a:t>
            </a:r>
            <a:r>
              <a:rPr lang="en-US" sz="1100" dirty="0" err="1">
                <a:latin typeface="Times New Roman" panose="02020603050405020304" pitchFamily="18" charset="0"/>
                <a:cs typeface="Times New Roman" panose="02020603050405020304" pitchFamily="18" charset="0"/>
              </a:rPr>
              <a:t>Int</a:t>
            </a:r>
            <a:r>
              <a:rPr lang="en-US" sz="1100" dirty="0">
                <a:latin typeface="Times New Roman" panose="02020603050405020304" pitchFamily="18" charset="0"/>
                <a:cs typeface="Times New Roman" panose="02020603050405020304" pitchFamily="18" charset="0"/>
              </a:rPr>
              <a:t> value "+</a:t>
            </a:r>
            <a:r>
              <a:rPr lang="en-US" sz="1100" dirty="0" err="1">
                <a:latin typeface="Times New Roman" panose="02020603050405020304" pitchFamily="18" charset="0"/>
                <a:cs typeface="Times New Roman" panose="02020603050405020304" pitchFamily="18" charset="0"/>
              </a:rPr>
              <a:t>i</a:t>
            </a: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 </a:t>
            </a:r>
          </a:p>
          <a:p>
            <a:pPr marL="0" indent="0">
              <a:buNone/>
            </a:pPr>
            <a:r>
              <a:rPr lang="en-US" sz="1100" dirty="0">
                <a:latin typeface="Times New Roman" panose="02020603050405020304" pitchFamily="18" charset="0"/>
                <a:cs typeface="Times New Roman" panose="02020603050405020304" pitchFamily="18" charset="0"/>
              </a:rPr>
              <a:t>}</a:t>
            </a:r>
          </a:p>
        </p:txBody>
      </p:sp>
      <p:sp>
        <p:nvSpPr>
          <p:cNvPr id="4" name="TextBox 3"/>
          <p:cNvSpPr txBox="1"/>
          <p:nvPr/>
        </p:nvSpPr>
        <p:spPr>
          <a:xfrm>
            <a:off x="6609805" y="2677886"/>
            <a:ext cx="4389121"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035040" y="2677886"/>
            <a:ext cx="476794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Output</a:t>
            </a:r>
          </a:p>
          <a:p>
            <a:r>
              <a:rPr lang="en-US" dirty="0">
                <a:latin typeface="Times New Roman" panose="02020603050405020304" pitchFamily="18" charset="0"/>
                <a:cs typeface="Times New Roman" panose="02020603050405020304" pitchFamily="18" charset="0"/>
              </a:rPr>
              <a:t>Double value 100.04</a:t>
            </a:r>
          </a:p>
          <a:p>
            <a:r>
              <a:rPr lang="en-US" dirty="0">
                <a:latin typeface="Times New Roman" panose="02020603050405020304" pitchFamily="18" charset="0"/>
                <a:cs typeface="Times New Roman" panose="02020603050405020304" pitchFamily="18" charset="0"/>
              </a:rPr>
              <a:t>Long value 100</a:t>
            </a:r>
          </a:p>
          <a:p>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value 100</a:t>
            </a:r>
          </a:p>
        </p:txBody>
      </p:sp>
    </p:spTree>
    <p:extLst>
      <p:ext uri="{BB962C8B-B14F-4D97-AF65-F5344CB8AC3E}">
        <p14:creationId xmlns:p14="http://schemas.microsoft.com/office/powerpoint/2010/main" val="17709587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940526" y="587829"/>
            <a:ext cx="10202091" cy="5589134"/>
          </a:xfrm>
          <a:prstGeom prst="rect">
            <a:avLst/>
          </a:prstGeom>
        </p:spPr>
      </p:pic>
    </p:spTree>
    <p:extLst>
      <p:ext uri="{BB962C8B-B14F-4D97-AF65-F5344CB8AC3E}">
        <p14:creationId xmlns:p14="http://schemas.microsoft.com/office/powerpoint/2010/main" val="159833397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Control Statements | Conditional &amp; Looping Control Statements </a:t>
            </a:r>
            <a:endParaRPr lang="en-US" sz="1400" b="1" dirty="0" smtClean="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They are mainly categorized in 2 types –</a:t>
            </a:r>
          </a:p>
          <a:p>
            <a:pPr marL="0" indent="0">
              <a:buNone/>
            </a:pPr>
            <a:r>
              <a:rPr lang="en-US" sz="1400" b="1" dirty="0" smtClean="0">
                <a:latin typeface="Times New Roman" panose="02020603050405020304" pitchFamily="18" charset="0"/>
                <a:cs typeface="Times New Roman" panose="02020603050405020304" pitchFamily="18" charset="0"/>
              </a:rPr>
              <a:t>Conditional </a:t>
            </a:r>
            <a:r>
              <a:rPr lang="en-US" sz="1400" b="1" dirty="0">
                <a:latin typeface="Times New Roman" panose="02020603050405020304" pitchFamily="18" charset="0"/>
                <a:cs typeface="Times New Roman" panose="02020603050405020304" pitchFamily="18" charset="0"/>
              </a:rPr>
              <a:t>Control Statements</a:t>
            </a:r>
          </a:p>
          <a:p>
            <a:pPr marL="0" indent="0">
              <a:buNone/>
            </a:pPr>
            <a:r>
              <a:rPr lang="en-US" sz="1400" dirty="0">
                <a:latin typeface="Times New Roman" panose="02020603050405020304" pitchFamily="18" charset="0"/>
                <a:cs typeface="Times New Roman" panose="02020603050405020304" pitchFamily="18" charset="0"/>
              </a:rPr>
              <a:t>Whenever a condition is to be tested depending on which particular tasks are to be performed, Conditional control statements are used.</a:t>
            </a:r>
          </a:p>
          <a:p>
            <a:pPr marL="0" indent="0">
              <a:buNone/>
            </a:pPr>
            <a:r>
              <a:rPr lang="en-US" sz="1400" b="1" dirty="0">
                <a:latin typeface="Times New Roman" panose="02020603050405020304" pitchFamily="18" charset="0"/>
                <a:cs typeface="Times New Roman" panose="02020603050405020304" pitchFamily="18" charset="0"/>
              </a:rPr>
              <a:t>Looping / Iterative Control Statements</a:t>
            </a:r>
          </a:p>
          <a:p>
            <a:pPr marL="0" indent="0">
              <a:buNone/>
            </a:pPr>
            <a:r>
              <a:rPr lang="en-US" sz="1400" dirty="0">
                <a:latin typeface="Times New Roman" panose="02020603050405020304" pitchFamily="18" charset="0"/>
                <a:cs typeface="Times New Roman" panose="02020603050405020304" pitchFamily="18" charset="0"/>
              </a:rPr>
              <a:t>Whenever a particular task has to be iterated for a particular number of times or depending on some condition, Looping control statements are used</a:t>
            </a:r>
            <a:r>
              <a:rPr lang="en-US" sz="1400" dirty="0" smtClean="0">
                <a:latin typeface="Times New Roman" panose="02020603050405020304" pitchFamily="18" charset="0"/>
                <a:cs typeface="Times New Roman" panose="02020603050405020304" pitchFamily="18" charset="0"/>
              </a:rPr>
              <a:t>.</a:t>
            </a: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2529568" y="3069635"/>
            <a:ext cx="7524750" cy="2390775"/>
          </a:xfrm>
          <a:prstGeom prst="rect">
            <a:avLst/>
          </a:prstGeom>
        </p:spPr>
      </p:pic>
    </p:spTree>
    <p:extLst>
      <p:ext uri="{BB962C8B-B14F-4D97-AF65-F5344CB8AC3E}">
        <p14:creationId xmlns:p14="http://schemas.microsoft.com/office/powerpoint/2010/main" val="109209059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Java If-Else Conditional Statements.</a:t>
            </a:r>
          </a:p>
          <a:p>
            <a:pPr marL="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if statement</a:t>
            </a:r>
          </a:p>
          <a:p>
            <a:r>
              <a:rPr lang="en-US" sz="1400" dirty="0">
                <a:latin typeface="Times New Roman" panose="02020603050405020304" pitchFamily="18" charset="0"/>
                <a:cs typeface="Times New Roman" panose="02020603050405020304" pitchFamily="18" charset="0"/>
              </a:rPr>
              <a:t>if-else statement</a:t>
            </a:r>
          </a:p>
          <a:p>
            <a:r>
              <a:rPr lang="en-US" sz="1400" dirty="0">
                <a:latin typeface="Times New Roman" panose="02020603050405020304" pitchFamily="18" charset="0"/>
                <a:cs typeface="Times New Roman" panose="02020603050405020304" pitchFamily="18" charset="0"/>
              </a:rPr>
              <a:t>if-else-if ladder</a:t>
            </a:r>
          </a:p>
          <a:p>
            <a:r>
              <a:rPr lang="en-US" sz="1400" dirty="0">
                <a:latin typeface="Times New Roman" panose="02020603050405020304" pitchFamily="18" charset="0"/>
                <a:cs typeface="Times New Roman" panose="02020603050405020304" pitchFamily="18" charset="0"/>
              </a:rPr>
              <a:t>nested if </a:t>
            </a:r>
            <a:r>
              <a:rPr lang="en-US" sz="1400" dirty="0" smtClean="0">
                <a:latin typeface="Times New Roman" panose="02020603050405020304" pitchFamily="18" charset="0"/>
                <a:cs typeface="Times New Roman" panose="02020603050405020304" pitchFamily="18" charset="0"/>
              </a:rPr>
              <a:t>statement</a:t>
            </a:r>
          </a:p>
          <a:p>
            <a:endParaRPr lang="en-US" sz="1400" dirty="0" smtClean="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Java if Statement</a:t>
            </a:r>
          </a:p>
          <a:p>
            <a:r>
              <a:rPr lang="en-US" sz="1400" dirty="0">
                <a:latin typeface="Times New Roman" panose="02020603050405020304" pitchFamily="18" charset="0"/>
                <a:cs typeface="Times New Roman" panose="02020603050405020304" pitchFamily="18" charset="0"/>
              </a:rPr>
              <a:t>The Java if statement tests the condition. It executes the if block if condition is true.</a:t>
            </a:r>
            <a:endParaRPr lang="en-US" sz="1400" dirty="0" smtClean="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903437" y="2941188"/>
            <a:ext cx="3781425" cy="3819525"/>
          </a:xfrm>
          <a:prstGeom prst="rect">
            <a:avLst/>
          </a:prstGeom>
        </p:spPr>
      </p:pic>
      <p:sp>
        <p:nvSpPr>
          <p:cNvPr id="4" name="TextBox 3"/>
          <p:cNvSpPr txBox="1"/>
          <p:nvPr/>
        </p:nvSpPr>
        <p:spPr>
          <a:xfrm>
            <a:off x="1280160" y="3696789"/>
            <a:ext cx="5630091"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public class </a:t>
            </a:r>
            <a:r>
              <a:rPr lang="en-US" dirty="0" err="1">
                <a:latin typeface="Times New Roman" panose="02020603050405020304" pitchFamily="18" charset="0"/>
                <a:cs typeface="Times New Roman" panose="02020603050405020304" pitchFamily="18" charset="0"/>
              </a:rPr>
              <a:t>IfExample</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a:t>
            </a:r>
            <a:r>
              <a:rPr lang="en-US" dirty="0">
                <a:latin typeface="Times New Roman" panose="02020603050405020304" pitchFamily="18" charset="0"/>
                <a:cs typeface="Times New Roman" panose="02020603050405020304" pitchFamily="18" charset="0"/>
              </a:rPr>
              <a:t>=20;  </a:t>
            </a:r>
          </a:p>
          <a:p>
            <a:r>
              <a:rPr lang="en-US" dirty="0">
                <a:latin typeface="Times New Roman" panose="02020603050405020304" pitchFamily="18" charset="0"/>
                <a:cs typeface="Times New Roman" panose="02020603050405020304" pitchFamily="18" charset="0"/>
              </a:rPr>
              <a:t>    if(</a:t>
            </a:r>
            <a:r>
              <a:rPr lang="en-US" dirty="0" err="1">
                <a:latin typeface="Times New Roman" panose="02020603050405020304" pitchFamily="18" charset="0"/>
                <a:cs typeface="Times New Roman" panose="02020603050405020304" pitchFamily="18" charset="0"/>
              </a:rPr>
              <a:t>num</a:t>
            </a:r>
            <a:r>
              <a:rPr lang="en-US" dirty="0">
                <a:latin typeface="Times New Roman" panose="02020603050405020304" pitchFamily="18" charset="0"/>
                <a:cs typeface="Times New Roman" panose="02020603050405020304" pitchFamily="18" charset="0"/>
              </a:rPr>
              <a:t>&gt;0){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a:t>
            </a:r>
            <a:r>
              <a:rPr lang="en-US" dirty="0">
                <a:latin typeface="Times New Roman" panose="02020603050405020304" pitchFamily="18" charset="0"/>
                <a:cs typeface="Times New Roman" panose="02020603050405020304" pitchFamily="18" charset="0"/>
              </a:rPr>
              <a:t>("Positive");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
        <p:nvSpPr>
          <p:cNvPr id="5" name="TextBox 4"/>
          <p:cNvSpPr txBox="1"/>
          <p:nvPr/>
        </p:nvSpPr>
        <p:spPr>
          <a:xfrm>
            <a:off x="7637485" y="1315906"/>
            <a:ext cx="388184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if(condition){  </a:t>
            </a:r>
          </a:p>
          <a:p>
            <a:r>
              <a:rPr lang="en-US" dirty="0">
                <a:latin typeface="Times New Roman" panose="02020603050405020304" pitchFamily="18" charset="0"/>
                <a:cs typeface="Times New Roman" panose="02020603050405020304" pitchFamily="18" charset="0"/>
              </a:rPr>
              <a:t>//code to be executed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7315704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if-else Statement</a:t>
            </a:r>
          </a:p>
          <a:p>
            <a:pPr marL="0" indent="0">
              <a:buNone/>
            </a:pPr>
            <a:r>
              <a:rPr lang="en-US" sz="1400" dirty="0">
                <a:latin typeface="Times New Roman" panose="02020603050405020304" pitchFamily="18" charset="0"/>
                <a:cs typeface="Times New Roman" panose="02020603050405020304" pitchFamily="18" charset="0"/>
              </a:rPr>
              <a:t>The Java if-else statement also tests the condition. It executes the if block if condition is true otherwise else block is executed.</a:t>
            </a:r>
          </a:p>
        </p:txBody>
      </p:sp>
      <p:pic>
        <p:nvPicPr>
          <p:cNvPr id="3" name="Picture 2"/>
          <p:cNvPicPr>
            <a:picLocks noChangeAspect="1"/>
          </p:cNvPicPr>
          <p:nvPr/>
        </p:nvPicPr>
        <p:blipFill>
          <a:blip r:embed="rId2"/>
          <a:stretch>
            <a:fillRect/>
          </a:stretch>
        </p:blipFill>
        <p:spPr>
          <a:xfrm>
            <a:off x="838201" y="1828936"/>
            <a:ext cx="3368040" cy="4010025"/>
          </a:xfrm>
          <a:prstGeom prst="rect">
            <a:avLst/>
          </a:prstGeom>
        </p:spPr>
      </p:pic>
      <p:sp>
        <p:nvSpPr>
          <p:cNvPr id="4" name="TextBox 3"/>
          <p:cNvSpPr txBox="1"/>
          <p:nvPr/>
        </p:nvSpPr>
        <p:spPr>
          <a:xfrm>
            <a:off x="7889966" y="1907177"/>
            <a:ext cx="3644537" cy="3693319"/>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IfElseExample</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number=13;  </a:t>
            </a:r>
          </a:p>
          <a:p>
            <a:r>
              <a:rPr lang="en-US" dirty="0">
                <a:latin typeface="Times New Roman" panose="02020603050405020304" pitchFamily="18" charset="0"/>
                <a:cs typeface="Times New Roman" panose="02020603050405020304" pitchFamily="18" charset="0"/>
              </a:rPr>
              <a:t>    if(number%2==0){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("even number");  </a:t>
            </a:r>
          </a:p>
          <a:p>
            <a:r>
              <a:rPr lang="en-US" dirty="0">
                <a:latin typeface="Times New Roman" panose="02020603050405020304" pitchFamily="18" charset="0"/>
                <a:cs typeface="Times New Roman" panose="02020603050405020304" pitchFamily="18" charset="0"/>
              </a:rPr>
              <a:t>    }else{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("odd number");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
        <p:nvSpPr>
          <p:cNvPr id="5" name="TextBox 4"/>
          <p:cNvSpPr txBox="1"/>
          <p:nvPr/>
        </p:nvSpPr>
        <p:spPr>
          <a:xfrm>
            <a:off x="4572000" y="1998617"/>
            <a:ext cx="2926080"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if(condition){  </a:t>
            </a:r>
          </a:p>
          <a:p>
            <a:r>
              <a:rPr lang="en-US" dirty="0">
                <a:latin typeface="Times New Roman" panose="02020603050405020304" pitchFamily="18" charset="0"/>
                <a:cs typeface="Times New Roman" panose="02020603050405020304" pitchFamily="18" charset="0"/>
              </a:rPr>
              <a:t>//code if condition is true  </a:t>
            </a:r>
          </a:p>
          <a:p>
            <a:r>
              <a:rPr lang="en-US" dirty="0">
                <a:latin typeface="Times New Roman" panose="02020603050405020304" pitchFamily="18" charset="0"/>
                <a:cs typeface="Times New Roman" panose="02020603050405020304" pitchFamily="18" charset="0"/>
              </a:rPr>
              <a:t>}else{  </a:t>
            </a:r>
          </a:p>
          <a:p>
            <a:r>
              <a:rPr lang="en-US" dirty="0">
                <a:latin typeface="Times New Roman" panose="02020603050405020304" pitchFamily="18" charset="0"/>
                <a:cs typeface="Times New Roman" panose="02020603050405020304" pitchFamily="18" charset="0"/>
              </a:rPr>
              <a:t>//code if condition is false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6071805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if-else-if ladder </a:t>
            </a:r>
            <a:r>
              <a:rPr lang="en-US" sz="1400" b="1" dirty="0" smtClean="0">
                <a:latin typeface="Times New Roman" panose="02020603050405020304" pitchFamily="18" charset="0"/>
                <a:cs typeface="Times New Roman" panose="02020603050405020304" pitchFamily="18" charset="0"/>
              </a:rPr>
              <a:t>Statement</a:t>
            </a:r>
          </a:p>
          <a:p>
            <a:pPr marL="0" indent="0">
              <a:buNone/>
            </a:pPr>
            <a:r>
              <a:rPr lang="en-US" sz="1400" dirty="0">
                <a:latin typeface="Times New Roman" panose="02020603050405020304" pitchFamily="18" charset="0"/>
                <a:cs typeface="Times New Roman" panose="02020603050405020304" pitchFamily="18" charset="0"/>
              </a:rPr>
              <a:t>The if-else-if ladder statement executes one condition from multiple statements. It is used when more than 1 condition is to be checked in relation with the problem.</a:t>
            </a:r>
          </a:p>
        </p:txBody>
      </p:sp>
      <p:pic>
        <p:nvPicPr>
          <p:cNvPr id="5" name="Picture 4"/>
          <p:cNvPicPr>
            <a:picLocks noChangeAspect="1"/>
          </p:cNvPicPr>
          <p:nvPr/>
        </p:nvPicPr>
        <p:blipFill>
          <a:blip r:embed="rId2"/>
          <a:stretch>
            <a:fillRect/>
          </a:stretch>
        </p:blipFill>
        <p:spPr>
          <a:xfrm>
            <a:off x="563881" y="2157653"/>
            <a:ext cx="3263536" cy="3683726"/>
          </a:xfrm>
          <a:prstGeom prst="rect">
            <a:avLst/>
          </a:prstGeom>
        </p:spPr>
      </p:pic>
      <p:sp>
        <p:nvSpPr>
          <p:cNvPr id="6" name="TextBox 5"/>
          <p:cNvSpPr txBox="1"/>
          <p:nvPr/>
        </p:nvSpPr>
        <p:spPr>
          <a:xfrm>
            <a:off x="7615645" y="1737359"/>
            <a:ext cx="4323805" cy="452431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public class </a:t>
            </a:r>
            <a:r>
              <a:rPr lang="en-US" dirty="0" err="1">
                <a:latin typeface="Times New Roman" panose="02020603050405020304" pitchFamily="18" charset="0"/>
                <a:cs typeface="Times New Roman" panose="02020603050405020304" pitchFamily="18" charset="0"/>
              </a:rPr>
              <a:t>IfElseIfExample</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a:t>
            </a:r>
            <a:r>
              <a:rPr lang="en-US" dirty="0">
                <a:latin typeface="Times New Roman" panose="02020603050405020304" pitchFamily="18" charset="0"/>
                <a:cs typeface="Times New Roman" panose="02020603050405020304" pitchFamily="18" charset="0"/>
              </a:rPr>
              <a:t>=0;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if(</a:t>
            </a:r>
            <a:r>
              <a:rPr lang="en-US" dirty="0" err="1">
                <a:latin typeface="Times New Roman" panose="02020603050405020304" pitchFamily="18" charset="0"/>
                <a:cs typeface="Times New Roman" panose="02020603050405020304" pitchFamily="18" charset="0"/>
              </a:rPr>
              <a:t>num</a:t>
            </a:r>
            <a:r>
              <a:rPr lang="en-US" dirty="0">
                <a:latin typeface="Times New Roman" panose="02020603050405020304" pitchFamily="18" charset="0"/>
                <a:cs typeface="Times New Roman" panose="02020603050405020304" pitchFamily="18" charset="0"/>
              </a:rPr>
              <a:t>&lt;0){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("Negative");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else if(</a:t>
            </a:r>
            <a:r>
              <a:rPr lang="en-US" dirty="0" err="1">
                <a:latin typeface="Times New Roman" panose="02020603050405020304" pitchFamily="18" charset="0"/>
                <a:cs typeface="Times New Roman" panose="02020603050405020304" pitchFamily="18" charset="0"/>
              </a:rPr>
              <a:t>num</a:t>
            </a:r>
            <a:r>
              <a:rPr lang="en-US" dirty="0">
                <a:latin typeface="Times New Roman" panose="02020603050405020304" pitchFamily="18" charset="0"/>
                <a:cs typeface="Times New Roman" panose="02020603050405020304" pitchFamily="18" charset="0"/>
              </a:rPr>
              <a:t>&gt;0){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("Positive");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}else{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("Neither Negative nor Positive");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
        <p:nvSpPr>
          <p:cNvPr id="7" name="TextBox 6"/>
          <p:cNvSpPr txBox="1"/>
          <p:nvPr/>
        </p:nvSpPr>
        <p:spPr>
          <a:xfrm>
            <a:off x="4219303" y="1706668"/>
            <a:ext cx="3396342" cy="452431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if(condition1){  </a:t>
            </a:r>
          </a:p>
          <a:p>
            <a:r>
              <a:rPr lang="en-US" dirty="0">
                <a:latin typeface="Times New Roman" panose="02020603050405020304" pitchFamily="18" charset="0"/>
                <a:cs typeface="Times New Roman" panose="02020603050405020304" pitchFamily="18" charset="0"/>
              </a:rPr>
              <a:t>//code to be executed if condition1 is true  </a:t>
            </a:r>
          </a:p>
          <a:p>
            <a:r>
              <a:rPr lang="en-US" dirty="0">
                <a:latin typeface="Times New Roman" panose="02020603050405020304" pitchFamily="18" charset="0"/>
                <a:cs typeface="Times New Roman" panose="02020603050405020304" pitchFamily="18" charset="0"/>
              </a:rPr>
              <a:t>}else if(condition2){  </a:t>
            </a:r>
          </a:p>
          <a:p>
            <a:r>
              <a:rPr lang="en-US" dirty="0">
                <a:latin typeface="Times New Roman" panose="02020603050405020304" pitchFamily="18" charset="0"/>
                <a:cs typeface="Times New Roman" panose="02020603050405020304" pitchFamily="18" charset="0"/>
              </a:rPr>
              <a:t>//code to be executed if condition2 is true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else if(condition3){  </a:t>
            </a:r>
          </a:p>
          <a:p>
            <a:r>
              <a:rPr lang="en-US" dirty="0">
                <a:latin typeface="Times New Roman" panose="02020603050405020304" pitchFamily="18" charset="0"/>
                <a:cs typeface="Times New Roman" panose="02020603050405020304" pitchFamily="18" charset="0"/>
              </a:rPr>
              <a:t>//code to be executed if condition3 is true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else{  </a:t>
            </a:r>
          </a:p>
          <a:p>
            <a:r>
              <a:rPr lang="en-US" dirty="0">
                <a:latin typeface="Times New Roman" panose="02020603050405020304" pitchFamily="18" charset="0"/>
                <a:cs typeface="Times New Roman" panose="02020603050405020304" pitchFamily="18" charset="0"/>
              </a:rPr>
              <a:t>//code to be executed if all the conditions are false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0029000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Switch Case </a:t>
            </a:r>
            <a:r>
              <a:rPr lang="en-US" sz="1400" b="1" dirty="0" smtClean="0">
                <a:latin typeface="Times New Roman" panose="02020603050405020304" pitchFamily="18" charset="0"/>
                <a:cs typeface="Times New Roman" panose="02020603050405020304" pitchFamily="18" charset="0"/>
              </a:rPr>
              <a:t>Statement</a:t>
            </a:r>
          </a:p>
          <a:p>
            <a:pPr marL="0" indent="0">
              <a:buNone/>
            </a:pPr>
            <a:r>
              <a:rPr lang="en-US" sz="1400" dirty="0">
                <a:latin typeface="Times New Roman" panose="02020603050405020304" pitchFamily="18" charset="0"/>
                <a:cs typeface="Times New Roman" panose="02020603050405020304" pitchFamily="18" charset="0"/>
              </a:rPr>
              <a:t>The Java switch statement executes one statement from multiple conditions. It is like if-else-if ladder statement. It is a multi-way branch </a:t>
            </a:r>
            <a:r>
              <a:rPr lang="en-US" sz="1400" dirty="0" smtClean="0">
                <a:latin typeface="Times New Roman" panose="02020603050405020304" pitchFamily="18" charset="0"/>
                <a:cs typeface="Times New Roman" panose="02020603050405020304" pitchFamily="18" charset="0"/>
              </a:rPr>
              <a:t>statement.</a:t>
            </a: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38200" y="1610406"/>
            <a:ext cx="5276850" cy="4620577"/>
          </a:xfrm>
          <a:prstGeom prst="rect">
            <a:avLst/>
          </a:prstGeom>
        </p:spPr>
      </p:pic>
      <p:sp>
        <p:nvSpPr>
          <p:cNvPr id="4" name="TextBox 3"/>
          <p:cNvSpPr txBox="1"/>
          <p:nvPr/>
        </p:nvSpPr>
        <p:spPr>
          <a:xfrm>
            <a:off x="6688183" y="1610406"/>
            <a:ext cx="4519748" cy="4708981"/>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public </a:t>
            </a:r>
            <a:r>
              <a:rPr lang="en-US" sz="2000" dirty="0">
                <a:latin typeface="Times New Roman" panose="02020603050405020304" pitchFamily="18" charset="0"/>
                <a:cs typeface="Times New Roman" panose="02020603050405020304" pitchFamily="18" charset="0"/>
              </a:rPr>
              <a:t>class </a:t>
            </a:r>
            <a:r>
              <a:rPr lang="en-US" sz="2000" dirty="0" err="1">
                <a:latin typeface="Times New Roman" panose="02020603050405020304" pitchFamily="18" charset="0"/>
                <a:cs typeface="Times New Roman" panose="02020603050405020304" pitchFamily="18" charset="0"/>
              </a:rPr>
              <a:t>SwitchExample</a:t>
            </a:r>
            <a:r>
              <a:rPr lang="en-US" sz="2000" dirty="0">
                <a:latin typeface="Times New Roman" panose="02020603050405020304" pitchFamily="18" charset="0"/>
                <a:cs typeface="Times New Roman" panose="02020603050405020304" pitchFamily="18" charset="0"/>
              </a:rPr>
              <a:t> {  </a:t>
            </a:r>
          </a:p>
          <a:p>
            <a:r>
              <a:rPr lang="en-US" sz="2000" dirty="0">
                <a:latin typeface="Times New Roman" panose="02020603050405020304" pitchFamily="18" charset="0"/>
                <a:cs typeface="Times New Roman" panose="02020603050405020304" pitchFamily="18" charset="0"/>
              </a:rPr>
              <a:t>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  </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number=20;  </a:t>
            </a:r>
          </a:p>
          <a:p>
            <a:r>
              <a:rPr lang="en-US" sz="2000" dirty="0">
                <a:latin typeface="Times New Roman" panose="02020603050405020304" pitchFamily="18" charset="0"/>
                <a:cs typeface="Times New Roman" panose="02020603050405020304" pitchFamily="18" charset="0"/>
              </a:rPr>
              <a:t>    switch(number){  </a:t>
            </a:r>
          </a:p>
          <a:p>
            <a:r>
              <a:rPr lang="en-US" sz="2000" dirty="0">
                <a:latin typeface="Times New Roman" panose="02020603050405020304" pitchFamily="18" charset="0"/>
                <a:cs typeface="Times New Roman" panose="02020603050405020304" pitchFamily="18" charset="0"/>
              </a:rPr>
              <a:t>    case 10: </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("10");break;  </a:t>
            </a:r>
          </a:p>
          <a:p>
            <a:r>
              <a:rPr lang="en-US" sz="2000" dirty="0">
                <a:latin typeface="Times New Roman" panose="02020603050405020304" pitchFamily="18" charset="0"/>
                <a:cs typeface="Times New Roman" panose="02020603050405020304" pitchFamily="18" charset="0"/>
              </a:rPr>
              <a:t>    case 20: </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("20");break;  </a:t>
            </a:r>
          </a:p>
          <a:p>
            <a:r>
              <a:rPr lang="en-US" sz="2000" dirty="0">
                <a:latin typeface="Times New Roman" panose="02020603050405020304" pitchFamily="18" charset="0"/>
                <a:cs typeface="Times New Roman" panose="02020603050405020304" pitchFamily="18" charset="0"/>
              </a:rPr>
              <a:t>    case 30: </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("30");break;  </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default:System.out.println</a:t>
            </a:r>
            <a:r>
              <a:rPr lang="en-US" sz="2000" dirty="0">
                <a:latin typeface="Times New Roman" panose="02020603050405020304" pitchFamily="18" charset="0"/>
                <a:cs typeface="Times New Roman" panose="02020603050405020304" pitchFamily="18" charset="0"/>
              </a:rPr>
              <a:t>("Not in 10, 20 or 30");  </a:t>
            </a:r>
          </a:p>
          <a:p>
            <a:r>
              <a:rPr lang="en-US" sz="2000" dirty="0">
                <a:latin typeface="Times New Roman" panose="02020603050405020304" pitchFamily="18" charset="0"/>
                <a:cs typeface="Times New Roman" panose="02020603050405020304" pitchFamily="18" charset="0"/>
              </a:rPr>
              <a:t>    }  </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390959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While Loop</a:t>
            </a:r>
          </a:p>
          <a:p>
            <a:pPr marL="0" indent="0">
              <a:buNone/>
            </a:pPr>
            <a:r>
              <a:rPr lang="en-US" sz="1600" dirty="0">
                <a:latin typeface="Times New Roman" panose="02020603050405020304" pitchFamily="18" charset="0"/>
                <a:cs typeface="Times New Roman" panose="02020603050405020304" pitchFamily="18" charset="0"/>
              </a:rPr>
              <a:t>The Java while loop is used to iterate a part of the program several times. If the number of iteration is not fixed, it is recommended to use while loop. Usually while loop is used to when we don’t know how many times do we need to iterate the loop in advanced or the number of iterations is based on some condition</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964475" y="2292940"/>
            <a:ext cx="3810000" cy="3343275"/>
          </a:xfrm>
          <a:prstGeom prst="rect">
            <a:avLst/>
          </a:prstGeom>
        </p:spPr>
      </p:pic>
      <p:sp>
        <p:nvSpPr>
          <p:cNvPr id="5" name="TextBox 4"/>
          <p:cNvSpPr txBox="1"/>
          <p:nvPr/>
        </p:nvSpPr>
        <p:spPr>
          <a:xfrm>
            <a:off x="5386252" y="3502912"/>
            <a:ext cx="2677885" cy="923330"/>
          </a:xfrm>
          <a:prstGeom prst="rect">
            <a:avLst/>
          </a:prstGeom>
          <a:noFill/>
        </p:spPr>
        <p:txBody>
          <a:bodyPr wrap="square" rtlCol="0">
            <a:spAutoFit/>
          </a:bodyPr>
          <a:lstStyle/>
          <a:p>
            <a:r>
              <a:rPr lang="en-US" dirty="0"/>
              <a:t>while(condition){  </a:t>
            </a:r>
          </a:p>
          <a:p>
            <a:r>
              <a:rPr lang="en-US" dirty="0"/>
              <a:t>//code to be executed  </a:t>
            </a:r>
          </a:p>
          <a:p>
            <a:r>
              <a:rPr lang="en-US" dirty="0"/>
              <a:t>}</a:t>
            </a:r>
          </a:p>
        </p:txBody>
      </p:sp>
      <p:sp>
        <p:nvSpPr>
          <p:cNvPr id="6" name="TextBox 5"/>
          <p:cNvSpPr txBox="1"/>
          <p:nvPr/>
        </p:nvSpPr>
        <p:spPr>
          <a:xfrm>
            <a:off x="7842069" y="3368661"/>
            <a:ext cx="3540034" cy="2862322"/>
          </a:xfrm>
          <a:prstGeom prst="rect">
            <a:avLst/>
          </a:prstGeom>
          <a:noFill/>
        </p:spPr>
        <p:txBody>
          <a:bodyPr wrap="square" rtlCol="0">
            <a:spAutoFit/>
          </a:bodyPr>
          <a:lstStyle/>
          <a:p>
            <a:r>
              <a:rPr lang="en-US" dirty="0" smtClean="0"/>
              <a:t>public </a:t>
            </a:r>
            <a:r>
              <a:rPr lang="en-US" dirty="0"/>
              <a:t>class </a:t>
            </a:r>
            <a:r>
              <a:rPr lang="en-US" dirty="0" err="1"/>
              <a:t>WhileExample</a:t>
            </a:r>
            <a:r>
              <a:rPr lang="en-US" dirty="0"/>
              <a:t> {  </a:t>
            </a:r>
          </a:p>
          <a:p>
            <a:r>
              <a:rPr lang="en-US" dirty="0"/>
              <a:t>public static void main(String[] </a:t>
            </a:r>
            <a:r>
              <a:rPr lang="en-US" dirty="0" err="1"/>
              <a:t>args</a:t>
            </a:r>
            <a:r>
              <a:rPr lang="en-US" dirty="0"/>
              <a:t>) {  </a:t>
            </a:r>
          </a:p>
          <a:p>
            <a:r>
              <a:rPr lang="en-US" dirty="0"/>
              <a:t>    </a:t>
            </a:r>
            <a:r>
              <a:rPr lang="en-US" dirty="0" err="1"/>
              <a:t>int</a:t>
            </a:r>
            <a:r>
              <a:rPr lang="en-US" dirty="0"/>
              <a:t> </a:t>
            </a:r>
            <a:r>
              <a:rPr lang="en-US" dirty="0" err="1"/>
              <a:t>i</a:t>
            </a:r>
            <a:r>
              <a:rPr lang="en-US" dirty="0"/>
              <a:t>=1;  </a:t>
            </a:r>
          </a:p>
          <a:p>
            <a:r>
              <a:rPr lang="en-US" dirty="0"/>
              <a:t>    while(</a:t>
            </a:r>
            <a:r>
              <a:rPr lang="en-US" dirty="0" err="1"/>
              <a:t>i</a:t>
            </a:r>
            <a:r>
              <a:rPr lang="en-US" dirty="0"/>
              <a:t>&lt;=10){  </a:t>
            </a:r>
          </a:p>
          <a:p>
            <a:r>
              <a:rPr lang="en-US" dirty="0"/>
              <a:t>        </a:t>
            </a:r>
            <a:r>
              <a:rPr lang="en-US" dirty="0" err="1"/>
              <a:t>System.out.println</a:t>
            </a:r>
            <a:r>
              <a:rPr lang="en-US" dirty="0"/>
              <a:t>(</a:t>
            </a:r>
            <a:r>
              <a:rPr lang="en-US" dirty="0" err="1"/>
              <a:t>i</a:t>
            </a:r>
            <a:r>
              <a:rPr lang="en-US" dirty="0"/>
              <a:t>);  </a:t>
            </a:r>
          </a:p>
          <a:p>
            <a:r>
              <a:rPr lang="en-US" dirty="0"/>
              <a:t>    </a:t>
            </a:r>
            <a:r>
              <a:rPr lang="en-US" dirty="0" err="1"/>
              <a:t>i</a:t>
            </a:r>
            <a:r>
              <a:rPr lang="en-US" dirty="0"/>
              <a:t>++;  </a:t>
            </a:r>
          </a:p>
          <a:p>
            <a:r>
              <a:rPr lang="en-US" dirty="0"/>
              <a:t>    }  </a:t>
            </a:r>
          </a:p>
          <a:p>
            <a:r>
              <a:rPr lang="en-US" dirty="0"/>
              <a:t>}  </a:t>
            </a:r>
          </a:p>
          <a:p>
            <a:r>
              <a:rPr lang="en-US" dirty="0"/>
              <a:t>}</a:t>
            </a:r>
          </a:p>
        </p:txBody>
      </p:sp>
    </p:spTree>
    <p:extLst>
      <p:ext uri="{BB962C8B-B14F-4D97-AF65-F5344CB8AC3E}">
        <p14:creationId xmlns:p14="http://schemas.microsoft.com/office/powerpoint/2010/main" val="365162726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d</a:t>
            </a:r>
            <a:r>
              <a:rPr lang="en-US" sz="1600" dirty="0" smtClean="0">
                <a:latin typeface="Times New Roman" panose="02020603050405020304" pitchFamily="18" charset="0"/>
                <a:cs typeface="Times New Roman" panose="02020603050405020304" pitchFamily="18" charset="0"/>
              </a:rPr>
              <a:t>o-while </a:t>
            </a:r>
            <a:r>
              <a:rPr lang="en-US" sz="1600" dirty="0">
                <a:latin typeface="Times New Roman" panose="02020603050405020304" pitchFamily="18" charset="0"/>
                <a:cs typeface="Times New Roman" panose="02020603050405020304" pitchFamily="18" charset="0"/>
              </a:rPr>
              <a:t>Loop</a:t>
            </a:r>
          </a:p>
          <a:p>
            <a:pPr marL="0" indent="0">
              <a:buNone/>
            </a:pPr>
            <a:r>
              <a:rPr lang="en-US" sz="1600" dirty="0">
                <a:latin typeface="Times New Roman" panose="02020603050405020304" pitchFamily="18" charset="0"/>
                <a:cs typeface="Times New Roman" panose="02020603050405020304" pitchFamily="18" charset="0"/>
              </a:rPr>
              <a:t>The Java do-while loop is used to iterate a part of the program several times. If the number of iteration is not fixed and you must have to execute the loop at least once, it is recommended to use do-while loop. The Java do-while loop is executed at least once because condition is checked after loop body.</a:t>
            </a:r>
          </a:p>
          <a:p>
            <a:pPr marL="0" indent="0">
              <a:buNone/>
            </a:pPr>
            <a:endParaRPr lang="en-US" sz="1050" dirty="0">
              <a:latin typeface="Times New Roman" panose="02020603050405020304" pitchFamily="18" charset="0"/>
              <a:cs typeface="Times New Roman" panose="02020603050405020304" pitchFamily="18" charset="0"/>
            </a:endParaRPr>
          </a:p>
          <a:p>
            <a:pPr marL="0" indent="0">
              <a:buNone/>
            </a:pPr>
            <a:endParaRPr lang="en-US" sz="105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38200" y="2218372"/>
            <a:ext cx="3305175" cy="3152775"/>
          </a:xfrm>
          <a:prstGeom prst="rect">
            <a:avLst/>
          </a:prstGeom>
        </p:spPr>
      </p:pic>
      <p:sp>
        <p:nvSpPr>
          <p:cNvPr id="4" name="TextBox 3"/>
          <p:cNvSpPr txBox="1"/>
          <p:nvPr/>
        </p:nvSpPr>
        <p:spPr>
          <a:xfrm>
            <a:off x="4855164" y="2664823"/>
            <a:ext cx="5786846" cy="286232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DoWhileExample</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=10;  </a:t>
            </a:r>
          </a:p>
          <a:p>
            <a:r>
              <a:rPr lang="en-US" dirty="0">
                <a:latin typeface="Times New Roman" panose="02020603050405020304" pitchFamily="18" charset="0"/>
                <a:cs typeface="Times New Roman" panose="02020603050405020304" pitchFamily="18" charset="0"/>
              </a:rPr>
              <a:t>    do{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the loop will execute once even when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=10 and condition is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&lt;10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}while(</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&lt;10);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7348000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For Loop</a:t>
            </a:r>
          </a:p>
          <a:p>
            <a:pPr marL="0" indent="0">
              <a:buNone/>
            </a:pPr>
            <a:r>
              <a:rPr lang="en-US" sz="1600" dirty="0">
                <a:latin typeface="Times New Roman" panose="02020603050405020304" pitchFamily="18" charset="0"/>
                <a:cs typeface="Times New Roman" panose="02020603050405020304" pitchFamily="18" charset="0"/>
              </a:rPr>
              <a:t>The Java for loop is used to iterate a part of the program several times. If the number of iteration is fixed, it is recommended to use for loop. Typically used when number of iterations in pre defined or already known</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991144" y="2056585"/>
            <a:ext cx="3006090" cy="3338376"/>
          </a:xfrm>
          <a:prstGeom prst="rect">
            <a:avLst/>
          </a:prstGeom>
        </p:spPr>
      </p:pic>
      <p:sp>
        <p:nvSpPr>
          <p:cNvPr id="5" name="TextBox 4"/>
          <p:cNvSpPr txBox="1"/>
          <p:nvPr/>
        </p:nvSpPr>
        <p:spPr>
          <a:xfrm>
            <a:off x="4150178" y="2406805"/>
            <a:ext cx="4180114" cy="2031325"/>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loop syntax</a:t>
            </a:r>
          </a:p>
          <a:p>
            <a:r>
              <a:rPr lang="en-US" dirty="0">
                <a:latin typeface="Times New Roman" panose="02020603050405020304" pitchFamily="18" charset="0"/>
                <a:cs typeface="Times New Roman" panose="02020603050405020304" pitchFamily="18" charset="0"/>
              </a:rPr>
              <a:t>for(</a:t>
            </a:r>
            <a:r>
              <a:rPr lang="en-US" dirty="0" err="1">
                <a:latin typeface="Times New Roman" panose="02020603050405020304" pitchFamily="18" charset="0"/>
                <a:cs typeface="Times New Roman" panose="02020603050405020304" pitchFamily="18" charset="0"/>
              </a:rPr>
              <a:t>initialization;condition;incr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decr</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//code to be executed  </a:t>
            </a:r>
          </a:p>
          <a:p>
            <a:r>
              <a:rPr lang="en-US" dirty="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for(</a:t>
            </a:r>
            <a:r>
              <a:rPr lang="en-US" dirty="0" err="1" smtClean="0">
                <a:latin typeface="Times New Roman" panose="02020603050405020304" pitchFamily="18" charset="0"/>
                <a:cs typeface="Times New Roman" panose="02020603050405020304" pitchFamily="18" charset="0"/>
              </a:rPr>
              <a:t>initialization;condition;incr</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decr</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//code to be executed  </a:t>
            </a:r>
          </a:p>
          <a:p>
            <a:r>
              <a:rPr lang="en-US" dirty="0">
                <a:latin typeface="Times New Roman" panose="02020603050405020304" pitchFamily="18" charset="0"/>
                <a:cs typeface="Times New Roman" panose="02020603050405020304" pitchFamily="18" charset="0"/>
              </a:rPr>
              <a:t>}</a:t>
            </a:r>
          </a:p>
        </p:txBody>
      </p:sp>
      <p:sp>
        <p:nvSpPr>
          <p:cNvPr id="6" name="TextBox 5"/>
          <p:cNvSpPr txBox="1"/>
          <p:nvPr/>
        </p:nvSpPr>
        <p:spPr>
          <a:xfrm>
            <a:off x="7863023" y="2423107"/>
            <a:ext cx="3958046" cy="2031325"/>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ForExample</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for(</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=1;i&lt;=10;i++){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4081192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634"/>
            <a:ext cx="10515600" cy="5837329"/>
          </a:xfrm>
        </p:spPr>
        <p:txBody>
          <a:bodyPr>
            <a:normAutofit/>
          </a:bodyPr>
          <a:lstStyle/>
          <a:p>
            <a:r>
              <a:rPr lang="en-US" b="1" dirty="0" smtClean="0">
                <a:latin typeface="Times New Roman" panose="02020603050405020304" pitchFamily="18" charset="0"/>
                <a:cs typeface="Times New Roman" panose="02020603050405020304" pitchFamily="18" charset="0"/>
              </a:rPr>
              <a:t>Basic Concepts required to understand Collections</a:t>
            </a:r>
            <a:endParaRPr lang="en-US" sz="1400" b="1" dirty="0" smtClean="0">
              <a:latin typeface="Times New Roman" panose="02020603050405020304" pitchFamily="18" charset="0"/>
              <a:cs typeface="Times New Roman" panose="02020603050405020304" pitchFamily="18" charset="0"/>
            </a:endParaRPr>
          </a:p>
          <a:p>
            <a:pPr marL="0" indent="0">
              <a:buNone/>
            </a:pPr>
            <a:r>
              <a:rPr lang="en-US" sz="1400" b="1" dirty="0" smtClean="0">
                <a:latin typeface="Times New Roman" panose="02020603050405020304" pitchFamily="18" charset="0"/>
                <a:cs typeface="Times New Roman" panose="02020603050405020304" pitchFamily="18" charset="0"/>
              </a:rPr>
              <a:t>Variables  concept</a:t>
            </a:r>
          </a:p>
          <a:p>
            <a:r>
              <a:rPr lang="en-US" sz="1400" dirty="0" err="1" smtClean="0">
                <a:latin typeface="Times New Roman" panose="02020603050405020304" pitchFamily="18" charset="0"/>
                <a:cs typeface="Times New Roman" panose="02020603050405020304" pitchFamily="18" charset="0"/>
              </a:rPr>
              <a:t>int</a:t>
            </a:r>
            <a:r>
              <a:rPr lang="en-US" sz="1400" dirty="0" smtClean="0">
                <a:latin typeface="Times New Roman" panose="02020603050405020304" pitchFamily="18" charset="0"/>
                <a:cs typeface="Times New Roman" panose="02020603050405020304" pitchFamily="18" charset="0"/>
              </a:rPr>
              <a:t>  x=10, y=20,z=30;     //  10000 values …. Worst practice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b="1" dirty="0" smtClean="0">
                <a:latin typeface="Times New Roman" panose="02020603050405020304" pitchFamily="18" charset="0"/>
                <a:cs typeface="Times New Roman" panose="02020603050405020304" pitchFamily="18" charset="0"/>
              </a:rPr>
              <a:t>Arrays</a:t>
            </a:r>
            <a:r>
              <a:rPr lang="en-US" sz="1400" dirty="0" smtClean="0">
                <a:latin typeface="Times New Roman" panose="02020603050405020304" pitchFamily="18" charset="0"/>
                <a:cs typeface="Times New Roman" panose="02020603050405020304" pitchFamily="18" charset="0"/>
              </a:rPr>
              <a:t> </a:t>
            </a:r>
          </a:p>
          <a:p>
            <a:r>
              <a:rPr lang="en-US" sz="1400" dirty="0" smtClean="0">
                <a:latin typeface="Times New Roman" panose="02020603050405020304" pitchFamily="18" charset="0"/>
                <a:cs typeface="Times New Roman" panose="02020603050405020304" pitchFamily="18" charset="0"/>
              </a:rPr>
              <a:t>Student[] s = new student[10000];   0,1,2,…..9999</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b="1" dirty="0" smtClean="0">
                <a:latin typeface="Times New Roman" panose="02020603050405020304" pitchFamily="18" charset="0"/>
                <a:cs typeface="Times New Roman" panose="02020603050405020304" pitchFamily="18" charset="0"/>
              </a:rPr>
              <a:t>Limitations of arrays</a:t>
            </a:r>
          </a:p>
          <a:p>
            <a:r>
              <a:rPr lang="en-US" sz="1400" dirty="0" smtClean="0">
                <a:latin typeface="Times New Roman" panose="02020603050405020304" pitchFamily="18" charset="0"/>
                <a:cs typeface="Times New Roman" panose="02020603050405020304" pitchFamily="18" charset="0"/>
              </a:rPr>
              <a:t>Fixed Size( You cant change once the size is fixed)</a:t>
            </a:r>
          </a:p>
          <a:p>
            <a:r>
              <a:rPr lang="en-US" sz="1400" dirty="0" smtClean="0">
                <a:latin typeface="Times New Roman" panose="02020603050405020304" pitchFamily="18" charset="0"/>
                <a:cs typeface="Times New Roman" panose="02020603050405020304" pitchFamily="18" charset="0"/>
              </a:rPr>
              <a:t>Homogeneous </a:t>
            </a:r>
          </a:p>
          <a:p>
            <a:r>
              <a:rPr lang="en-US" sz="1400" dirty="0" smtClean="0">
                <a:latin typeface="Times New Roman" panose="02020603050405020304" pitchFamily="18" charset="0"/>
                <a:cs typeface="Times New Roman" panose="02020603050405020304" pitchFamily="18" charset="0"/>
              </a:rPr>
              <a:t>No standard method (readymade methods are not supported)  </a:t>
            </a:r>
          </a:p>
          <a:p>
            <a:r>
              <a:rPr lang="en-US" sz="1400" dirty="0" err="1" smtClean="0">
                <a:latin typeface="Times New Roman" panose="02020603050405020304" pitchFamily="18" charset="0"/>
                <a:cs typeface="Times New Roman" panose="02020603050405020304" pitchFamily="18" charset="0"/>
              </a:rPr>
              <a:t>treeset</a:t>
            </a:r>
            <a:r>
              <a:rPr lang="en-US" sz="1400" dirty="0" smtClean="0">
                <a:latin typeface="Times New Roman" panose="02020603050405020304" pitchFamily="18" charset="0"/>
                <a:cs typeface="Times New Roman" panose="02020603050405020304" pitchFamily="18" charset="0"/>
              </a:rPr>
              <a:t> collection contains insert() , contains (),clear(), remove()</a:t>
            </a:r>
          </a:p>
          <a:p>
            <a:endParaRPr lang="en-US" sz="1400" dirty="0">
              <a:latin typeface="Times New Roman" panose="02020603050405020304" pitchFamily="18" charset="0"/>
              <a:cs typeface="Times New Roman" panose="02020603050405020304" pitchFamily="18" charset="0"/>
            </a:endParaRPr>
          </a:p>
          <a:p>
            <a:r>
              <a:rPr lang="en-US" sz="1400" b="1" dirty="0" smtClean="0">
                <a:latin typeface="Times New Roman" panose="02020603050405020304" pitchFamily="18" charset="0"/>
                <a:cs typeface="Times New Roman" panose="02020603050405020304" pitchFamily="18" charset="0"/>
              </a:rPr>
              <a:t>Collections</a:t>
            </a:r>
            <a:r>
              <a:rPr lang="en-US" sz="1400" dirty="0" smtClean="0">
                <a:latin typeface="Times New Roman" panose="02020603050405020304" pitchFamily="18" charset="0"/>
                <a:cs typeface="Times New Roman" panose="02020603050405020304" pitchFamily="18" charset="0"/>
              </a:rPr>
              <a:t> </a:t>
            </a:r>
          </a:p>
          <a:p>
            <a:r>
              <a:rPr lang="en-US" sz="1400" dirty="0" smtClean="0">
                <a:latin typeface="Times New Roman" panose="02020603050405020304" pitchFamily="18" charset="0"/>
                <a:cs typeface="Times New Roman" panose="02020603050405020304" pitchFamily="18" charset="0"/>
              </a:rPr>
              <a:t>Size is </a:t>
            </a:r>
            <a:r>
              <a:rPr lang="en-US" sz="1400" dirty="0" err="1" smtClean="0">
                <a:latin typeface="Times New Roman" panose="02020603050405020304" pitchFamily="18" charset="0"/>
                <a:cs typeface="Times New Roman" panose="02020603050405020304" pitchFamily="18" charset="0"/>
              </a:rPr>
              <a:t>growable</a:t>
            </a:r>
            <a:r>
              <a:rPr lang="en-US" sz="1400" dirty="0" smtClean="0">
                <a:latin typeface="Times New Roman" panose="02020603050405020304" pitchFamily="18" charset="0"/>
                <a:cs typeface="Times New Roman" panose="02020603050405020304" pitchFamily="18" charset="0"/>
              </a:rPr>
              <a:t> in nature </a:t>
            </a:r>
          </a:p>
          <a:p>
            <a:r>
              <a:rPr lang="en-US" sz="1400" dirty="0" smtClean="0">
                <a:latin typeface="Times New Roman" panose="02020603050405020304" pitchFamily="18" charset="0"/>
                <a:cs typeface="Times New Roman" panose="02020603050405020304" pitchFamily="18" charset="0"/>
              </a:rPr>
              <a:t>Both homogeneous and </a:t>
            </a:r>
            <a:r>
              <a:rPr lang="en-US" sz="1400" dirty="0" err="1" smtClean="0">
                <a:latin typeface="Times New Roman" panose="02020603050405020304" pitchFamily="18" charset="0"/>
                <a:cs typeface="Times New Roman" panose="02020603050405020304" pitchFamily="18" charset="0"/>
              </a:rPr>
              <a:t>heterogenous</a:t>
            </a:r>
            <a:r>
              <a:rPr lang="en-US" sz="1400" dirty="0" smtClean="0">
                <a:latin typeface="Times New Roman" panose="02020603050405020304" pitchFamily="18" charset="0"/>
                <a:cs typeface="Times New Roman" panose="02020603050405020304" pitchFamily="18" charset="0"/>
              </a:rPr>
              <a:t> </a:t>
            </a:r>
          </a:p>
          <a:p>
            <a:r>
              <a:rPr lang="en-US" sz="1400" dirty="0" smtClean="0">
                <a:latin typeface="Times New Roman" panose="02020603050405020304" pitchFamily="18" charset="0"/>
                <a:cs typeface="Times New Roman" panose="02020603050405020304" pitchFamily="18" charset="0"/>
              </a:rPr>
              <a:t>Readymade ds available </a:t>
            </a:r>
          </a:p>
          <a:p>
            <a:endParaRPr lang="en-US" sz="1400" dirty="0">
              <a:latin typeface="Times New Roman" panose="02020603050405020304" pitchFamily="18" charset="0"/>
              <a:cs typeface="Times New Roman" panose="02020603050405020304" pitchFamily="18" charset="0"/>
            </a:endParaRPr>
          </a:p>
          <a:p>
            <a:endParaRPr lang="en-US" sz="14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Rectangle 1"/>
          <p:cNvSpPr/>
          <p:nvPr/>
        </p:nvSpPr>
        <p:spPr>
          <a:xfrm>
            <a:off x="5904411" y="809897"/>
            <a:ext cx="5316583" cy="519901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r>
              <a:rPr lang="en-US" b="1" dirty="0" smtClean="0"/>
              <a:t>Collection vs collection framework</a:t>
            </a:r>
          </a:p>
          <a:p>
            <a:pPr algn="ctr"/>
            <a:endParaRPr lang="en-US" b="1" dirty="0"/>
          </a:p>
          <a:p>
            <a:pPr algn="ctr"/>
            <a:endParaRPr lang="en-US" b="1" dirty="0" smtClean="0"/>
          </a:p>
          <a:p>
            <a:pPr algn="ctr"/>
            <a:r>
              <a:rPr lang="en-US" dirty="0" smtClean="0"/>
              <a:t>Collection(I) : group of individual objects as a single unit </a:t>
            </a:r>
          </a:p>
          <a:p>
            <a:pPr algn="ctr"/>
            <a:endParaRPr lang="en-US" dirty="0" smtClean="0"/>
          </a:p>
          <a:p>
            <a:pPr algn="ctr"/>
            <a:r>
              <a:rPr lang="en-US" dirty="0" smtClean="0"/>
              <a:t>Student &lt;- S1,s2,s3…</a:t>
            </a:r>
            <a:r>
              <a:rPr lang="en-US" dirty="0" err="1" smtClean="0"/>
              <a:t>sn</a:t>
            </a:r>
            <a:endParaRPr lang="en-US" dirty="0" smtClean="0"/>
          </a:p>
          <a:p>
            <a:pPr algn="ctr"/>
            <a:endParaRPr lang="en-US" dirty="0"/>
          </a:p>
          <a:p>
            <a:pPr algn="ctr"/>
            <a:endParaRPr lang="en-US" dirty="0" smtClean="0"/>
          </a:p>
          <a:p>
            <a:pPr algn="ctr"/>
            <a:r>
              <a:rPr lang="en-US" dirty="0" smtClean="0"/>
              <a:t>Collection framework: Several classes and interfaces is required / used to implement collection.(sort , search)</a:t>
            </a:r>
          </a:p>
          <a:p>
            <a:pPr algn="ctr"/>
            <a:endParaRPr lang="en-US" dirty="0"/>
          </a:p>
          <a:p>
            <a:pPr algn="ctr"/>
            <a:r>
              <a:rPr lang="en-US" dirty="0" smtClean="0"/>
              <a:t>Java : collection , Collection Framework</a:t>
            </a:r>
          </a:p>
          <a:p>
            <a:pPr algn="ctr"/>
            <a:r>
              <a:rPr lang="en-US" dirty="0" smtClean="0"/>
              <a:t>C++: Containers , STL</a:t>
            </a:r>
          </a:p>
          <a:p>
            <a:pPr algn="ctr"/>
            <a:endParaRPr lang="en-US" dirty="0"/>
          </a:p>
          <a:p>
            <a:pPr algn="ctr"/>
            <a:endParaRPr lang="en-US" dirty="0" smtClean="0"/>
          </a:p>
          <a:p>
            <a:pPr algn="ctr"/>
            <a:endParaRPr lang="en-US" dirty="0" smtClean="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a:p>
        </p:txBody>
      </p:sp>
    </p:spTree>
    <p:extLst>
      <p:ext uri="{BB962C8B-B14F-4D97-AF65-F5344CB8AC3E}">
        <p14:creationId xmlns:p14="http://schemas.microsoft.com/office/powerpoint/2010/main" val="27633878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634"/>
            <a:ext cx="10515600" cy="5837329"/>
          </a:xfrm>
        </p:spPr>
        <p:txBody>
          <a:bodyPr/>
          <a:lstStyle/>
          <a:p>
            <a:r>
              <a:rPr lang="en-US" sz="2400" dirty="0" smtClean="0">
                <a:latin typeface="Times New Roman" panose="02020603050405020304" pitchFamily="18" charset="0"/>
                <a:cs typeface="Times New Roman" panose="02020603050405020304" pitchFamily="18" charset="0"/>
              </a:rPr>
              <a:t>9 key interfaces in CF (Collection Interface and Map Interface)</a:t>
            </a:r>
          </a:p>
          <a:p>
            <a:r>
              <a:rPr lang="en-US" sz="2400" dirty="0" smtClean="0">
                <a:latin typeface="Times New Roman" panose="02020603050405020304" pitchFamily="18" charset="0"/>
                <a:cs typeface="Times New Roman" panose="02020603050405020304" pitchFamily="18" charset="0"/>
              </a:rPr>
              <a:t>                                 1  Collection(I)- root Interface </a:t>
            </a:r>
          </a:p>
          <a:p>
            <a:r>
              <a:rPr lang="en-US" sz="2400" dirty="0" smtClean="0">
                <a:latin typeface="Times New Roman" panose="02020603050405020304" pitchFamily="18" charset="0"/>
                <a:cs typeface="Times New Roman" panose="02020603050405020304" pitchFamily="18" charset="0"/>
              </a:rPr>
              <a:t>2 List (I) :Duplicates allowed , Insertion order is preserved . </a:t>
            </a:r>
          </a:p>
          <a:p>
            <a:r>
              <a:rPr lang="en-US" sz="2400" dirty="0" err="1" smtClean="0">
                <a:latin typeface="Times New Roman" panose="02020603050405020304" pitchFamily="18" charset="0"/>
                <a:cs typeface="Times New Roman" panose="02020603050405020304" pitchFamily="18" charset="0"/>
              </a:rPr>
              <a:t>Cls</a:t>
            </a:r>
            <a:r>
              <a:rPr lang="en-US" sz="2400" dirty="0" smtClean="0">
                <a:latin typeface="Times New Roman" panose="02020603050405020304" pitchFamily="18" charset="0"/>
                <a:cs typeface="Times New Roman" panose="02020603050405020304" pitchFamily="18" charset="0"/>
              </a:rPr>
              <a:t> implement ( AL , LL , Vector , Stack)</a:t>
            </a: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3 set (I) : duplicates not allowed , insertion order not preserved.(2,4,1)</a:t>
            </a:r>
          </a:p>
          <a:p>
            <a:r>
              <a:rPr lang="en-US" sz="2400" dirty="0" smtClean="0">
                <a:latin typeface="Times New Roman" panose="02020603050405020304" pitchFamily="18" charset="0"/>
                <a:cs typeface="Times New Roman" panose="02020603050405020304" pitchFamily="18" charset="0"/>
              </a:rPr>
              <a:t>4 sorted set(I)</a:t>
            </a:r>
          </a:p>
          <a:p>
            <a:r>
              <a:rPr lang="en-US" sz="2400" dirty="0" smtClean="0">
                <a:latin typeface="Times New Roman" panose="02020603050405020304" pitchFamily="18" charset="0"/>
                <a:cs typeface="Times New Roman" panose="02020603050405020304" pitchFamily="18" charset="0"/>
              </a:rPr>
              <a:t>5 Navigable Sorted Set(I)</a:t>
            </a:r>
          </a:p>
          <a:p>
            <a:pPr marL="0" indent="0">
              <a:buNone/>
            </a:pPr>
            <a:r>
              <a:rPr lang="en-US" sz="2400" dirty="0" err="1" smtClean="0">
                <a:latin typeface="Times New Roman" panose="02020603050405020304" pitchFamily="18" charset="0"/>
                <a:cs typeface="Times New Roman" panose="02020603050405020304" pitchFamily="18" charset="0"/>
              </a:rPr>
              <a:t>Cls</a:t>
            </a:r>
            <a:r>
              <a:rPr lang="en-US" sz="2400" dirty="0" smtClean="0">
                <a:latin typeface="Times New Roman" panose="02020603050405020304" pitchFamily="18" charset="0"/>
                <a:cs typeface="Times New Roman" panose="02020603050405020304" pitchFamily="18" charset="0"/>
              </a:rPr>
              <a:t> implemented (</a:t>
            </a:r>
            <a:r>
              <a:rPr lang="en-US" sz="2400" dirty="0" err="1" smtClean="0">
                <a:latin typeface="Times New Roman" panose="02020603050405020304" pitchFamily="18" charset="0"/>
                <a:cs typeface="Times New Roman" panose="02020603050405020304" pitchFamily="18" charset="0"/>
              </a:rPr>
              <a:t>Treeset</a:t>
            </a:r>
            <a:r>
              <a:rPr lang="en-US" sz="2400" dirty="0" smtClean="0">
                <a:latin typeface="Times New Roman" panose="02020603050405020304" pitchFamily="18" charset="0"/>
                <a:cs typeface="Times New Roman" panose="02020603050405020304" pitchFamily="18" charset="0"/>
              </a:rPr>
              <a:t>) </a:t>
            </a:r>
          </a:p>
          <a:p>
            <a:r>
              <a:rPr lang="en-US" sz="2400" dirty="0" smtClean="0">
                <a:latin typeface="Times New Roman" panose="02020603050405020304" pitchFamily="18" charset="0"/>
                <a:cs typeface="Times New Roman" panose="02020603050405020304" pitchFamily="18" charset="0"/>
              </a:rPr>
              <a:t>6 queue (I)</a:t>
            </a:r>
          </a:p>
          <a:p>
            <a:pPr marL="0" indent="0">
              <a:buNone/>
            </a:pPr>
            <a:r>
              <a:rPr lang="en-US" sz="2400" dirty="0" err="1" smtClean="0">
                <a:latin typeface="Times New Roman" panose="02020603050405020304" pitchFamily="18" charset="0"/>
                <a:cs typeface="Times New Roman" panose="02020603050405020304" pitchFamily="18" charset="0"/>
              </a:rPr>
              <a:t>Cls</a:t>
            </a:r>
            <a:r>
              <a:rPr lang="en-US" sz="2400" dirty="0" smtClean="0">
                <a:latin typeface="Times New Roman" panose="02020603050405020304" pitchFamily="18" charset="0"/>
                <a:cs typeface="Times New Roman" panose="02020603050405020304" pitchFamily="18" charset="0"/>
              </a:rPr>
              <a:t> implemented PQ</a:t>
            </a:r>
            <a:endParaRPr lang="en-US" sz="2400"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4358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92777" y="535577"/>
            <a:ext cx="10332719" cy="5878286"/>
          </a:xfrm>
          <a:prstGeom prst="rect">
            <a:avLst/>
          </a:prstGeom>
        </p:spPr>
      </p:pic>
      <p:sp>
        <p:nvSpPr>
          <p:cNvPr id="5" name="Rectangle 4"/>
          <p:cNvSpPr/>
          <p:nvPr/>
        </p:nvSpPr>
        <p:spPr>
          <a:xfrm>
            <a:off x="3048000" y="1997839"/>
            <a:ext cx="6096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848905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634"/>
            <a:ext cx="10515600" cy="5837329"/>
          </a:xfrm>
        </p:spPr>
        <p:txBody>
          <a:bodyPr/>
          <a:lstStyle/>
          <a:p>
            <a:r>
              <a:rPr lang="en-US" sz="2400" dirty="0" smtClean="0">
                <a:latin typeface="Times New Roman" panose="02020603050405020304" pitchFamily="18" charset="0"/>
                <a:cs typeface="Times New Roman" panose="02020603050405020304" pitchFamily="18" charset="0"/>
              </a:rPr>
              <a:t>7 Map Interface – Root Interface (Key value pair) {1:srikanth , 2:suresh}</a:t>
            </a:r>
          </a:p>
          <a:p>
            <a:r>
              <a:rPr lang="en-US" sz="2400" dirty="0" smtClean="0">
                <a:latin typeface="Times New Roman" panose="02020603050405020304" pitchFamily="18" charset="0"/>
                <a:cs typeface="Times New Roman" panose="02020603050405020304" pitchFamily="18" charset="0"/>
              </a:rPr>
              <a:t>Keys: </a:t>
            </a:r>
            <a:r>
              <a:rPr lang="en-US" sz="2400" dirty="0" err="1" smtClean="0">
                <a:latin typeface="Times New Roman" panose="02020603050405020304" pitchFamily="18" charset="0"/>
                <a:cs typeface="Times New Roman" panose="02020603050405020304" pitchFamily="18" charset="0"/>
              </a:rPr>
              <a:t>Duplictaes</a:t>
            </a:r>
            <a:r>
              <a:rPr lang="en-US" sz="2400" dirty="0" smtClean="0">
                <a:latin typeface="Times New Roman" panose="02020603050405020304" pitchFamily="18" charset="0"/>
                <a:cs typeface="Times New Roman" panose="02020603050405020304" pitchFamily="18" charset="0"/>
              </a:rPr>
              <a:t> not allowed , values :</a:t>
            </a:r>
            <a:r>
              <a:rPr lang="en-US" sz="2400" dirty="0" err="1" smtClean="0">
                <a:latin typeface="Times New Roman" panose="02020603050405020304" pitchFamily="18" charset="0"/>
                <a:cs typeface="Times New Roman" panose="02020603050405020304" pitchFamily="18" charset="0"/>
              </a:rPr>
              <a:t>Duplictaes</a:t>
            </a:r>
            <a:r>
              <a:rPr lang="en-US" sz="2400" dirty="0" smtClean="0">
                <a:latin typeface="Times New Roman" panose="02020603050405020304" pitchFamily="18" charset="0"/>
                <a:cs typeface="Times New Roman" panose="02020603050405020304" pitchFamily="18" charset="0"/>
              </a:rPr>
              <a:t> allowed</a:t>
            </a:r>
          </a:p>
          <a:p>
            <a:r>
              <a:rPr lang="en-US" sz="2400" dirty="0" err="1" smtClean="0">
                <a:latin typeface="Times New Roman" panose="02020603050405020304" pitchFamily="18" charset="0"/>
                <a:cs typeface="Times New Roman" panose="02020603050405020304" pitchFamily="18" charset="0"/>
              </a:rPr>
              <a:t>Cls</a:t>
            </a:r>
            <a:r>
              <a:rPr lang="en-US" sz="2400" dirty="0" smtClean="0">
                <a:latin typeface="Times New Roman" panose="02020603050405020304" pitchFamily="18" charset="0"/>
                <a:cs typeface="Times New Roman" panose="02020603050405020304" pitchFamily="18" charset="0"/>
              </a:rPr>
              <a:t> implemented ( </a:t>
            </a:r>
            <a:r>
              <a:rPr lang="en-US" sz="2400" dirty="0" err="1" smtClean="0">
                <a:latin typeface="Times New Roman" panose="02020603050405020304" pitchFamily="18" charset="0"/>
                <a:cs typeface="Times New Roman" panose="02020603050405020304" pitchFamily="18" charset="0"/>
              </a:rPr>
              <a:t>Hasmap</a:t>
            </a:r>
            <a:r>
              <a:rPr lang="en-US" sz="2400" dirty="0" smtClean="0">
                <a:latin typeface="Times New Roman" panose="02020603050405020304" pitchFamily="18" charset="0"/>
                <a:cs typeface="Times New Roman" panose="02020603050405020304" pitchFamily="18" charset="0"/>
              </a:rPr>
              <a:t> , linked </a:t>
            </a:r>
            <a:r>
              <a:rPr lang="en-US" sz="2400" dirty="0" err="1" smtClean="0">
                <a:latin typeface="Times New Roman" panose="02020603050405020304" pitchFamily="18" charset="0"/>
                <a:cs typeface="Times New Roman" panose="02020603050405020304" pitchFamily="18" charset="0"/>
              </a:rPr>
              <a:t>hashmap</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8sorted map (I) : (K:V) in some sorted order </a:t>
            </a:r>
          </a:p>
          <a:p>
            <a:r>
              <a:rPr lang="en-US" sz="2400" dirty="0" smtClean="0">
                <a:latin typeface="Times New Roman" panose="02020603050405020304" pitchFamily="18" charset="0"/>
                <a:cs typeface="Times New Roman" panose="02020603050405020304" pitchFamily="18" charset="0"/>
              </a:rPr>
              <a:t>9 navigable map(I)</a:t>
            </a:r>
            <a:endParaRPr lang="en-US" sz="2400" dirty="0">
              <a:latin typeface="Times New Roman" panose="02020603050405020304" pitchFamily="18" charset="0"/>
              <a:cs typeface="Times New Roman" panose="02020603050405020304" pitchFamily="18" charset="0"/>
            </a:endParaRPr>
          </a:p>
          <a:p>
            <a:r>
              <a:rPr lang="en-US" sz="2400" dirty="0" err="1" smtClean="0">
                <a:latin typeface="Times New Roman" panose="02020603050405020304" pitchFamily="18" charset="0"/>
                <a:cs typeface="Times New Roman" panose="02020603050405020304" pitchFamily="18" charset="0"/>
              </a:rPr>
              <a:t>Cls</a:t>
            </a:r>
            <a:r>
              <a:rPr lang="en-US" sz="2400" dirty="0" smtClean="0">
                <a:latin typeface="Times New Roman" panose="02020603050405020304" pitchFamily="18" charset="0"/>
                <a:cs typeface="Times New Roman" panose="02020603050405020304" pitchFamily="18" charset="0"/>
              </a:rPr>
              <a:t> implemented is Tree map</a:t>
            </a:r>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{1:cse  , 2:ise , 3:mech , 1:ece}</a:t>
            </a: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06992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634"/>
            <a:ext cx="10515600" cy="5837329"/>
          </a:xfrm>
        </p:spPr>
        <p:txBody>
          <a:bodyPr/>
          <a:lstStyle/>
          <a:p>
            <a:pPr marL="0" indent="0">
              <a:buNone/>
            </a:pPr>
            <a:r>
              <a:rPr lang="en-US" b="1" dirty="0" smtClean="0">
                <a:latin typeface="Times New Roman" panose="02020603050405020304" pitchFamily="18" charset="0"/>
                <a:cs typeface="Times New Roman" panose="02020603050405020304" pitchFamily="18" charset="0"/>
              </a:rPr>
              <a:t>Collection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Java</a:t>
            </a:r>
          </a:p>
          <a:p>
            <a:r>
              <a:rPr lang="en-US" dirty="0">
                <a:latin typeface="Times New Roman" panose="02020603050405020304" pitchFamily="18" charset="0"/>
                <a:cs typeface="Times New Roman" panose="02020603050405020304" pitchFamily="18" charset="0"/>
              </a:rPr>
              <a:t>Any group of individual objects which are represented as a single unit is known as the collection of the objects.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Java, a separate framework named the “Collection Framework” has been defined in JDK 1.2 which holds all the collection classes and interface in it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Collection interface (</a:t>
            </a:r>
            <a:r>
              <a:rPr lang="en-US" dirty="0" err="1">
                <a:latin typeface="Times New Roman" panose="02020603050405020304" pitchFamily="18" charset="0"/>
                <a:cs typeface="Times New Roman" panose="02020603050405020304" pitchFamily="18" charset="0"/>
              </a:rPr>
              <a:t>java.util.Collection</a:t>
            </a:r>
            <a:r>
              <a:rPr lang="en-US" dirty="0">
                <a:latin typeface="Times New Roman" panose="02020603050405020304" pitchFamily="18" charset="0"/>
                <a:cs typeface="Times New Roman" panose="02020603050405020304" pitchFamily="18" charset="0"/>
              </a:rPr>
              <a:t>) and Map interface (</a:t>
            </a:r>
            <a:r>
              <a:rPr lang="en-US" dirty="0" err="1">
                <a:latin typeface="Times New Roman" panose="02020603050405020304" pitchFamily="18" charset="0"/>
                <a:cs typeface="Times New Roman" panose="02020603050405020304" pitchFamily="18" charset="0"/>
              </a:rPr>
              <a:t>java.util.Map</a:t>
            </a:r>
            <a:r>
              <a:rPr lang="en-US" dirty="0">
                <a:latin typeface="Times New Roman" panose="02020603050405020304" pitchFamily="18" charset="0"/>
                <a:cs typeface="Times New Roman" panose="02020603050405020304" pitchFamily="18" charset="0"/>
              </a:rPr>
              <a:t>) are the two main “root” interfaces of Java collection classes.</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2314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lstStyle/>
          <a:p>
            <a:pPr marL="0" indent="0">
              <a:buNone/>
            </a:pPr>
            <a:r>
              <a:rPr lang="en-US" b="1" dirty="0">
                <a:latin typeface="Times New Roman" panose="02020603050405020304" pitchFamily="18" charset="0"/>
                <a:cs typeface="Times New Roman" panose="02020603050405020304" pitchFamily="18" charset="0"/>
              </a:rPr>
              <a:t>Before Collection Framework(or before JDK 1.2</a:t>
            </a:r>
            <a:r>
              <a:rPr lang="en-US" b="1"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Before Collection Framework(or before JDK 1.2) was introduced, the standard methods for grouping Java objects (or collections) were Arrays or Vectors or </a:t>
            </a:r>
            <a:r>
              <a:rPr lang="en-US" dirty="0" err="1">
                <a:latin typeface="Times New Roman" panose="02020603050405020304" pitchFamily="18" charset="0"/>
                <a:cs typeface="Times New Roman" panose="02020603050405020304" pitchFamily="18" charset="0"/>
              </a:rPr>
              <a:t>Hashtables</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All </a:t>
            </a:r>
            <a:r>
              <a:rPr lang="en-US" dirty="0">
                <a:latin typeface="Times New Roman" panose="02020603050405020304" pitchFamily="18" charset="0"/>
                <a:cs typeface="Times New Roman" panose="02020603050405020304" pitchFamily="18" charset="0"/>
              </a:rPr>
              <a:t>of these collections had no common interface. Therefore, though the main aim of all the collections are same, the implementation of all these collections were defined independently and had no correlation among them.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And </a:t>
            </a:r>
            <a:r>
              <a:rPr lang="en-US" dirty="0">
                <a:latin typeface="Times New Roman" panose="02020603050405020304" pitchFamily="18" charset="0"/>
                <a:cs typeface="Times New Roman" panose="02020603050405020304" pitchFamily="18" charset="0"/>
              </a:rPr>
              <a:t>also, its very difficult for the users to remember all the different methods, syntax and constructors present in every collection class.</a:t>
            </a:r>
          </a:p>
        </p:txBody>
      </p:sp>
    </p:spTree>
    <p:extLst>
      <p:ext uri="{BB962C8B-B14F-4D97-AF65-F5344CB8AC3E}">
        <p14:creationId xmlns:p14="http://schemas.microsoft.com/office/powerpoint/2010/main" val="15501762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760"/>
            <a:ext cx="10515600" cy="5811203"/>
          </a:xfrm>
        </p:spPr>
        <p:txBody>
          <a:bodyPr/>
          <a:lstStyle/>
          <a:p>
            <a:endParaRPr lang="en-US" dirty="0"/>
          </a:p>
        </p:txBody>
      </p:sp>
      <p:sp>
        <p:nvSpPr>
          <p:cNvPr id="5" name="Rectangle 4"/>
          <p:cNvSpPr/>
          <p:nvPr/>
        </p:nvSpPr>
        <p:spPr>
          <a:xfrm>
            <a:off x="838200" y="365760"/>
            <a:ext cx="5072743" cy="585216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cs typeface="Times New Roman" panose="02020603050405020304" pitchFamily="18" charset="0"/>
              </a:rPr>
              <a:t>// Java program to demonstrate</a:t>
            </a:r>
          </a:p>
          <a:p>
            <a:r>
              <a:rPr lang="en-US" sz="1400" dirty="0">
                <a:cs typeface="Times New Roman" panose="02020603050405020304" pitchFamily="18" charset="0"/>
              </a:rPr>
              <a:t>// why collection framework was needed</a:t>
            </a:r>
          </a:p>
          <a:p>
            <a:r>
              <a:rPr lang="en-US" sz="1400" dirty="0">
                <a:cs typeface="Times New Roman" panose="02020603050405020304" pitchFamily="18" charset="0"/>
              </a:rPr>
              <a:t>import java.io.*;</a:t>
            </a:r>
          </a:p>
          <a:p>
            <a:r>
              <a:rPr lang="en-US" sz="1400" dirty="0">
                <a:cs typeface="Times New Roman" panose="02020603050405020304" pitchFamily="18" charset="0"/>
              </a:rPr>
              <a:t>import </a:t>
            </a:r>
            <a:r>
              <a:rPr lang="en-US" sz="1400" dirty="0" err="1">
                <a:cs typeface="Times New Roman" panose="02020603050405020304" pitchFamily="18" charset="0"/>
              </a:rPr>
              <a:t>java.util</a:t>
            </a:r>
            <a:r>
              <a:rPr lang="en-US" sz="1400" dirty="0">
                <a:cs typeface="Times New Roman" panose="02020603050405020304" pitchFamily="18" charset="0"/>
              </a:rPr>
              <a:t>.*;</a:t>
            </a:r>
          </a:p>
          <a:p>
            <a:r>
              <a:rPr lang="en-US" sz="1400" dirty="0">
                <a:cs typeface="Times New Roman" panose="02020603050405020304" pitchFamily="18" charset="0"/>
              </a:rPr>
              <a:t>  </a:t>
            </a:r>
          </a:p>
          <a:p>
            <a:r>
              <a:rPr lang="en-US" sz="1400" dirty="0">
                <a:cs typeface="Times New Roman" panose="02020603050405020304" pitchFamily="18" charset="0"/>
              </a:rPr>
              <a:t>class </a:t>
            </a:r>
            <a:r>
              <a:rPr lang="en-US" sz="1400" dirty="0" err="1">
                <a:cs typeface="Times New Roman" panose="02020603050405020304" pitchFamily="18" charset="0"/>
              </a:rPr>
              <a:t>CollectionDemo</a:t>
            </a:r>
            <a:r>
              <a:rPr lang="en-US" sz="1400" dirty="0">
                <a:cs typeface="Times New Roman" panose="02020603050405020304" pitchFamily="18" charset="0"/>
              </a:rPr>
              <a:t> {</a:t>
            </a:r>
          </a:p>
          <a:p>
            <a:r>
              <a:rPr lang="en-US" sz="1400" dirty="0">
                <a:cs typeface="Times New Roman" panose="02020603050405020304" pitchFamily="18" charset="0"/>
              </a:rPr>
              <a:t>  </a:t>
            </a:r>
          </a:p>
          <a:p>
            <a:r>
              <a:rPr lang="en-US" sz="1400" dirty="0">
                <a:cs typeface="Times New Roman" panose="02020603050405020304" pitchFamily="18" charset="0"/>
              </a:rPr>
              <a:t>    public static void main(String[] </a:t>
            </a:r>
            <a:r>
              <a:rPr lang="en-US" sz="1400" dirty="0" err="1">
                <a:cs typeface="Times New Roman" panose="02020603050405020304" pitchFamily="18" charset="0"/>
              </a:rPr>
              <a:t>args</a:t>
            </a:r>
            <a:r>
              <a:rPr lang="en-US" sz="1400" dirty="0">
                <a:cs typeface="Times New Roman" panose="02020603050405020304" pitchFamily="18" charset="0"/>
              </a:rPr>
              <a:t>)</a:t>
            </a:r>
          </a:p>
          <a:p>
            <a:r>
              <a:rPr lang="en-US" sz="1400" dirty="0">
                <a:cs typeface="Times New Roman" panose="02020603050405020304" pitchFamily="18" charset="0"/>
              </a:rPr>
              <a:t>    {</a:t>
            </a:r>
          </a:p>
          <a:p>
            <a:r>
              <a:rPr lang="en-US" sz="1400" dirty="0">
                <a:cs typeface="Times New Roman" panose="02020603050405020304" pitchFamily="18" charset="0"/>
              </a:rPr>
              <a:t>        // Creating instances of the </a:t>
            </a:r>
            <a:r>
              <a:rPr lang="en-US" sz="1400" dirty="0" err="1" smtClean="0">
                <a:cs typeface="Times New Roman" panose="02020603050405020304" pitchFamily="18" charset="0"/>
              </a:rPr>
              <a:t>array,vector</a:t>
            </a:r>
            <a:r>
              <a:rPr lang="en-US" sz="1400" dirty="0" smtClean="0">
                <a:cs typeface="Times New Roman" panose="02020603050405020304" pitchFamily="18" charset="0"/>
              </a:rPr>
              <a:t> </a:t>
            </a:r>
            <a:r>
              <a:rPr lang="en-US" sz="1400" dirty="0">
                <a:cs typeface="Times New Roman" panose="02020603050405020304" pitchFamily="18" charset="0"/>
              </a:rPr>
              <a:t>and </a:t>
            </a:r>
            <a:r>
              <a:rPr lang="en-US" sz="1400" dirty="0" err="1" smtClean="0">
                <a:cs typeface="Times New Roman" panose="02020603050405020304" pitchFamily="18" charset="0"/>
              </a:rPr>
              <a:t>hashtable</a:t>
            </a:r>
            <a:endParaRPr lang="en-US" sz="1400" dirty="0" smtClean="0">
              <a:cs typeface="Times New Roman" panose="02020603050405020304" pitchFamily="18" charset="0"/>
            </a:endParaRPr>
          </a:p>
          <a:p>
            <a:endParaRPr lang="en-US" sz="1400" dirty="0">
              <a:cs typeface="Times New Roman" panose="02020603050405020304" pitchFamily="18" charset="0"/>
            </a:endParaRPr>
          </a:p>
          <a:p>
            <a:r>
              <a:rPr lang="en-US" sz="1400" dirty="0">
                <a:cs typeface="Times New Roman" panose="02020603050405020304" pitchFamily="18" charset="0"/>
              </a:rPr>
              <a:t>        </a:t>
            </a:r>
            <a:r>
              <a:rPr lang="en-US" sz="1400" dirty="0" err="1">
                <a:cs typeface="Times New Roman" panose="02020603050405020304" pitchFamily="18" charset="0"/>
              </a:rPr>
              <a:t>int</a:t>
            </a:r>
            <a:r>
              <a:rPr lang="en-US" sz="1400" dirty="0">
                <a:cs typeface="Times New Roman" panose="02020603050405020304" pitchFamily="18" charset="0"/>
              </a:rPr>
              <a:t> </a:t>
            </a:r>
            <a:r>
              <a:rPr lang="en-US" sz="1400" dirty="0" err="1">
                <a:cs typeface="Times New Roman" panose="02020603050405020304" pitchFamily="18" charset="0"/>
              </a:rPr>
              <a:t>arr</a:t>
            </a:r>
            <a:r>
              <a:rPr lang="en-US" sz="1400" dirty="0">
                <a:cs typeface="Times New Roman" panose="02020603050405020304" pitchFamily="18" charset="0"/>
              </a:rPr>
              <a:t>[] = new </a:t>
            </a:r>
            <a:r>
              <a:rPr lang="en-US" sz="1400" dirty="0" err="1">
                <a:cs typeface="Times New Roman" panose="02020603050405020304" pitchFamily="18" charset="0"/>
              </a:rPr>
              <a:t>int</a:t>
            </a:r>
            <a:r>
              <a:rPr lang="en-US" sz="1400" dirty="0">
                <a:cs typeface="Times New Roman" panose="02020603050405020304" pitchFamily="18" charset="0"/>
              </a:rPr>
              <a:t>[] { 1, 2, 3, 4 </a:t>
            </a:r>
            <a:r>
              <a:rPr lang="en-US" sz="1400" dirty="0" smtClean="0">
                <a:cs typeface="Times New Roman" panose="02020603050405020304" pitchFamily="18" charset="0"/>
              </a:rPr>
              <a:t>};</a:t>
            </a:r>
          </a:p>
          <a:p>
            <a:endParaRPr lang="en-US" sz="1400" dirty="0">
              <a:cs typeface="Times New Roman" panose="02020603050405020304" pitchFamily="18" charset="0"/>
            </a:endParaRPr>
          </a:p>
          <a:p>
            <a:r>
              <a:rPr lang="en-US" sz="1400" dirty="0">
                <a:cs typeface="Times New Roman" panose="02020603050405020304" pitchFamily="18" charset="0"/>
              </a:rPr>
              <a:t>        Vector&lt;Integer&gt; v = new Vector</a:t>
            </a:r>
            <a:r>
              <a:rPr lang="en-US" sz="1400" dirty="0" smtClean="0">
                <a:cs typeface="Times New Roman" panose="02020603050405020304" pitchFamily="18" charset="0"/>
              </a:rPr>
              <a:t>();</a:t>
            </a:r>
          </a:p>
          <a:p>
            <a:endParaRPr lang="en-US" sz="1400" dirty="0">
              <a:cs typeface="Times New Roman" panose="02020603050405020304" pitchFamily="18" charset="0"/>
            </a:endParaRPr>
          </a:p>
          <a:p>
            <a:r>
              <a:rPr lang="en-US" sz="1400" dirty="0">
                <a:cs typeface="Times New Roman" panose="02020603050405020304" pitchFamily="18" charset="0"/>
              </a:rPr>
              <a:t>        </a:t>
            </a:r>
            <a:r>
              <a:rPr lang="en-US" sz="1400" dirty="0" err="1">
                <a:cs typeface="Times New Roman" panose="02020603050405020304" pitchFamily="18" charset="0"/>
              </a:rPr>
              <a:t>Hashtable</a:t>
            </a:r>
            <a:r>
              <a:rPr lang="en-US" sz="1400" dirty="0">
                <a:cs typeface="Times New Roman" panose="02020603050405020304" pitchFamily="18" charset="0"/>
              </a:rPr>
              <a:t>&lt;Integer, String&gt; h</a:t>
            </a:r>
          </a:p>
          <a:p>
            <a:r>
              <a:rPr lang="en-US" sz="1400" dirty="0">
                <a:cs typeface="Times New Roman" panose="02020603050405020304" pitchFamily="18" charset="0"/>
              </a:rPr>
              <a:t>            = new </a:t>
            </a:r>
            <a:r>
              <a:rPr lang="en-US" sz="1400" dirty="0" err="1">
                <a:cs typeface="Times New Roman" panose="02020603050405020304" pitchFamily="18" charset="0"/>
              </a:rPr>
              <a:t>Hashtable</a:t>
            </a:r>
            <a:r>
              <a:rPr lang="en-US" sz="1400" dirty="0">
                <a:cs typeface="Times New Roman" panose="02020603050405020304" pitchFamily="18" charset="0"/>
              </a:rPr>
              <a:t>();</a:t>
            </a:r>
          </a:p>
          <a:p>
            <a:r>
              <a:rPr lang="en-US" sz="1400" dirty="0">
                <a:cs typeface="Times New Roman" panose="02020603050405020304" pitchFamily="18" charset="0"/>
              </a:rPr>
              <a:t>  </a:t>
            </a:r>
          </a:p>
          <a:p>
            <a:r>
              <a:rPr lang="en-US" sz="1400" dirty="0">
                <a:cs typeface="Times New Roman" panose="02020603050405020304" pitchFamily="18" charset="0"/>
              </a:rPr>
              <a:t>        // Adding the elements into </a:t>
            </a:r>
            <a:r>
              <a:rPr lang="en-US" sz="1400" dirty="0" smtClean="0">
                <a:cs typeface="Times New Roman" panose="02020603050405020304" pitchFamily="18" charset="0"/>
              </a:rPr>
              <a:t>the </a:t>
            </a:r>
            <a:r>
              <a:rPr lang="en-US" sz="1400" dirty="0">
                <a:cs typeface="Times New Roman" panose="02020603050405020304" pitchFamily="18" charset="0"/>
              </a:rPr>
              <a:t>vector</a:t>
            </a:r>
          </a:p>
          <a:p>
            <a:r>
              <a:rPr lang="en-US" sz="1400" dirty="0">
                <a:cs typeface="Times New Roman" panose="02020603050405020304" pitchFamily="18" charset="0"/>
              </a:rPr>
              <a:t>        </a:t>
            </a:r>
            <a:r>
              <a:rPr lang="en-US" sz="1400" dirty="0" err="1">
                <a:cs typeface="Times New Roman" panose="02020603050405020304" pitchFamily="18" charset="0"/>
              </a:rPr>
              <a:t>v.addElement</a:t>
            </a:r>
            <a:r>
              <a:rPr lang="en-US" sz="1400" dirty="0">
                <a:cs typeface="Times New Roman" panose="02020603050405020304" pitchFamily="18" charset="0"/>
              </a:rPr>
              <a:t>(1);</a:t>
            </a:r>
          </a:p>
          <a:p>
            <a:r>
              <a:rPr lang="en-US" sz="1400" dirty="0">
                <a:cs typeface="Times New Roman" panose="02020603050405020304" pitchFamily="18" charset="0"/>
              </a:rPr>
              <a:t>        </a:t>
            </a:r>
            <a:r>
              <a:rPr lang="en-US" sz="1400" dirty="0" err="1">
                <a:cs typeface="Times New Roman" panose="02020603050405020304" pitchFamily="18" charset="0"/>
              </a:rPr>
              <a:t>v.addElement</a:t>
            </a:r>
            <a:r>
              <a:rPr lang="en-US" sz="1400" dirty="0">
                <a:cs typeface="Times New Roman" panose="02020603050405020304" pitchFamily="18" charset="0"/>
              </a:rPr>
              <a:t>(2);</a:t>
            </a:r>
          </a:p>
          <a:p>
            <a:r>
              <a:rPr lang="en-US" sz="1400" dirty="0">
                <a:cs typeface="Times New Roman" panose="02020603050405020304" pitchFamily="18" charset="0"/>
              </a:rPr>
              <a:t>  </a:t>
            </a:r>
          </a:p>
          <a:p>
            <a:r>
              <a:rPr lang="en-US" sz="1400" dirty="0">
                <a:cs typeface="Times New Roman" panose="02020603050405020304" pitchFamily="18" charset="0"/>
              </a:rPr>
              <a:t>        // Adding the element into </a:t>
            </a:r>
            <a:r>
              <a:rPr lang="en-US" sz="1400" dirty="0" smtClean="0">
                <a:cs typeface="Times New Roman" panose="02020603050405020304" pitchFamily="18" charset="0"/>
              </a:rPr>
              <a:t>the </a:t>
            </a:r>
            <a:r>
              <a:rPr lang="en-US" sz="1400" dirty="0" err="1">
                <a:cs typeface="Times New Roman" panose="02020603050405020304" pitchFamily="18" charset="0"/>
              </a:rPr>
              <a:t>hashtable</a:t>
            </a:r>
            <a:endParaRPr lang="en-US" sz="1400" dirty="0">
              <a:cs typeface="Times New Roman" panose="02020603050405020304" pitchFamily="18" charset="0"/>
            </a:endParaRPr>
          </a:p>
          <a:p>
            <a:r>
              <a:rPr lang="en-US" sz="1400" dirty="0">
                <a:cs typeface="Times New Roman" panose="02020603050405020304" pitchFamily="18" charset="0"/>
              </a:rPr>
              <a:t>        </a:t>
            </a:r>
            <a:r>
              <a:rPr lang="en-US" sz="1400" dirty="0" err="1">
                <a:cs typeface="Times New Roman" panose="02020603050405020304" pitchFamily="18" charset="0"/>
              </a:rPr>
              <a:t>h.put</a:t>
            </a:r>
            <a:r>
              <a:rPr lang="en-US" sz="1400" dirty="0">
                <a:cs typeface="Times New Roman" panose="02020603050405020304" pitchFamily="18" charset="0"/>
              </a:rPr>
              <a:t>(1, "geeks");</a:t>
            </a:r>
          </a:p>
          <a:p>
            <a:r>
              <a:rPr lang="en-US" sz="1400" dirty="0">
                <a:cs typeface="Times New Roman" panose="02020603050405020304" pitchFamily="18" charset="0"/>
              </a:rPr>
              <a:t>        </a:t>
            </a:r>
            <a:r>
              <a:rPr lang="en-US" sz="1400" dirty="0" err="1">
                <a:cs typeface="Times New Roman" panose="02020603050405020304" pitchFamily="18" charset="0"/>
              </a:rPr>
              <a:t>h.put</a:t>
            </a:r>
            <a:r>
              <a:rPr lang="en-US" sz="1400" dirty="0">
                <a:cs typeface="Times New Roman" panose="02020603050405020304" pitchFamily="18" charset="0"/>
              </a:rPr>
              <a:t>(2, "4geeks");</a:t>
            </a:r>
          </a:p>
        </p:txBody>
      </p:sp>
      <p:sp>
        <p:nvSpPr>
          <p:cNvPr id="6" name="Rectangle 5"/>
          <p:cNvSpPr/>
          <p:nvPr/>
        </p:nvSpPr>
        <p:spPr>
          <a:xfrm>
            <a:off x="6570617" y="406719"/>
            <a:ext cx="4663440" cy="581120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Array instance creation requires </a:t>
            </a:r>
            <a:r>
              <a:rPr lang="en-US" sz="1600" dirty="0" smtClean="0"/>
              <a:t>[],</a:t>
            </a:r>
          </a:p>
          <a:p>
            <a:r>
              <a:rPr lang="en-US" sz="1600" dirty="0" smtClean="0"/>
              <a:t>// </a:t>
            </a:r>
            <a:r>
              <a:rPr lang="en-US" sz="1600" dirty="0"/>
              <a:t>while Vector and </a:t>
            </a:r>
            <a:r>
              <a:rPr lang="en-US" sz="1600" dirty="0" err="1"/>
              <a:t>hastable</a:t>
            </a:r>
            <a:r>
              <a:rPr lang="en-US" sz="1600" dirty="0"/>
              <a:t> require </a:t>
            </a:r>
            <a:r>
              <a:rPr lang="en-US" sz="1600" dirty="0" smtClean="0"/>
              <a:t>()</a:t>
            </a:r>
          </a:p>
          <a:p>
            <a:r>
              <a:rPr lang="en-US" sz="1600" dirty="0" smtClean="0"/>
              <a:t>// </a:t>
            </a:r>
            <a:r>
              <a:rPr lang="en-US" sz="1600" dirty="0"/>
              <a:t>Vector element insertion </a:t>
            </a:r>
            <a:r>
              <a:rPr lang="en-US" sz="1600" dirty="0" smtClean="0"/>
              <a:t>requires</a:t>
            </a:r>
          </a:p>
          <a:p>
            <a:r>
              <a:rPr lang="en-US" sz="1600" dirty="0" err="1" smtClean="0"/>
              <a:t>addElement</a:t>
            </a:r>
            <a:r>
              <a:rPr lang="en-US" sz="1600" dirty="0"/>
              <a:t>(),</a:t>
            </a:r>
          </a:p>
          <a:p>
            <a:r>
              <a:rPr lang="en-US" sz="1600" dirty="0" smtClean="0"/>
              <a:t>// </a:t>
            </a:r>
            <a:r>
              <a:rPr lang="en-US" sz="1600" dirty="0"/>
              <a:t>but </a:t>
            </a:r>
            <a:r>
              <a:rPr lang="en-US" sz="1600" dirty="0" err="1"/>
              <a:t>hashtable</a:t>
            </a:r>
            <a:r>
              <a:rPr lang="en-US" sz="1600" dirty="0"/>
              <a:t> element insertion requires put</a:t>
            </a:r>
            <a:r>
              <a:rPr lang="en-US" sz="1600" dirty="0" smtClean="0"/>
              <a:t>()</a:t>
            </a:r>
          </a:p>
          <a:p>
            <a:endParaRPr lang="en-US" sz="1600" dirty="0"/>
          </a:p>
          <a:p>
            <a:r>
              <a:rPr lang="en-US" sz="1600" dirty="0" smtClean="0"/>
              <a:t>// </a:t>
            </a:r>
            <a:r>
              <a:rPr lang="en-US" sz="1600" dirty="0"/>
              <a:t>Accessing the first element of the</a:t>
            </a:r>
          </a:p>
          <a:p>
            <a:r>
              <a:rPr lang="en-US" sz="1600" dirty="0" smtClean="0"/>
              <a:t>// </a:t>
            </a:r>
            <a:r>
              <a:rPr lang="en-US" sz="1600" dirty="0"/>
              <a:t>array, vector and </a:t>
            </a:r>
            <a:r>
              <a:rPr lang="en-US" sz="1600" dirty="0" err="1"/>
              <a:t>hashtable</a:t>
            </a:r>
            <a:endParaRPr lang="en-US" sz="1600" dirty="0"/>
          </a:p>
          <a:p>
            <a:r>
              <a:rPr lang="en-US" sz="1600" dirty="0"/>
              <a:t>        </a:t>
            </a:r>
            <a:r>
              <a:rPr lang="en-US" sz="1600" dirty="0" err="1"/>
              <a:t>System.out.println</a:t>
            </a:r>
            <a:r>
              <a:rPr lang="en-US" sz="1600" dirty="0"/>
              <a:t>(</a:t>
            </a:r>
            <a:r>
              <a:rPr lang="en-US" sz="1600" dirty="0" err="1"/>
              <a:t>arr</a:t>
            </a:r>
            <a:r>
              <a:rPr lang="en-US" sz="1600" dirty="0"/>
              <a:t>[0]);</a:t>
            </a:r>
          </a:p>
          <a:p>
            <a:r>
              <a:rPr lang="en-US" sz="1600" dirty="0"/>
              <a:t>        </a:t>
            </a:r>
            <a:r>
              <a:rPr lang="en-US" sz="1600" dirty="0" err="1"/>
              <a:t>System.out.println</a:t>
            </a:r>
            <a:r>
              <a:rPr lang="en-US" sz="1600" dirty="0"/>
              <a:t>(</a:t>
            </a:r>
            <a:r>
              <a:rPr lang="en-US" sz="1600" dirty="0" err="1"/>
              <a:t>v.elementAt</a:t>
            </a:r>
            <a:r>
              <a:rPr lang="en-US" sz="1600" dirty="0"/>
              <a:t>(0));</a:t>
            </a:r>
          </a:p>
          <a:p>
            <a:r>
              <a:rPr lang="en-US" sz="1600" dirty="0"/>
              <a:t>        </a:t>
            </a:r>
            <a:r>
              <a:rPr lang="en-US" sz="1600" dirty="0" err="1"/>
              <a:t>System.out.println</a:t>
            </a:r>
            <a:r>
              <a:rPr lang="en-US" sz="1600" dirty="0"/>
              <a:t>(</a:t>
            </a:r>
            <a:r>
              <a:rPr lang="en-US" sz="1600" dirty="0" err="1"/>
              <a:t>h.get</a:t>
            </a:r>
            <a:r>
              <a:rPr lang="en-US" sz="1600" dirty="0"/>
              <a:t>(1));</a:t>
            </a:r>
          </a:p>
          <a:p>
            <a:r>
              <a:rPr lang="en-US" sz="1600" dirty="0"/>
              <a:t>  </a:t>
            </a:r>
          </a:p>
          <a:p>
            <a:r>
              <a:rPr lang="en-US" sz="1600" dirty="0"/>
              <a:t>        // Array elements are accessed using [],</a:t>
            </a:r>
          </a:p>
          <a:p>
            <a:r>
              <a:rPr lang="en-US" sz="1600" dirty="0"/>
              <a:t>        // vector elements using </a:t>
            </a:r>
            <a:r>
              <a:rPr lang="en-US" sz="1600" dirty="0" err="1"/>
              <a:t>elementAt</a:t>
            </a:r>
            <a:r>
              <a:rPr lang="en-US" sz="1600" dirty="0"/>
              <a:t>()</a:t>
            </a:r>
          </a:p>
          <a:p>
            <a:r>
              <a:rPr lang="en-US" sz="1600" dirty="0"/>
              <a:t>        // and </a:t>
            </a:r>
            <a:r>
              <a:rPr lang="en-US" sz="1600" dirty="0" err="1"/>
              <a:t>hashtable</a:t>
            </a:r>
            <a:r>
              <a:rPr lang="en-US" sz="1600" dirty="0"/>
              <a:t> elements using get()</a:t>
            </a:r>
          </a:p>
          <a:p>
            <a:r>
              <a:rPr lang="en-US" sz="1600" dirty="0"/>
              <a:t>    }</a:t>
            </a:r>
          </a:p>
          <a:p>
            <a:r>
              <a:rPr lang="en-US" sz="1600" dirty="0" smtClean="0"/>
              <a:t>}</a:t>
            </a:r>
          </a:p>
          <a:p>
            <a:endParaRPr lang="en-US" sz="1600" dirty="0" smtClean="0"/>
          </a:p>
          <a:p>
            <a:r>
              <a:rPr lang="en-US" sz="1600" dirty="0" smtClean="0"/>
              <a:t>Output</a:t>
            </a:r>
            <a:r>
              <a:rPr lang="en-US" sz="1600" dirty="0"/>
              <a:t>:</a:t>
            </a:r>
          </a:p>
          <a:p>
            <a:r>
              <a:rPr lang="en-US" sz="1600" dirty="0" smtClean="0"/>
              <a:t>1</a:t>
            </a:r>
            <a:endParaRPr lang="en-US" sz="1600" dirty="0"/>
          </a:p>
          <a:p>
            <a:r>
              <a:rPr lang="en-US" sz="1600" dirty="0"/>
              <a:t>1</a:t>
            </a:r>
          </a:p>
          <a:p>
            <a:r>
              <a:rPr lang="en-US" sz="1600" dirty="0"/>
              <a:t>geeks</a:t>
            </a:r>
          </a:p>
          <a:p>
            <a:endParaRPr lang="en-US" sz="1600" dirty="0" smtClean="0"/>
          </a:p>
          <a:p>
            <a:endParaRPr lang="en-US" sz="1600" dirty="0"/>
          </a:p>
        </p:txBody>
      </p:sp>
    </p:spTree>
    <p:extLst>
      <p:ext uri="{BB962C8B-B14F-4D97-AF65-F5344CB8AC3E}">
        <p14:creationId xmlns:p14="http://schemas.microsoft.com/office/powerpoint/2010/main" val="31139215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lstStyle/>
          <a:p>
            <a:pPr marL="0" indent="0">
              <a:buNone/>
            </a:pPr>
            <a:r>
              <a:rPr lang="en-US" b="1" dirty="0" smtClean="0">
                <a:latin typeface="Times New Roman" panose="02020603050405020304" pitchFamily="18" charset="0"/>
                <a:cs typeface="Times New Roman" panose="02020603050405020304" pitchFamily="18" charset="0"/>
              </a:rPr>
              <a:t>Disadvantages</a:t>
            </a:r>
            <a:r>
              <a:rPr lang="en-US" dirty="0" smtClean="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As we can observe, none of these collections(Array, Vector or </a:t>
            </a:r>
            <a:r>
              <a:rPr lang="en-US" dirty="0" err="1">
                <a:latin typeface="Times New Roman" panose="02020603050405020304" pitchFamily="18" charset="0"/>
                <a:cs typeface="Times New Roman" panose="02020603050405020304" pitchFamily="18" charset="0"/>
              </a:rPr>
              <a:t>Hashtable</a:t>
            </a:r>
            <a:r>
              <a:rPr lang="en-US" dirty="0">
                <a:latin typeface="Times New Roman" panose="02020603050405020304" pitchFamily="18" charset="0"/>
                <a:cs typeface="Times New Roman" panose="02020603050405020304" pitchFamily="18" charset="0"/>
              </a:rPr>
              <a:t>) implements a standard member access interface, it was very difficult for programmers to write algorithms that can work for all kinds of Collections.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Another </a:t>
            </a:r>
            <a:r>
              <a:rPr lang="en-US" dirty="0">
                <a:latin typeface="Times New Roman" panose="02020603050405020304" pitchFamily="18" charset="0"/>
                <a:cs typeface="Times New Roman" panose="02020603050405020304" pitchFamily="18" charset="0"/>
              </a:rPr>
              <a:t>drawback is that most of the ‘Vector’ methods are final, meaning we cannot extend the ’Vector’ class to implement a similar kind of Collection.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Therefore</a:t>
            </a:r>
            <a:r>
              <a:rPr lang="en-US" dirty="0">
                <a:latin typeface="Times New Roman" panose="02020603050405020304" pitchFamily="18" charset="0"/>
                <a:cs typeface="Times New Roman" panose="02020603050405020304" pitchFamily="18" charset="0"/>
              </a:rPr>
              <a:t>, Java developers decided to come up with a common interface to deal with the above-mentioned problems </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ntroduced </a:t>
            </a:r>
            <a:r>
              <a:rPr lang="en-US" dirty="0">
                <a:latin typeface="Times New Roman" panose="02020603050405020304" pitchFamily="18" charset="0"/>
                <a:cs typeface="Times New Roman" panose="02020603050405020304" pitchFamily="18" charset="0"/>
              </a:rPr>
              <a:t>the Collection Framework in JDK 1.2 post which both, legacy Vectors and </a:t>
            </a:r>
            <a:r>
              <a:rPr lang="en-US" dirty="0" err="1">
                <a:latin typeface="Times New Roman" panose="02020603050405020304" pitchFamily="18" charset="0"/>
                <a:cs typeface="Times New Roman" panose="02020603050405020304" pitchFamily="18" charset="0"/>
              </a:rPr>
              <a:t>Hashtables</a:t>
            </a:r>
            <a:r>
              <a:rPr lang="en-US" dirty="0">
                <a:latin typeface="Times New Roman" panose="02020603050405020304" pitchFamily="18" charset="0"/>
                <a:cs typeface="Times New Roman" panose="02020603050405020304" pitchFamily="18" charset="0"/>
              </a:rPr>
              <a:t> were modified to conform to the Collection Framework.</a:t>
            </a:r>
          </a:p>
        </p:txBody>
      </p:sp>
    </p:spTree>
    <p:extLst>
      <p:ext uri="{BB962C8B-B14F-4D97-AF65-F5344CB8AC3E}">
        <p14:creationId xmlns:p14="http://schemas.microsoft.com/office/powerpoint/2010/main" val="6390487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Advantages of the Collection Framework: </a:t>
            </a:r>
          </a:p>
          <a:p>
            <a:pPr marL="0" indent="0">
              <a:buNone/>
            </a:pPr>
            <a:r>
              <a:rPr lang="en-US" sz="2400" b="1" dirty="0">
                <a:latin typeface="Times New Roman" panose="02020603050405020304" pitchFamily="18" charset="0"/>
                <a:cs typeface="Times New Roman" panose="02020603050405020304" pitchFamily="18" charset="0"/>
              </a:rPr>
              <a:t>Consistent API: </a:t>
            </a:r>
            <a:r>
              <a:rPr lang="en-US" sz="2400" dirty="0">
                <a:latin typeface="Times New Roman" panose="02020603050405020304" pitchFamily="18" charset="0"/>
                <a:cs typeface="Times New Roman" panose="02020603050405020304" pitchFamily="18" charset="0"/>
              </a:rPr>
              <a:t>The API has a basic set of interfaces like Collection, Set, List, or Map, all the classes (</a:t>
            </a:r>
            <a:r>
              <a:rPr lang="en-US" sz="2400" dirty="0" err="1">
                <a:latin typeface="Times New Roman" panose="02020603050405020304" pitchFamily="18" charset="0"/>
                <a:cs typeface="Times New Roman" panose="02020603050405020304" pitchFamily="18" charset="0"/>
              </a:rPr>
              <a:t>ArrayList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LinkedList</a:t>
            </a:r>
            <a:r>
              <a:rPr lang="en-US" sz="2400" dirty="0">
                <a:latin typeface="Times New Roman" panose="02020603050405020304" pitchFamily="18" charset="0"/>
                <a:cs typeface="Times New Roman" panose="02020603050405020304" pitchFamily="18" charset="0"/>
              </a:rPr>
              <a:t>, Vector,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 that implement these interfaces have some common set of methods</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Reduces programming effort: </a:t>
            </a:r>
            <a:r>
              <a:rPr lang="en-US" sz="2400" dirty="0">
                <a:latin typeface="Times New Roman" panose="02020603050405020304" pitchFamily="18" charset="0"/>
                <a:cs typeface="Times New Roman" panose="02020603050405020304" pitchFamily="18" charset="0"/>
              </a:rPr>
              <a:t>A programmer doesn’t have to worry about the design of the Collection but rather he can focus on its best use in his program. Therefore, the basic concept of Object-oriented programming (i.e.) abstraction has been successfully implemented</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Increases program speed and quality: </a:t>
            </a:r>
            <a:r>
              <a:rPr lang="en-US" sz="2400" dirty="0">
                <a:latin typeface="Times New Roman" panose="02020603050405020304" pitchFamily="18" charset="0"/>
                <a:cs typeface="Times New Roman" panose="02020603050405020304" pitchFamily="18" charset="0"/>
              </a:rPr>
              <a:t>Increases performance by providing high-performance implementations of useful data structures and algorithms because in this case, the programmer need not think of the best implementation of a specific data structure. He can simply use the best implementation to drastically boost the performance of his algorithm/program.</a:t>
            </a:r>
          </a:p>
        </p:txBody>
      </p:sp>
    </p:spTree>
    <p:extLst>
      <p:ext uri="{BB962C8B-B14F-4D97-AF65-F5344CB8AC3E}">
        <p14:creationId xmlns:p14="http://schemas.microsoft.com/office/powerpoint/2010/main" val="22265125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812075" y="718457"/>
            <a:ext cx="10515600" cy="5133703"/>
          </a:xfrm>
          <a:prstGeom prst="rect">
            <a:avLst/>
          </a:prstGeom>
        </p:spPr>
      </p:pic>
    </p:spTree>
    <p:extLst>
      <p:ext uri="{BB962C8B-B14F-4D97-AF65-F5344CB8AC3E}">
        <p14:creationId xmlns:p14="http://schemas.microsoft.com/office/powerpoint/2010/main" val="6011149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fontScale="55000" lnSpcReduction="20000"/>
          </a:bodyPr>
          <a:lstStyle/>
          <a:p>
            <a:pPr marL="0" indent="0">
              <a:buNone/>
            </a:pPr>
            <a:r>
              <a:rPr lang="en-US" sz="2400" b="1" dirty="0">
                <a:latin typeface="Times New Roman" panose="02020603050405020304" pitchFamily="18" charset="0"/>
                <a:cs typeface="Times New Roman" panose="02020603050405020304" pitchFamily="18" charset="0"/>
              </a:rPr>
              <a:t>Methods of the Collection </a:t>
            </a:r>
            <a:r>
              <a:rPr lang="en-US" sz="2400" b="1" dirty="0" smtClean="0">
                <a:latin typeface="Times New Roman" panose="02020603050405020304" pitchFamily="18" charset="0"/>
                <a:cs typeface="Times New Roman" panose="02020603050405020304" pitchFamily="18" charset="0"/>
              </a:rPr>
              <a:t>Interface</a:t>
            </a:r>
          </a:p>
          <a:p>
            <a:pPr marL="0" indent="0">
              <a:buNone/>
            </a:pPr>
            <a:r>
              <a:rPr lang="en-US" sz="2400" b="1" dirty="0">
                <a:latin typeface="Times New Roman" panose="02020603050405020304" pitchFamily="18" charset="0"/>
                <a:cs typeface="Times New Roman" panose="02020603050405020304" pitchFamily="18" charset="0"/>
              </a:rPr>
              <a:t>Method</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Description</a:t>
            </a:r>
            <a:endParaRPr lang="en-US" sz="2400" b="1"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add(Object)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is used to add an object to the collection.</a:t>
            </a:r>
          </a:p>
          <a:p>
            <a:pPr marL="0" indent="0">
              <a:buNone/>
            </a:pPr>
            <a:r>
              <a:rPr lang="en-US" sz="2400" dirty="0" err="1">
                <a:latin typeface="Times New Roman" panose="02020603050405020304" pitchFamily="18" charset="0"/>
                <a:cs typeface="Times New Roman" panose="02020603050405020304" pitchFamily="18" charset="0"/>
              </a:rPr>
              <a:t>addAll</a:t>
            </a:r>
            <a:r>
              <a:rPr lang="en-US" sz="2400" dirty="0">
                <a:latin typeface="Times New Roman" panose="02020603050405020304" pitchFamily="18" charset="0"/>
                <a:cs typeface="Times New Roman" panose="02020603050405020304" pitchFamily="18" charset="0"/>
              </a:rPr>
              <a:t>(Collection c)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adds all the elements in the given collection to this collection.</a:t>
            </a:r>
          </a:p>
          <a:p>
            <a:pPr marL="0" indent="0">
              <a:buNone/>
            </a:pPr>
            <a:r>
              <a:rPr lang="en-US" sz="2400" dirty="0">
                <a:latin typeface="Times New Roman" panose="02020603050405020304" pitchFamily="18" charset="0"/>
                <a:cs typeface="Times New Roman" panose="02020603050405020304" pitchFamily="18" charset="0"/>
              </a:rPr>
              <a:t>clear()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removes all of the elements from this collection.</a:t>
            </a:r>
          </a:p>
          <a:p>
            <a:pPr marL="0" indent="0">
              <a:buNone/>
            </a:pPr>
            <a:r>
              <a:rPr lang="en-US" sz="2400" dirty="0">
                <a:latin typeface="Times New Roman" panose="02020603050405020304" pitchFamily="18" charset="0"/>
                <a:cs typeface="Times New Roman" panose="02020603050405020304" pitchFamily="18" charset="0"/>
              </a:rPr>
              <a:t>contains(Object o)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returns true if the collection contains the specified element.</a:t>
            </a:r>
          </a:p>
          <a:p>
            <a:pPr marL="0" indent="0">
              <a:buNone/>
            </a:pPr>
            <a:r>
              <a:rPr lang="en-US" sz="2400" dirty="0" err="1">
                <a:latin typeface="Times New Roman" panose="02020603050405020304" pitchFamily="18" charset="0"/>
                <a:cs typeface="Times New Roman" panose="02020603050405020304" pitchFamily="18" charset="0"/>
              </a:rPr>
              <a:t>containsAll</a:t>
            </a:r>
            <a:r>
              <a:rPr lang="en-US" sz="2400" dirty="0">
                <a:latin typeface="Times New Roman" panose="02020603050405020304" pitchFamily="18" charset="0"/>
                <a:cs typeface="Times New Roman" panose="02020603050405020304" pitchFamily="18" charset="0"/>
              </a:rPr>
              <a:t>(Collection c)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returns true if the collection contains all of the elements in the given collection.</a:t>
            </a:r>
          </a:p>
          <a:p>
            <a:pPr marL="0" indent="0">
              <a:buNone/>
            </a:pPr>
            <a:r>
              <a:rPr lang="en-US" sz="2400" dirty="0">
                <a:latin typeface="Times New Roman" panose="02020603050405020304" pitchFamily="18" charset="0"/>
                <a:cs typeface="Times New Roman" panose="02020603050405020304" pitchFamily="18" charset="0"/>
              </a:rPr>
              <a:t>equals(Object o)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compares the specified object with this collection for equality.</a:t>
            </a:r>
          </a:p>
          <a:p>
            <a:pPr marL="0" indent="0">
              <a:buNone/>
            </a:pPr>
            <a:r>
              <a:rPr lang="en-US" sz="2400" dirty="0" err="1">
                <a:latin typeface="Times New Roman" panose="02020603050405020304" pitchFamily="18" charset="0"/>
                <a:cs typeface="Times New Roman" panose="02020603050405020304" pitchFamily="18" charset="0"/>
              </a:rPr>
              <a:t>hashCode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is used to return the hash code value for this collection.</a:t>
            </a:r>
          </a:p>
          <a:p>
            <a:pPr marL="0" indent="0">
              <a:buNone/>
            </a:pPr>
            <a:r>
              <a:rPr lang="en-US" sz="2400" dirty="0" err="1">
                <a:latin typeface="Times New Roman" panose="02020603050405020304" pitchFamily="18" charset="0"/>
                <a:cs typeface="Times New Roman" panose="02020603050405020304" pitchFamily="18" charset="0"/>
              </a:rPr>
              <a:t>isEmpty</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returns true if this collection contains no elements.</a:t>
            </a:r>
          </a:p>
          <a:p>
            <a:pPr marL="0" indent="0">
              <a:buNone/>
            </a:pPr>
            <a:r>
              <a:rPr lang="en-US" sz="2400" dirty="0">
                <a:latin typeface="Times New Roman" panose="02020603050405020304" pitchFamily="18" charset="0"/>
                <a:cs typeface="Times New Roman" panose="02020603050405020304" pitchFamily="18" charset="0"/>
              </a:rPr>
              <a:t>iterator()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returns an iterator over the elements in this collection.</a:t>
            </a:r>
          </a:p>
          <a:p>
            <a:pPr marL="0" indent="0">
              <a:buNone/>
            </a:pPr>
            <a:r>
              <a:rPr lang="en-US" sz="2400" dirty="0">
                <a:latin typeface="Times New Roman" panose="02020603050405020304" pitchFamily="18" charset="0"/>
                <a:cs typeface="Times New Roman" panose="02020603050405020304" pitchFamily="18" charset="0"/>
              </a:rPr>
              <a:t>max()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is used to return the </a:t>
            </a:r>
            <a:r>
              <a:rPr lang="en-US" sz="2400" dirty="0" err="1">
                <a:latin typeface="Times New Roman" panose="02020603050405020304" pitchFamily="18" charset="0"/>
                <a:cs typeface="Times New Roman" panose="02020603050405020304" pitchFamily="18" charset="0"/>
              </a:rPr>
              <a:t>maximium</a:t>
            </a:r>
            <a:r>
              <a:rPr lang="en-US" sz="2400" dirty="0">
                <a:latin typeface="Times New Roman" panose="02020603050405020304" pitchFamily="18" charset="0"/>
                <a:cs typeface="Times New Roman" panose="02020603050405020304" pitchFamily="18" charset="0"/>
              </a:rPr>
              <a:t> value present in the collection.</a:t>
            </a:r>
          </a:p>
          <a:p>
            <a:pPr marL="0" indent="0">
              <a:buNone/>
            </a:pPr>
            <a:r>
              <a:rPr lang="en-US" sz="2400" dirty="0" err="1">
                <a:latin typeface="Times New Roman" panose="02020603050405020304" pitchFamily="18" charset="0"/>
                <a:cs typeface="Times New Roman" panose="02020603050405020304" pitchFamily="18" charset="0"/>
              </a:rPr>
              <a:t>parallelStream</a:t>
            </a:r>
            <a:r>
              <a:rPr lang="en-US" sz="2400" dirty="0">
                <a:latin typeface="Times New Roman" panose="02020603050405020304" pitchFamily="18" charset="0"/>
                <a:cs typeface="Times New Roman" panose="02020603050405020304" pitchFamily="18" charset="0"/>
              </a:rPr>
              <a:t>()	This method returns a parallel Stream with this collection as its source.</a:t>
            </a:r>
          </a:p>
          <a:p>
            <a:pPr marL="0" indent="0">
              <a:buNone/>
            </a:pPr>
            <a:r>
              <a:rPr lang="en-US" sz="2400" dirty="0">
                <a:latin typeface="Times New Roman" panose="02020603050405020304" pitchFamily="18" charset="0"/>
                <a:cs typeface="Times New Roman" panose="02020603050405020304" pitchFamily="18" charset="0"/>
              </a:rPr>
              <a:t>remove(Object o)	This method is used to remove the given object from the collection. If there are duplicate values, then this method removes the </a:t>
            </a:r>
            <a:r>
              <a:rPr lang="en-US" sz="2400" dirty="0" smtClean="0">
                <a:latin typeface="Times New Roman" panose="02020603050405020304" pitchFamily="18" charset="0"/>
                <a:cs typeface="Times New Roman" panose="02020603050405020304" pitchFamily="18" charset="0"/>
              </a:rPr>
              <a:t>              first </a:t>
            </a:r>
            <a:r>
              <a:rPr lang="en-US" sz="2400" dirty="0">
                <a:latin typeface="Times New Roman" panose="02020603050405020304" pitchFamily="18" charset="0"/>
                <a:cs typeface="Times New Roman" panose="02020603050405020304" pitchFamily="18" charset="0"/>
              </a:rPr>
              <a:t>occurrence of the object.</a:t>
            </a:r>
          </a:p>
          <a:p>
            <a:pPr marL="0" indent="0">
              <a:buNone/>
            </a:pPr>
            <a:r>
              <a:rPr lang="en-US" sz="2400" dirty="0" err="1">
                <a:latin typeface="Times New Roman" panose="02020603050405020304" pitchFamily="18" charset="0"/>
                <a:cs typeface="Times New Roman" panose="02020603050405020304" pitchFamily="18" charset="0"/>
              </a:rPr>
              <a:t>removeAll</a:t>
            </a:r>
            <a:r>
              <a:rPr lang="en-US" sz="2400" dirty="0">
                <a:latin typeface="Times New Roman" panose="02020603050405020304" pitchFamily="18" charset="0"/>
                <a:cs typeface="Times New Roman" panose="02020603050405020304" pitchFamily="18" charset="0"/>
              </a:rPr>
              <a:t>(Collection c)	This method is used to remove all the objects mentioned in the given collection from the collection.</a:t>
            </a:r>
          </a:p>
          <a:p>
            <a:pPr marL="0" indent="0">
              <a:buNone/>
            </a:pPr>
            <a:r>
              <a:rPr lang="en-US" sz="2400" dirty="0" err="1">
                <a:latin typeface="Times New Roman" panose="02020603050405020304" pitchFamily="18" charset="0"/>
                <a:cs typeface="Times New Roman" panose="02020603050405020304" pitchFamily="18" charset="0"/>
              </a:rPr>
              <a:t>removeIf</a:t>
            </a:r>
            <a:r>
              <a:rPr lang="en-US" sz="2400" dirty="0">
                <a:latin typeface="Times New Roman" panose="02020603050405020304" pitchFamily="18" charset="0"/>
                <a:cs typeface="Times New Roman" panose="02020603050405020304" pitchFamily="18" charset="0"/>
              </a:rPr>
              <a:t>(Predicate filter)	This method is used to removes all the elements of this collection that satisfy the given predicate.</a:t>
            </a:r>
          </a:p>
          <a:p>
            <a:pPr marL="0" indent="0">
              <a:buNone/>
            </a:pPr>
            <a:r>
              <a:rPr lang="en-US" sz="2400" dirty="0" err="1">
                <a:latin typeface="Times New Roman" panose="02020603050405020304" pitchFamily="18" charset="0"/>
                <a:cs typeface="Times New Roman" panose="02020603050405020304" pitchFamily="18" charset="0"/>
              </a:rPr>
              <a:t>retainAll</a:t>
            </a:r>
            <a:r>
              <a:rPr lang="en-US" sz="2400" dirty="0">
                <a:latin typeface="Times New Roman" panose="02020603050405020304" pitchFamily="18" charset="0"/>
                <a:cs typeface="Times New Roman" panose="02020603050405020304" pitchFamily="18" charset="0"/>
              </a:rPr>
              <a:t>(Collection c)	This method is used to retains only the elements in this collection that are contained in the specified collection.</a:t>
            </a:r>
          </a:p>
          <a:p>
            <a:pPr marL="0" indent="0">
              <a:buNone/>
            </a:pPr>
            <a:r>
              <a:rPr lang="en-US" sz="2400" dirty="0">
                <a:latin typeface="Times New Roman" panose="02020603050405020304" pitchFamily="18" charset="0"/>
                <a:cs typeface="Times New Roman" panose="02020603050405020304" pitchFamily="18" charset="0"/>
              </a:rPr>
              <a:t>size()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is used to return the number of elements in the collection.</a:t>
            </a:r>
          </a:p>
          <a:p>
            <a:pPr marL="0" indent="0">
              <a:buNone/>
            </a:pPr>
            <a:r>
              <a:rPr lang="en-US" sz="2400" dirty="0" err="1">
                <a:latin typeface="Times New Roman" panose="02020603050405020304" pitchFamily="18" charset="0"/>
                <a:cs typeface="Times New Roman" panose="02020603050405020304" pitchFamily="18" charset="0"/>
              </a:rPr>
              <a:t>spliterator</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is used to create a </a:t>
            </a:r>
            <a:r>
              <a:rPr lang="en-US" sz="2400" dirty="0" err="1">
                <a:latin typeface="Times New Roman" panose="02020603050405020304" pitchFamily="18" charset="0"/>
                <a:cs typeface="Times New Roman" panose="02020603050405020304" pitchFamily="18" charset="0"/>
              </a:rPr>
              <a:t>Spliterator</a:t>
            </a:r>
            <a:r>
              <a:rPr lang="en-US" sz="2400" dirty="0">
                <a:latin typeface="Times New Roman" panose="02020603050405020304" pitchFamily="18" charset="0"/>
                <a:cs typeface="Times New Roman" panose="02020603050405020304" pitchFamily="18" charset="0"/>
              </a:rPr>
              <a:t> over the elements in this collection.</a:t>
            </a:r>
          </a:p>
          <a:p>
            <a:pPr marL="0" indent="0">
              <a:buNone/>
            </a:pPr>
            <a:r>
              <a:rPr lang="en-US" sz="2400" dirty="0">
                <a:latin typeface="Times New Roman" panose="02020603050405020304" pitchFamily="18" charset="0"/>
                <a:cs typeface="Times New Roman" panose="02020603050405020304" pitchFamily="18" charset="0"/>
              </a:rPr>
              <a:t>stream()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is used to return a sequential Stream with this collection as its source.</a:t>
            </a:r>
          </a:p>
          <a:p>
            <a:pPr marL="0" indent="0">
              <a:buNone/>
            </a:pPr>
            <a:r>
              <a:rPr lang="en-US" sz="2400" dirty="0" err="1">
                <a:latin typeface="Times New Roman" panose="02020603050405020304" pitchFamily="18" charset="0"/>
                <a:cs typeface="Times New Roman" panose="02020603050405020304" pitchFamily="18" charset="0"/>
              </a:rPr>
              <a:t>toArray</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method is used to return an array containing all of the elements in this collection.</a:t>
            </a:r>
          </a:p>
        </p:txBody>
      </p:sp>
    </p:spTree>
    <p:extLst>
      <p:ext uri="{BB962C8B-B14F-4D97-AF65-F5344CB8AC3E}">
        <p14:creationId xmlns:p14="http://schemas.microsoft.com/office/powerpoint/2010/main" val="18859548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Interfaces which extend the Collections </a:t>
            </a:r>
            <a:r>
              <a:rPr lang="en-US" sz="2400" b="1" dirty="0" smtClean="0">
                <a:latin typeface="Times New Roman" panose="02020603050405020304" pitchFamily="18" charset="0"/>
                <a:cs typeface="Times New Roman" panose="02020603050405020304" pitchFamily="18" charset="0"/>
              </a:rPr>
              <a:t>Interface</a:t>
            </a:r>
          </a:p>
          <a:p>
            <a:pPr marL="0" indent="0">
              <a:buNone/>
            </a:pPr>
            <a:r>
              <a:rPr lang="en-US" sz="2000" dirty="0">
                <a:latin typeface="Times New Roman" panose="02020603050405020304" pitchFamily="18" charset="0"/>
                <a:cs typeface="Times New Roman" panose="02020603050405020304" pitchFamily="18" charset="0"/>
              </a:rPr>
              <a:t>The collection framework contains multiple interfaces where every interface is used to store a specific type of data. The following are the interfaces present in the framework</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smtClean="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Iterable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Interface : </a:t>
            </a:r>
          </a:p>
          <a:p>
            <a:r>
              <a:rPr lang="en-US" sz="2000" dirty="0">
                <a:latin typeface="Times New Roman" panose="02020603050405020304" pitchFamily="18" charset="0"/>
                <a:cs typeface="Times New Roman" panose="02020603050405020304" pitchFamily="18" charset="0"/>
              </a:rPr>
              <a:t>Collection </a:t>
            </a:r>
            <a:r>
              <a:rPr lang="en-US" sz="2000" dirty="0" smtClean="0">
                <a:latin typeface="Times New Roman" panose="02020603050405020304" pitchFamily="18" charset="0"/>
                <a:cs typeface="Times New Roman" panose="02020603050405020304" pitchFamily="18" charset="0"/>
              </a:rPr>
              <a:t>Interface</a:t>
            </a:r>
          </a:p>
          <a:p>
            <a:r>
              <a:rPr lang="en-US" sz="2000" dirty="0" smtClean="0">
                <a:latin typeface="Times New Roman" panose="02020603050405020304" pitchFamily="18" charset="0"/>
                <a:cs typeface="Times New Roman" panose="02020603050405020304" pitchFamily="18" charset="0"/>
              </a:rPr>
              <a:t>List Interface : Array List , Linked list , Vector , stack</a:t>
            </a:r>
          </a:p>
          <a:p>
            <a:r>
              <a:rPr lang="en-US" sz="2000" dirty="0">
                <a:latin typeface="Times New Roman" panose="02020603050405020304" pitchFamily="18" charset="0"/>
                <a:cs typeface="Times New Roman" panose="02020603050405020304" pitchFamily="18" charset="0"/>
              </a:rPr>
              <a:t>Queue </a:t>
            </a:r>
            <a:r>
              <a:rPr lang="en-US" sz="2000" dirty="0" smtClean="0">
                <a:latin typeface="Times New Roman" panose="02020603050405020304" pitchFamily="18" charset="0"/>
                <a:cs typeface="Times New Roman" panose="02020603050405020304" pitchFamily="18" charset="0"/>
              </a:rPr>
              <a:t>Interface : Priority queue</a:t>
            </a:r>
          </a:p>
          <a:p>
            <a:r>
              <a:rPr lang="en-US" sz="2000" dirty="0" err="1" smtClean="0">
                <a:latin typeface="Times New Roman" panose="02020603050405020304" pitchFamily="18" charset="0"/>
                <a:cs typeface="Times New Roman" panose="02020603050405020304" pitchFamily="18" charset="0"/>
              </a:rPr>
              <a:t>Deque</a:t>
            </a:r>
            <a:r>
              <a:rPr lang="en-US" sz="2000" dirty="0" smtClean="0">
                <a:latin typeface="Times New Roman" panose="02020603050405020304" pitchFamily="18" charset="0"/>
                <a:cs typeface="Times New Roman" panose="02020603050405020304" pitchFamily="18" charset="0"/>
              </a:rPr>
              <a:t> Interface : array </a:t>
            </a:r>
            <a:r>
              <a:rPr lang="en-US" sz="2000" dirty="0" err="1" smtClean="0">
                <a:latin typeface="Times New Roman" panose="02020603050405020304" pitchFamily="18" charset="0"/>
                <a:cs typeface="Times New Roman" panose="02020603050405020304" pitchFamily="18" charset="0"/>
              </a:rPr>
              <a:t>Dequeue</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Set Interface : </a:t>
            </a:r>
            <a:r>
              <a:rPr lang="en-US" sz="2000" dirty="0" err="1" smtClean="0">
                <a:latin typeface="Times New Roman" panose="02020603050405020304" pitchFamily="18" charset="0"/>
                <a:cs typeface="Times New Roman" panose="02020603050405020304" pitchFamily="18" charset="0"/>
              </a:rPr>
              <a:t>Hashset</a:t>
            </a:r>
            <a:r>
              <a:rPr lang="en-US" sz="2000" dirty="0" smtClean="0">
                <a:latin typeface="Times New Roman" panose="02020603050405020304" pitchFamily="18" charset="0"/>
                <a:cs typeface="Times New Roman" panose="02020603050405020304" pitchFamily="18" charset="0"/>
              </a:rPr>
              <a:t> , Linked </a:t>
            </a:r>
            <a:r>
              <a:rPr lang="en-US" sz="2000" dirty="0" err="1" smtClean="0">
                <a:latin typeface="Times New Roman" panose="02020603050405020304" pitchFamily="18" charset="0"/>
                <a:cs typeface="Times New Roman" panose="02020603050405020304" pitchFamily="18" charset="0"/>
              </a:rPr>
              <a:t>hashset</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Sorted Set </a:t>
            </a:r>
            <a:r>
              <a:rPr lang="en-US" sz="2000" dirty="0" smtClean="0">
                <a:latin typeface="Times New Roman" panose="02020603050405020304" pitchFamily="18" charset="0"/>
                <a:cs typeface="Times New Roman" panose="02020603050405020304" pitchFamily="18" charset="0"/>
              </a:rPr>
              <a:t>Interface :</a:t>
            </a:r>
            <a:r>
              <a:rPr lang="en-US" sz="2000" dirty="0" err="1" smtClean="0">
                <a:latin typeface="Times New Roman" panose="02020603050405020304" pitchFamily="18" charset="0"/>
                <a:cs typeface="Times New Roman" panose="02020603050405020304" pitchFamily="18" charset="0"/>
              </a:rPr>
              <a:t>Treeset</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Map </a:t>
            </a:r>
            <a:r>
              <a:rPr lang="en-US" sz="2000" dirty="0" smtClean="0">
                <a:latin typeface="Times New Roman" panose="02020603050405020304" pitchFamily="18" charset="0"/>
                <a:cs typeface="Times New Roman" panose="02020603050405020304" pitchFamily="18" charset="0"/>
              </a:rPr>
              <a:t>Interface : </a:t>
            </a:r>
            <a:r>
              <a:rPr lang="en-US" sz="2000" dirty="0" err="1">
                <a:latin typeface="Times New Roman" panose="02020603050405020304" pitchFamily="18" charset="0"/>
                <a:cs typeface="Times New Roman" panose="02020603050405020304" pitchFamily="18" charset="0"/>
              </a:rPr>
              <a:t>H</a:t>
            </a:r>
            <a:r>
              <a:rPr lang="en-US" sz="2000" dirty="0" err="1" smtClean="0">
                <a:latin typeface="Times New Roman" panose="02020603050405020304" pitchFamily="18" charset="0"/>
                <a:cs typeface="Times New Roman" panose="02020603050405020304" pitchFamily="18" charset="0"/>
              </a:rPr>
              <a:t>ashmap</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68216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1 </a:t>
            </a:r>
            <a:r>
              <a:rPr lang="en-US" sz="2000" b="1" dirty="0" err="1" smtClean="0">
                <a:latin typeface="Times New Roman" panose="02020603050405020304" pitchFamily="18" charset="0"/>
                <a:cs typeface="Times New Roman" panose="02020603050405020304" pitchFamily="18" charset="0"/>
              </a:rPr>
              <a:t>Iterable</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Interface: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is the root interface for the entire collection framework. The collection interface extends the </a:t>
            </a:r>
            <a:r>
              <a:rPr lang="en-US" sz="2000" dirty="0" err="1">
                <a:latin typeface="Times New Roman" panose="02020603050405020304" pitchFamily="18" charset="0"/>
                <a:cs typeface="Times New Roman" panose="02020603050405020304" pitchFamily="18" charset="0"/>
              </a:rPr>
              <a:t>iterable</a:t>
            </a:r>
            <a:r>
              <a:rPr lang="en-US" sz="2000" dirty="0">
                <a:latin typeface="Times New Roman" panose="02020603050405020304" pitchFamily="18" charset="0"/>
                <a:cs typeface="Times New Roman" panose="02020603050405020304" pitchFamily="18" charset="0"/>
              </a:rPr>
              <a:t> interface.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Therefore</a:t>
            </a:r>
            <a:r>
              <a:rPr lang="en-US" sz="2000" dirty="0">
                <a:latin typeface="Times New Roman" panose="02020603050405020304" pitchFamily="18" charset="0"/>
                <a:cs typeface="Times New Roman" panose="02020603050405020304" pitchFamily="18" charset="0"/>
              </a:rPr>
              <a:t>, inherently, all the interfaces and classes implement this interface</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main functionality of this interface is to provide an iterator for the collections. Therefore, this interface contains only one abstract method which is the iterator</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returns the Iterator iterator();</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2 Collection </a:t>
            </a:r>
            <a:r>
              <a:rPr lang="en-US" sz="2000" b="1" dirty="0">
                <a:latin typeface="Times New Roman" panose="02020603050405020304" pitchFamily="18" charset="0"/>
                <a:cs typeface="Times New Roman" panose="02020603050405020304" pitchFamily="18" charset="0"/>
              </a:rPr>
              <a:t>Interface: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interface extends the </a:t>
            </a:r>
            <a:r>
              <a:rPr lang="en-US" sz="2000" dirty="0" err="1">
                <a:latin typeface="Times New Roman" panose="02020603050405020304" pitchFamily="18" charset="0"/>
                <a:cs typeface="Times New Roman" panose="02020603050405020304" pitchFamily="18" charset="0"/>
              </a:rPr>
              <a:t>iterable</a:t>
            </a:r>
            <a:r>
              <a:rPr lang="en-US" sz="2000" dirty="0">
                <a:latin typeface="Times New Roman" panose="02020603050405020304" pitchFamily="18" charset="0"/>
                <a:cs typeface="Times New Roman" panose="02020603050405020304" pitchFamily="18" charset="0"/>
              </a:rPr>
              <a:t> interface and is implemented by all the classes in the collection framework.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interface contains all the basic methods which every collection has like adding the data into the collection, removing the data, clearing the data, etc.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All </a:t>
            </a:r>
            <a:r>
              <a:rPr lang="en-US" sz="2000" dirty="0">
                <a:latin typeface="Times New Roman" panose="02020603050405020304" pitchFamily="18" charset="0"/>
                <a:cs typeface="Times New Roman" panose="02020603050405020304" pitchFamily="18" charset="0"/>
              </a:rPr>
              <a:t>these methods are implemented in this interface because these methods are implemented by all the classes irrespective of their style of implementation.</a:t>
            </a:r>
          </a:p>
        </p:txBody>
      </p:sp>
    </p:spTree>
    <p:extLst>
      <p:ext uri="{BB962C8B-B14F-4D97-AF65-F5344CB8AC3E}">
        <p14:creationId xmlns:p14="http://schemas.microsoft.com/office/powerpoint/2010/main" val="204825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14847" y="757646"/>
            <a:ext cx="10097588" cy="5419317"/>
          </a:xfrm>
          <a:prstGeom prst="rect">
            <a:avLst/>
          </a:prstGeom>
        </p:spPr>
      </p:pic>
    </p:spTree>
    <p:extLst>
      <p:ext uri="{BB962C8B-B14F-4D97-AF65-F5344CB8AC3E}">
        <p14:creationId xmlns:p14="http://schemas.microsoft.com/office/powerpoint/2010/main" val="212199450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3 </a:t>
            </a:r>
            <a:r>
              <a:rPr lang="en-US" sz="2000" b="1" dirty="0" smtClean="0">
                <a:latin typeface="Times New Roman" panose="02020603050405020304" pitchFamily="18" charset="0"/>
                <a:cs typeface="Times New Roman" panose="02020603050405020304" pitchFamily="18" charset="0"/>
              </a:rPr>
              <a:t>List </a:t>
            </a:r>
            <a:r>
              <a:rPr lang="en-US" sz="2000" b="1" dirty="0">
                <a:latin typeface="Times New Roman" panose="02020603050405020304" pitchFamily="18" charset="0"/>
                <a:cs typeface="Times New Roman" panose="02020603050405020304" pitchFamily="18" charset="0"/>
              </a:rPr>
              <a:t>Interface: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is a child interface of the collection interface.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interface is dedicated to the data of the list type in which we can store all the ordered collection of the objects.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also allows duplicate data to be present in it. This list interface is implemented by various classes like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Vector, </a:t>
            </a:r>
            <a:r>
              <a:rPr lang="en-US" sz="2000" dirty="0" smtClean="0">
                <a:latin typeface="Times New Roman" panose="02020603050405020304" pitchFamily="18" charset="0"/>
                <a:cs typeface="Times New Roman" panose="02020603050405020304" pitchFamily="18" charset="0"/>
              </a:rPr>
              <a:t>linked list , Stack</a:t>
            </a:r>
            <a:r>
              <a:rPr lang="en-US" sz="2000" dirty="0">
                <a:latin typeface="Times New Roman" panose="02020603050405020304" pitchFamily="18" charset="0"/>
                <a:cs typeface="Times New Roman" panose="02020603050405020304" pitchFamily="18" charset="0"/>
              </a:rPr>
              <a:t>, etc.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Since </a:t>
            </a:r>
            <a:r>
              <a:rPr lang="en-US" sz="2000" dirty="0">
                <a:latin typeface="Times New Roman" panose="02020603050405020304" pitchFamily="18" charset="0"/>
                <a:cs typeface="Times New Roman" panose="02020603050405020304" pitchFamily="18" charset="0"/>
              </a:rPr>
              <a:t>all the subclasses implement the list, we can instantiate a list object with any of these classes.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example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List &lt;T&gt; al = new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List &lt;T&gt; </a:t>
            </a:r>
            <a:r>
              <a:rPr lang="en-US" sz="2000" dirty="0" err="1">
                <a:latin typeface="Times New Roman" panose="02020603050405020304" pitchFamily="18" charset="0"/>
                <a:cs typeface="Times New Roman" panose="02020603050405020304" pitchFamily="18" charset="0"/>
              </a:rPr>
              <a:t>ll</a:t>
            </a:r>
            <a:r>
              <a:rPr lang="en-US" sz="2000" dirty="0">
                <a:latin typeface="Times New Roman" panose="02020603050405020304" pitchFamily="18" charset="0"/>
                <a:cs typeface="Times New Roman" panose="02020603050405020304" pitchFamily="18" charset="0"/>
              </a:rPr>
              <a:t> = new </a:t>
            </a:r>
            <a:r>
              <a:rPr lang="en-US" sz="2000" dirty="0" err="1">
                <a:latin typeface="Times New Roman" panose="02020603050405020304" pitchFamily="18" charset="0"/>
                <a:cs typeface="Times New Roman" panose="02020603050405020304" pitchFamily="18" charset="0"/>
              </a:rPr>
              <a:t>LinkedList</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List &lt;T&gt; v = new Vector&lt;&gt; ();</a:t>
            </a:r>
          </a:p>
          <a:p>
            <a:pPr marL="0" indent="0">
              <a:buNone/>
            </a:pPr>
            <a:r>
              <a:rPr lang="en-US" sz="2000" dirty="0">
                <a:latin typeface="Times New Roman" panose="02020603050405020304" pitchFamily="18" charset="0"/>
                <a:cs typeface="Times New Roman" panose="02020603050405020304" pitchFamily="18" charset="0"/>
              </a:rPr>
              <a:t>Where T is the type of the object</a:t>
            </a:r>
          </a:p>
        </p:txBody>
      </p:sp>
    </p:spTree>
    <p:extLst>
      <p:ext uri="{BB962C8B-B14F-4D97-AF65-F5344CB8AC3E}">
        <p14:creationId xmlns:p14="http://schemas.microsoft.com/office/powerpoint/2010/main" val="6715349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classes which implement the List interface are as follows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3. a </a:t>
            </a:r>
            <a:r>
              <a:rPr lang="en-US" sz="2000" b="1" dirty="0" err="1" smtClean="0">
                <a:latin typeface="Times New Roman" panose="02020603050405020304" pitchFamily="18" charset="0"/>
                <a:cs typeface="Times New Roman" panose="02020603050405020304" pitchFamily="18" charset="0"/>
              </a:rPr>
              <a:t>ArrayList</a:t>
            </a:r>
            <a:r>
              <a:rPr lang="en-US" sz="2000" b="1" dirty="0">
                <a:latin typeface="Times New Roman" panose="02020603050405020304" pitchFamily="18" charset="0"/>
                <a:cs typeface="Times New Roman" panose="02020603050405020304" pitchFamily="18" charset="0"/>
              </a:rPr>
              <a:t>: </a:t>
            </a:r>
            <a:endParaRPr lang="en-US" sz="2000" b="1" dirty="0" smtClean="0">
              <a:latin typeface="Times New Roman" panose="02020603050405020304" pitchFamily="18" charset="0"/>
              <a:cs typeface="Times New Roman" panose="02020603050405020304" pitchFamily="18" charset="0"/>
            </a:endParaRPr>
          </a:p>
          <a:p>
            <a:r>
              <a:rPr lang="en-US" sz="2000" dirty="0" err="1" smtClean="0">
                <a:latin typeface="Times New Roman" panose="02020603050405020304" pitchFamily="18" charset="0"/>
                <a:cs typeface="Times New Roman" panose="02020603050405020304" pitchFamily="18" charset="0"/>
              </a:rPr>
              <a:t>ArrayList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provides us with dynamic arrays in Java. Though, it may be slower than standard arrays but can be helpful in programs where lots of manipulation in the array is needed</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size of an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is increased automatically if the collection grows or shrinks if the objects are removed from the collection.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Java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allows us to randomly access the list.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can not be used for primitive types, like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char, etc. We will need a wrapper class for such cases. </a:t>
            </a:r>
          </a:p>
        </p:txBody>
      </p:sp>
    </p:spTree>
    <p:extLst>
      <p:ext uri="{BB962C8B-B14F-4D97-AF65-F5344CB8AC3E}">
        <p14:creationId xmlns:p14="http://schemas.microsoft.com/office/powerpoint/2010/main" val="28145005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71154" y="836023"/>
            <a:ext cx="4781006" cy="519901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 Java program to demonstrate the</a:t>
            </a:r>
          </a:p>
          <a:p>
            <a:r>
              <a:rPr lang="en-US" sz="1400" dirty="0"/>
              <a:t>// working of </a:t>
            </a:r>
            <a:r>
              <a:rPr lang="en-US" sz="1400" dirty="0" err="1"/>
              <a:t>ArrayList</a:t>
            </a:r>
            <a:r>
              <a:rPr lang="en-US" sz="1400" dirty="0"/>
              <a:t> in Java</a:t>
            </a:r>
          </a:p>
          <a:p>
            <a:r>
              <a:rPr lang="en-US" sz="1400" dirty="0"/>
              <a:t>  </a:t>
            </a:r>
          </a:p>
          <a:p>
            <a:r>
              <a:rPr lang="en-US" sz="1400" dirty="0"/>
              <a:t>import java.io.*;</a:t>
            </a:r>
          </a:p>
          <a:p>
            <a:r>
              <a:rPr lang="en-US" sz="1400" dirty="0"/>
              <a:t>import </a:t>
            </a:r>
            <a:r>
              <a:rPr lang="en-US" sz="1400" dirty="0" err="1"/>
              <a:t>java.util</a:t>
            </a:r>
            <a:r>
              <a:rPr lang="en-US" sz="1400" dirty="0"/>
              <a:t>.*;</a:t>
            </a:r>
          </a:p>
          <a:p>
            <a:r>
              <a:rPr lang="en-US" sz="1400" dirty="0"/>
              <a:t>  </a:t>
            </a:r>
          </a:p>
          <a:p>
            <a:r>
              <a:rPr lang="en-US" sz="1400" dirty="0"/>
              <a:t>class GFG {</a:t>
            </a:r>
          </a:p>
          <a:p>
            <a:r>
              <a:rPr lang="en-US" sz="1400" dirty="0"/>
              <a:t>    public static void main(String[] </a:t>
            </a:r>
            <a:r>
              <a:rPr lang="en-US" sz="1400" dirty="0" err="1"/>
              <a:t>args</a:t>
            </a:r>
            <a:r>
              <a:rPr lang="en-US" sz="1400" dirty="0"/>
              <a:t>)</a:t>
            </a:r>
          </a:p>
          <a:p>
            <a:r>
              <a:rPr lang="en-US" sz="1400" dirty="0"/>
              <a:t>    {</a:t>
            </a:r>
          </a:p>
          <a:p>
            <a:r>
              <a:rPr lang="en-US" sz="1400" dirty="0"/>
              <a:t>  </a:t>
            </a:r>
          </a:p>
          <a:p>
            <a:r>
              <a:rPr lang="en-US" sz="1400" dirty="0"/>
              <a:t>        // Declaring the </a:t>
            </a:r>
            <a:r>
              <a:rPr lang="en-US" sz="1400" dirty="0" err="1"/>
              <a:t>ArrayList</a:t>
            </a:r>
            <a:r>
              <a:rPr lang="en-US" sz="1400" dirty="0"/>
              <a:t> with</a:t>
            </a:r>
          </a:p>
          <a:p>
            <a:r>
              <a:rPr lang="en-US" sz="1400" dirty="0"/>
              <a:t>        // initial size n</a:t>
            </a:r>
          </a:p>
          <a:p>
            <a:r>
              <a:rPr lang="en-US" sz="1400" dirty="0"/>
              <a:t>        </a:t>
            </a:r>
            <a:r>
              <a:rPr lang="en-US" sz="1400" dirty="0" err="1"/>
              <a:t>ArrayList</a:t>
            </a:r>
            <a:r>
              <a:rPr lang="en-US" sz="1400" dirty="0"/>
              <a:t>&lt;Integer&gt; al</a:t>
            </a:r>
          </a:p>
          <a:p>
            <a:r>
              <a:rPr lang="en-US" sz="1400" dirty="0"/>
              <a:t>            = new </a:t>
            </a:r>
            <a:r>
              <a:rPr lang="en-US" sz="1400" dirty="0" err="1"/>
              <a:t>ArrayList</a:t>
            </a:r>
            <a:r>
              <a:rPr lang="en-US" sz="1400" dirty="0"/>
              <a:t>&lt;Integer&gt;();</a:t>
            </a:r>
          </a:p>
          <a:p>
            <a:r>
              <a:rPr lang="en-US" sz="1400" dirty="0"/>
              <a:t>  </a:t>
            </a:r>
          </a:p>
          <a:p>
            <a:r>
              <a:rPr lang="en-US" sz="1400" dirty="0"/>
              <a:t>        // Appending new elements at</a:t>
            </a:r>
          </a:p>
          <a:p>
            <a:r>
              <a:rPr lang="en-US" sz="1400" dirty="0"/>
              <a:t>        // the end of the list</a:t>
            </a:r>
          </a:p>
          <a:p>
            <a:r>
              <a:rPr lang="en-US" sz="1400" dirty="0"/>
              <a:t>        for (</a:t>
            </a:r>
            <a:r>
              <a:rPr lang="en-US" sz="1400" dirty="0" err="1"/>
              <a:t>int</a:t>
            </a:r>
            <a:r>
              <a:rPr lang="en-US" sz="1400" dirty="0"/>
              <a:t> </a:t>
            </a:r>
            <a:r>
              <a:rPr lang="en-US" sz="1400" dirty="0" err="1"/>
              <a:t>i</a:t>
            </a:r>
            <a:r>
              <a:rPr lang="en-US" sz="1400" dirty="0"/>
              <a:t> = 1; </a:t>
            </a:r>
            <a:r>
              <a:rPr lang="en-US" sz="1400" dirty="0" err="1"/>
              <a:t>i</a:t>
            </a:r>
            <a:r>
              <a:rPr lang="en-US" sz="1400" dirty="0"/>
              <a:t> &lt;= 5; </a:t>
            </a:r>
            <a:r>
              <a:rPr lang="en-US" sz="1400" dirty="0" err="1"/>
              <a:t>i</a:t>
            </a:r>
            <a:r>
              <a:rPr lang="en-US" sz="1400" dirty="0"/>
              <a:t>++)</a:t>
            </a:r>
          </a:p>
          <a:p>
            <a:r>
              <a:rPr lang="en-US" sz="1400" dirty="0"/>
              <a:t>            </a:t>
            </a:r>
            <a:r>
              <a:rPr lang="en-US" sz="1400" dirty="0" err="1"/>
              <a:t>al.add</a:t>
            </a:r>
            <a:r>
              <a:rPr lang="en-US" sz="1400" dirty="0"/>
              <a:t>(</a:t>
            </a:r>
            <a:r>
              <a:rPr lang="en-US" sz="1400" dirty="0" err="1"/>
              <a:t>i</a:t>
            </a:r>
            <a:r>
              <a:rPr lang="en-US" sz="1400" dirty="0"/>
              <a:t>);</a:t>
            </a:r>
          </a:p>
          <a:p>
            <a:r>
              <a:rPr lang="en-US" sz="1400" dirty="0"/>
              <a:t>  </a:t>
            </a:r>
          </a:p>
          <a:p>
            <a:r>
              <a:rPr lang="en-US" sz="1400" dirty="0"/>
              <a:t>        // Printing elements</a:t>
            </a:r>
          </a:p>
          <a:p>
            <a:r>
              <a:rPr lang="en-US" sz="1400" dirty="0"/>
              <a:t>        </a:t>
            </a:r>
            <a:r>
              <a:rPr lang="en-US" sz="1400" dirty="0" err="1"/>
              <a:t>System.out.println</a:t>
            </a:r>
            <a:r>
              <a:rPr lang="en-US" sz="1400" dirty="0"/>
              <a:t>(al);</a:t>
            </a:r>
          </a:p>
          <a:p>
            <a:r>
              <a:rPr lang="en-US" sz="1400" dirty="0"/>
              <a:t>  </a:t>
            </a:r>
          </a:p>
        </p:txBody>
      </p:sp>
      <p:sp>
        <p:nvSpPr>
          <p:cNvPr id="4" name="Rectangle 3"/>
          <p:cNvSpPr/>
          <p:nvPr/>
        </p:nvSpPr>
        <p:spPr>
          <a:xfrm>
            <a:off x="6648994" y="849086"/>
            <a:ext cx="4558937" cy="506838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 Remove element at index 3</a:t>
            </a:r>
          </a:p>
          <a:p>
            <a:r>
              <a:rPr lang="en-US" dirty="0"/>
              <a:t>        </a:t>
            </a:r>
            <a:r>
              <a:rPr lang="en-US" dirty="0" err="1"/>
              <a:t>al.remove</a:t>
            </a:r>
            <a:r>
              <a:rPr lang="en-US" dirty="0"/>
              <a:t>(3);</a:t>
            </a:r>
          </a:p>
          <a:p>
            <a:r>
              <a:rPr lang="en-US" dirty="0"/>
              <a:t>  </a:t>
            </a:r>
          </a:p>
          <a:p>
            <a:r>
              <a:rPr lang="en-US" dirty="0"/>
              <a:t>        // Displaying the </a:t>
            </a:r>
            <a:r>
              <a:rPr lang="en-US" dirty="0" err="1"/>
              <a:t>ArrayList</a:t>
            </a:r>
            <a:endParaRPr lang="en-US" dirty="0"/>
          </a:p>
          <a:p>
            <a:r>
              <a:rPr lang="en-US" dirty="0"/>
              <a:t>        // after deletion</a:t>
            </a:r>
          </a:p>
          <a:p>
            <a:r>
              <a:rPr lang="en-US" dirty="0"/>
              <a:t>        </a:t>
            </a:r>
            <a:r>
              <a:rPr lang="en-US" dirty="0" err="1"/>
              <a:t>System.out.println</a:t>
            </a:r>
            <a:r>
              <a:rPr lang="en-US" dirty="0"/>
              <a:t>(al);</a:t>
            </a:r>
          </a:p>
          <a:p>
            <a:r>
              <a:rPr lang="en-US" dirty="0"/>
              <a:t>  </a:t>
            </a:r>
          </a:p>
          <a:p>
            <a:r>
              <a:rPr lang="en-US" dirty="0"/>
              <a:t>        // Printing elements one by one</a:t>
            </a:r>
          </a:p>
          <a:p>
            <a:r>
              <a:rPr lang="en-US" dirty="0"/>
              <a:t>        for (</a:t>
            </a:r>
            <a:r>
              <a:rPr lang="en-US" dirty="0" err="1"/>
              <a:t>int</a:t>
            </a:r>
            <a:r>
              <a:rPr lang="en-US" dirty="0"/>
              <a:t> </a:t>
            </a:r>
            <a:r>
              <a:rPr lang="en-US" dirty="0" err="1"/>
              <a:t>i</a:t>
            </a:r>
            <a:r>
              <a:rPr lang="en-US" dirty="0"/>
              <a:t> = 0; </a:t>
            </a:r>
            <a:r>
              <a:rPr lang="en-US" dirty="0" err="1"/>
              <a:t>i</a:t>
            </a:r>
            <a:r>
              <a:rPr lang="en-US" dirty="0"/>
              <a:t> &lt; </a:t>
            </a:r>
            <a:r>
              <a:rPr lang="en-US" dirty="0" err="1"/>
              <a:t>al.size</a:t>
            </a:r>
            <a:r>
              <a:rPr lang="en-US" dirty="0"/>
              <a:t>(); </a:t>
            </a:r>
            <a:r>
              <a:rPr lang="en-US" dirty="0" err="1"/>
              <a:t>i</a:t>
            </a:r>
            <a:r>
              <a:rPr lang="en-US" dirty="0"/>
              <a:t>++)</a:t>
            </a:r>
          </a:p>
          <a:p>
            <a:r>
              <a:rPr lang="en-US" dirty="0"/>
              <a:t>            </a:t>
            </a:r>
            <a:r>
              <a:rPr lang="en-US" dirty="0" err="1"/>
              <a:t>System.out.print</a:t>
            </a:r>
            <a:r>
              <a:rPr lang="en-US" dirty="0"/>
              <a:t>(</a:t>
            </a:r>
            <a:r>
              <a:rPr lang="en-US" dirty="0" err="1"/>
              <a:t>al.get</a:t>
            </a:r>
            <a:r>
              <a:rPr lang="en-US" dirty="0"/>
              <a:t>(</a:t>
            </a:r>
            <a:r>
              <a:rPr lang="en-US" dirty="0" err="1"/>
              <a:t>i</a:t>
            </a:r>
            <a:r>
              <a:rPr lang="en-US" dirty="0"/>
              <a:t>) + " ");</a:t>
            </a:r>
          </a:p>
          <a:p>
            <a:r>
              <a:rPr lang="en-US" dirty="0"/>
              <a:t>    }</a:t>
            </a:r>
          </a:p>
          <a:p>
            <a:r>
              <a:rPr lang="en-US" dirty="0"/>
              <a:t>}</a:t>
            </a:r>
          </a:p>
          <a:p>
            <a:r>
              <a:rPr lang="en-US" dirty="0"/>
              <a:t>Output:</a:t>
            </a:r>
          </a:p>
          <a:p>
            <a:r>
              <a:rPr lang="en-US" dirty="0"/>
              <a:t>[1, </a:t>
            </a:r>
            <a:r>
              <a:rPr lang="en-US" dirty="0" smtClean="0"/>
              <a:t>1, </a:t>
            </a:r>
            <a:r>
              <a:rPr lang="en-US" dirty="0"/>
              <a:t>3, 4, 5]</a:t>
            </a:r>
          </a:p>
          <a:p>
            <a:r>
              <a:rPr lang="en-US" dirty="0"/>
              <a:t>[1, 2, 3, 5]</a:t>
            </a:r>
          </a:p>
          <a:p>
            <a:r>
              <a:rPr lang="en-US" dirty="0"/>
              <a:t>1 2 3 5</a:t>
            </a:r>
          </a:p>
        </p:txBody>
      </p:sp>
    </p:spTree>
    <p:extLst>
      <p:ext uri="{BB962C8B-B14F-4D97-AF65-F5344CB8AC3E}">
        <p14:creationId xmlns:p14="http://schemas.microsoft.com/office/powerpoint/2010/main" val="13838540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3.B </a:t>
            </a:r>
            <a:r>
              <a:rPr lang="en-US" sz="2000" b="1" dirty="0" err="1" smtClean="0">
                <a:latin typeface="Times New Roman" panose="02020603050405020304" pitchFamily="18" charset="0"/>
                <a:cs typeface="Times New Roman" panose="02020603050405020304" pitchFamily="18" charset="0"/>
              </a:rPr>
              <a:t>LinkedList</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err="1" smtClean="0">
                <a:latin typeface="Times New Roman" panose="02020603050405020304" pitchFamily="18" charset="0"/>
                <a:cs typeface="Times New Roman" panose="02020603050405020304" pitchFamily="18" charset="0"/>
              </a:rPr>
              <a:t>LinkedList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class is an implementation of the </a:t>
            </a:r>
            <a:r>
              <a:rPr lang="en-US" sz="2000" dirty="0" err="1">
                <a:latin typeface="Times New Roman" panose="02020603050405020304" pitchFamily="18" charset="0"/>
                <a:cs typeface="Times New Roman" panose="02020603050405020304" pitchFamily="18" charset="0"/>
              </a:rPr>
              <a:t>LinkedList</a:t>
            </a:r>
            <a:r>
              <a:rPr lang="en-US" sz="2000" dirty="0">
                <a:latin typeface="Times New Roman" panose="02020603050405020304" pitchFamily="18" charset="0"/>
                <a:cs typeface="Times New Roman" panose="02020603050405020304" pitchFamily="18" charset="0"/>
              </a:rPr>
              <a:t> data structure which is a linear data structure where the elements are not stored in contiguous locations and every element is a separate object with a data part and address part. </a:t>
            </a:r>
          </a:p>
          <a:p>
            <a:pPr marL="0" indent="0">
              <a:buNone/>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elements are linked using pointers and addresses. Each element is known as a node. </a:t>
            </a:r>
          </a:p>
        </p:txBody>
      </p:sp>
    </p:spTree>
    <p:extLst>
      <p:ext uri="{BB962C8B-B14F-4D97-AF65-F5344CB8AC3E}">
        <p14:creationId xmlns:p14="http://schemas.microsoft.com/office/powerpoint/2010/main" val="29779735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979715" y="573881"/>
            <a:ext cx="4728754" cy="55125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Java program to demonstrate the</a:t>
            </a:r>
          </a:p>
          <a:p>
            <a:r>
              <a:rPr lang="en-US" sz="1600" dirty="0"/>
              <a:t>// working of </a:t>
            </a:r>
            <a:r>
              <a:rPr lang="en-US" sz="1600" dirty="0" err="1"/>
              <a:t>LinkedList</a:t>
            </a:r>
            <a:r>
              <a:rPr lang="en-US" sz="1600" dirty="0"/>
              <a:t> in Java</a:t>
            </a:r>
          </a:p>
          <a:p>
            <a:r>
              <a:rPr lang="en-US" sz="1600" dirty="0"/>
              <a:t>  </a:t>
            </a:r>
          </a:p>
          <a:p>
            <a:r>
              <a:rPr lang="en-US" sz="1600" dirty="0"/>
              <a:t>import java.io.*;</a:t>
            </a:r>
          </a:p>
          <a:p>
            <a:r>
              <a:rPr lang="en-US" sz="1600" dirty="0"/>
              <a:t>import </a:t>
            </a:r>
            <a:r>
              <a:rPr lang="en-US" sz="1600" dirty="0" err="1"/>
              <a:t>java.util</a:t>
            </a:r>
            <a:r>
              <a:rPr lang="en-US" sz="1600" dirty="0"/>
              <a:t>.*;</a:t>
            </a:r>
          </a:p>
          <a:p>
            <a:r>
              <a:rPr lang="en-US" sz="1600" dirty="0"/>
              <a:t>  </a:t>
            </a:r>
          </a:p>
          <a:p>
            <a:r>
              <a:rPr lang="en-US" sz="1600" dirty="0"/>
              <a:t>class GFG {</a:t>
            </a:r>
          </a:p>
          <a:p>
            <a:r>
              <a:rPr lang="en-US" sz="1600" dirty="0"/>
              <a:t>    public static void main(String[] </a:t>
            </a:r>
            <a:r>
              <a:rPr lang="en-US" sz="1600" dirty="0" err="1"/>
              <a:t>args</a:t>
            </a:r>
            <a:r>
              <a:rPr lang="en-US" sz="1600" dirty="0"/>
              <a:t>)</a:t>
            </a:r>
          </a:p>
          <a:p>
            <a:r>
              <a:rPr lang="en-US" sz="1600" dirty="0"/>
              <a:t>    {</a:t>
            </a:r>
          </a:p>
          <a:p>
            <a:r>
              <a:rPr lang="en-US" sz="1600" dirty="0"/>
              <a:t>  </a:t>
            </a:r>
          </a:p>
          <a:p>
            <a:r>
              <a:rPr lang="en-US" sz="1600" dirty="0"/>
              <a:t>        // Declaring the </a:t>
            </a:r>
            <a:r>
              <a:rPr lang="en-US" sz="1600" dirty="0" err="1"/>
              <a:t>LinkedList</a:t>
            </a:r>
            <a:endParaRPr lang="en-US" sz="1600" dirty="0"/>
          </a:p>
          <a:p>
            <a:r>
              <a:rPr lang="en-US" sz="1600" dirty="0"/>
              <a:t>        </a:t>
            </a:r>
            <a:r>
              <a:rPr lang="en-US" sz="1600" dirty="0" err="1"/>
              <a:t>LinkedList</a:t>
            </a:r>
            <a:r>
              <a:rPr lang="en-US" sz="1600" dirty="0"/>
              <a:t>&lt;Integer&gt; </a:t>
            </a:r>
            <a:r>
              <a:rPr lang="en-US" sz="1600" dirty="0" err="1"/>
              <a:t>ll</a:t>
            </a:r>
            <a:endParaRPr lang="en-US" sz="1600" dirty="0"/>
          </a:p>
          <a:p>
            <a:r>
              <a:rPr lang="en-US" sz="1600" dirty="0"/>
              <a:t>            = new </a:t>
            </a:r>
            <a:r>
              <a:rPr lang="en-US" sz="1600" dirty="0" err="1"/>
              <a:t>LinkedList</a:t>
            </a:r>
            <a:r>
              <a:rPr lang="en-US" sz="1600" dirty="0"/>
              <a:t>&lt;Integer&gt;();</a:t>
            </a:r>
          </a:p>
          <a:p>
            <a:r>
              <a:rPr lang="en-US" sz="1600" dirty="0"/>
              <a:t>  </a:t>
            </a:r>
          </a:p>
          <a:p>
            <a:r>
              <a:rPr lang="en-US" sz="1600" dirty="0"/>
              <a:t>        // Appending new elements at</a:t>
            </a:r>
          </a:p>
          <a:p>
            <a:r>
              <a:rPr lang="en-US" sz="1600" dirty="0"/>
              <a:t>        // the end of the list</a:t>
            </a:r>
          </a:p>
          <a:p>
            <a:r>
              <a:rPr lang="en-US" sz="1600" dirty="0"/>
              <a:t>        for (</a:t>
            </a:r>
            <a:r>
              <a:rPr lang="en-US" sz="1600" dirty="0" err="1"/>
              <a:t>int</a:t>
            </a:r>
            <a:r>
              <a:rPr lang="en-US" sz="1600" dirty="0"/>
              <a:t> </a:t>
            </a:r>
            <a:r>
              <a:rPr lang="en-US" sz="1600" dirty="0" err="1"/>
              <a:t>i</a:t>
            </a:r>
            <a:r>
              <a:rPr lang="en-US" sz="1600" dirty="0"/>
              <a:t> = 1; </a:t>
            </a:r>
            <a:r>
              <a:rPr lang="en-US" sz="1600" dirty="0" err="1"/>
              <a:t>i</a:t>
            </a:r>
            <a:r>
              <a:rPr lang="en-US" sz="1600" dirty="0"/>
              <a:t> &lt;= 5; </a:t>
            </a:r>
            <a:r>
              <a:rPr lang="en-US" sz="1600" dirty="0" err="1"/>
              <a:t>i</a:t>
            </a:r>
            <a:r>
              <a:rPr lang="en-US" sz="1600" dirty="0"/>
              <a:t>++)</a:t>
            </a:r>
          </a:p>
          <a:p>
            <a:r>
              <a:rPr lang="en-US" sz="1600" dirty="0"/>
              <a:t>            </a:t>
            </a:r>
            <a:r>
              <a:rPr lang="en-US" sz="1600" dirty="0" err="1"/>
              <a:t>ll.add</a:t>
            </a:r>
            <a:r>
              <a:rPr lang="en-US" sz="1600" dirty="0"/>
              <a:t>(</a:t>
            </a:r>
            <a:r>
              <a:rPr lang="en-US" sz="1600" dirty="0" err="1"/>
              <a:t>i</a:t>
            </a:r>
            <a:r>
              <a:rPr lang="en-US" sz="1600" dirty="0"/>
              <a:t>);</a:t>
            </a:r>
          </a:p>
          <a:p>
            <a:r>
              <a:rPr lang="en-US" sz="1600" dirty="0"/>
              <a:t>  </a:t>
            </a:r>
          </a:p>
          <a:p>
            <a:r>
              <a:rPr lang="en-US" sz="1600" dirty="0"/>
              <a:t>        // Printing elements</a:t>
            </a:r>
          </a:p>
          <a:p>
            <a:r>
              <a:rPr lang="en-US" sz="1600" dirty="0"/>
              <a:t>        </a:t>
            </a:r>
            <a:r>
              <a:rPr lang="en-US" sz="1600" dirty="0" err="1"/>
              <a:t>System.out.println</a:t>
            </a:r>
            <a:r>
              <a:rPr lang="en-US" sz="1600" dirty="0"/>
              <a:t>(</a:t>
            </a:r>
            <a:r>
              <a:rPr lang="en-US" sz="1600" dirty="0" err="1"/>
              <a:t>ll</a:t>
            </a:r>
            <a:r>
              <a:rPr lang="en-US" sz="1600" dirty="0"/>
              <a:t>);</a:t>
            </a:r>
          </a:p>
        </p:txBody>
      </p:sp>
      <p:sp>
        <p:nvSpPr>
          <p:cNvPr id="4" name="Rectangle 3"/>
          <p:cNvSpPr/>
          <p:nvPr/>
        </p:nvSpPr>
        <p:spPr>
          <a:xfrm>
            <a:off x="6466114" y="573881"/>
            <a:ext cx="4794069" cy="543503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Remove element at index 3</a:t>
            </a:r>
          </a:p>
          <a:p>
            <a:r>
              <a:rPr lang="en-US" dirty="0"/>
              <a:t>        </a:t>
            </a:r>
            <a:r>
              <a:rPr lang="en-US" dirty="0" err="1"/>
              <a:t>ll.remove</a:t>
            </a:r>
            <a:r>
              <a:rPr lang="en-US" dirty="0"/>
              <a:t>(3);</a:t>
            </a:r>
          </a:p>
          <a:p>
            <a:r>
              <a:rPr lang="en-US" dirty="0"/>
              <a:t>  </a:t>
            </a:r>
          </a:p>
          <a:p>
            <a:r>
              <a:rPr lang="en-US" dirty="0"/>
              <a:t>        // Displaying the List</a:t>
            </a:r>
          </a:p>
          <a:p>
            <a:r>
              <a:rPr lang="en-US" dirty="0"/>
              <a:t>        // after deletion</a:t>
            </a:r>
          </a:p>
          <a:p>
            <a:r>
              <a:rPr lang="en-US" dirty="0"/>
              <a:t>        </a:t>
            </a:r>
            <a:r>
              <a:rPr lang="en-US" dirty="0" err="1"/>
              <a:t>System.out.println</a:t>
            </a:r>
            <a:r>
              <a:rPr lang="en-US" dirty="0"/>
              <a:t>(</a:t>
            </a:r>
            <a:r>
              <a:rPr lang="en-US" dirty="0" err="1"/>
              <a:t>ll</a:t>
            </a:r>
            <a:r>
              <a:rPr lang="en-US" dirty="0"/>
              <a:t>);</a:t>
            </a:r>
          </a:p>
          <a:p>
            <a:r>
              <a:rPr lang="en-US" dirty="0"/>
              <a:t>  </a:t>
            </a:r>
          </a:p>
          <a:p>
            <a:r>
              <a:rPr lang="en-US" dirty="0"/>
              <a:t>        // Printing elements one by one</a:t>
            </a:r>
          </a:p>
          <a:p>
            <a:r>
              <a:rPr lang="en-US" dirty="0"/>
              <a:t>        for (</a:t>
            </a:r>
            <a:r>
              <a:rPr lang="en-US" dirty="0" err="1"/>
              <a:t>int</a:t>
            </a:r>
            <a:r>
              <a:rPr lang="en-US" dirty="0"/>
              <a:t> </a:t>
            </a:r>
            <a:r>
              <a:rPr lang="en-US" dirty="0" err="1"/>
              <a:t>i</a:t>
            </a:r>
            <a:r>
              <a:rPr lang="en-US" dirty="0"/>
              <a:t> = 0; </a:t>
            </a:r>
            <a:r>
              <a:rPr lang="en-US" dirty="0" err="1"/>
              <a:t>i</a:t>
            </a:r>
            <a:r>
              <a:rPr lang="en-US" dirty="0"/>
              <a:t> &lt; </a:t>
            </a:r>
            <a:r>
              <a:rPr lang="en-US" dirty="0" err="1"/>
              <a:t>ll.size</a:t>
            </a:r>
            <a:r>
              <a:rPr lang="en-US" dirty="0"/>
              <a:t>(); </a:t>
            </a:r>
            <a:r>
              <a:rPr lang="en-US" dirty="0" err="1"/>
              <a:t>i</a:t>
            </a:r>
            <a:r>
              <a:rPr lang="en-US" dirty="0"/>
              <a:t>++)</a:t>
            </a:r>
          </a:p>
          <a:p>
            <a:r>
              <a:rPr lang="en-US" dirty="0"/>
              <a:t>            </a:t>
            </a:r>
            <a:r>
              <a:rPr lang="en-US" dirty="0" err="1"/>
              <a:t>System.out.print</a:t>
            </a:r>
            <a:r>
              <a:rPr lang="en-US" dirty="0"/>
              <a:t>(</a:t>
            </a:r>
            <a:r>
              <a:rPr lang="en-US" dirty="0" err="1"/>
              <a:t>ll.get</a:t>
            </a:r>
            <a:r>
              <a:rPr lang="en-US" dirty="0"/>
              <a:t>(</a:t>
            </a:r>
            <a:r>
              <a:rPr lang="en-US" dirty="0" err="1"/>
              <a:t>i</a:t>
            </a:r>
            <a:r>
              <a:rPr lang="en-US" dirty="0"/>
              <a:t>) + " ");</a:t>
            </a:r>
          </a:p>
          <a:p>
            <a:r>
              <a:rPr lang="en-US" dirty="0"/>
              <a:t>    }</a:t>
            </a:r>
          </a:p>
          <a:p>
            <a:r>
              <a:rPr lang="en-US" dirty="0" smtClean="0"/>
              <a:t>}</a:t>
            </a:r>
          </a:p>
          <a:p>
            <a:endParaRPr lang="en-US" dirty="0"/>
          </a:p>
          <a:p>
            <a:endParaRPr lang="en-US" dirty="0" smtClean="0"/>
          </a:p>
          <a:p>
            <a:endParaRPr lang="en-US" dirty="0"/>
          </a:p>
          <a:p>
            <a:r>
              <a:rPr lang="en-US" dirty="0"/>
              <a:t>Output:</a:t>
            </a:r>
          </a:p>
          <a:p>
            <a:r>
              <a:rPr lang="en-US" dirty="0"/>
              <a:t>[1, 2, 3, 4, 5]</a:t>
            </a:r>
          </a:p>
          <a:p>
            <a:r>
              <a:rPr lang="en-US" dirty="0"/>
              <a:t>[1, 2, 3, 5]</a:t>
            </a:r>
          </a:p>
          <a:p>
            <a:r>
              <a:rPr lang="en-US" dirty="0"/>
              <a:t>1 2 3 5</a:t>
            </a:r>
          </a:p>
        </p:txBody>
      </p:sp>
    </p:spTree>
    <p:extLst>
      <p:ext uri="{BB962C8B-B14F-4D97-AF65-F5344CB8AC3E}">
        <p14:creationId xmlns:p14="http://schemas.microsoft.com/office/powerpoint/2010/main" val="1833587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3.C Vector</a:t>
            </a:r>
            <a:r>
              <a:rPr lang="en-US" sz="2000" b="1" dirty="0">
                <a:latin typeface="Times New Roman" panose="02020603050405020304" pitchFamily="18" charset="0"/>
                <a:cs typeface="Times New Roman" panose="02020603050405020304" pitchFamily="18" charset="0"/>
              </a:rPr>
              <a:t>: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vector provides us with dynamic arrays in Java. Though, it may be slower than standard arrays but can be helpful in programs where lots of manipulation in the array is needed.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is identical to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in terms of implementation. However, the primary difference between a vector and an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is that a Vector is synchronized and an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is non-synchronized</a:t>
            </a:r>
          </a:p>
        </p:txBody>
      </p:sp>
    </p:spTree>
    <p:extLst>
      <p:ext uri="{BB962C8B-B14F-4D97-AF65-F5344CB8AC3E}">
        <p14:creationId xmlns:p14="http://schemas.microsoft.com/office/powerpoint/2010/main" val="2295597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979715" y="573881"/>
            <a:ext cx="4728754" cy="55125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Java program to demonstrate the</a:t>
            </a:r>
          </a:p>
          <a:p>
            <a:r>
              <a:rPr lang="en-US" sz="1600" dirty="0"/>
              <a:t>// working of Vector in Java</a:t>
            </a:r>
          </a:p>
          <a:p>
            <a:r>
              <a:rPr lang="en-US" sz="1600" dirty="0"/>
              <a:t>  </a:t>
            </a:r>
          </a:p>
          <a:p>
            <a:r>
              <a:rPr lang="en-US" sz="1600" dirty="0"/>
              <a:t>import java.io.*;</a:t>
            </a:r>
          </a:p>
          <a:p>
            <a:r>
              <a:rPr lang="en-US" sz="1600" dirty="0"/>
              <a:t>import </a:t>
            </a:r>
            <a:r>
              <a:rPr lang="en-US" sz="1600" dirty="0" err="1"/>
              <a:t>java.util</a:t>
            </a:r>
            <a:r>
              <a:rPr lang="en-US" sz="1600" dirty="0"/>
              <a:t>.*;</a:t>
            </a:r>
          </a:p>
          <a:p>
            <a:r>
              <a:rPr lang="en-US" sz="1600" dirty="0"/>
              <a:t>  </a:t>
            </a:r>
          </a:p>
          <a:p>
            <a:r>
              <a:rPr lang="en-US" sz="1600" dirty="0"/>
              <a:t>class GFG {</a:t>
            </a:r>
          </a:p>
          <a:p>
            <a:r>
              <a:rPr lang="en-US" sz="1600" dirty="0"/>
              <a:t>    public static void main(String[] </a:t>
            </a:r>
            <a:r>
              <a:rPr lang="en-US" sz="1600" dirty="0" err="1"/>
              <a:t>args</a:t>
            </a:r>
            <a:r>
              <a:rPr lang="en-US" sz="1600" dirty="0"/>
              <a:t>)</a:t>
            </a:r>
          </a:p>
          <a:p>
            <a:r>
              <a:rPr lang="en-US" sz="1600" dirty="0"/>
              <a:t>    {</a:t>
            </a:r>
          </a:p>
          <a:p>
            <a:r>
              <a:rPr lang="en-US" sz="1600" dirty="0"/>
              <a:t>  </a:t>
            </a:r>
          </a:p>
          <a:p>
            <a:r>
              <a:rPr lang="en-US" sz="1600" dirty="0"/>
              <a:t>        // Declaring the Vector</a:t>
            </a:r>
          </a:p>
          <a:p>
            <a:r>
              <a:rPr lang="en-US" sz="1600" dirty="0"/>
              <a:t>        Vector&lt;Integer&gt; v</a:t>
            </a:r>
          </a:p>
          <a:p>
            <a:r>
              <a:rPr lang="en-US" sz="1600" dirty="0"/>
              <a:t>            = new Vector&lt;Integer&gt;();</a:t>
            </a:r>
          </a:p>
          <a:p>
            <a:r>
              <a:rPr lang="en-US" sz="1600" dirty="0"/>
              <a:t>  </a:t>
            </a:r>
          </a:p>
          <a:p>
            <a:r>
              <a:rPr lang="en-US" sz="1600" dirty="0"/>
              <a:t>        // Appending new elements at</a:t>
            </a:r>
          </a:p>
          <a:p>
            <a:r>
              <a:rPr lang="en-US" sz="1600" dirty="0"/>
              <a:t>        // the end of the list</a:t>
            </a:r>
          </a:p>
          <a:p>
            <a:r>
              <a:rPr lang="en-US" sz="1600" dirty="0"/>
              <a:t>        for (</a:t>
            </a:r>
            <a:r>
              <a:rPr lang="en-US" sz="1600" dirty="0" err="1"/>
              <a:t>int</a:t>
            </a:r>
            <a:r>
              <a:rPr lang="en-US" sz="1600" dirty="0"/>
              <a:t> </a:t>
            </a:r>
            <a:r>
              <a:rPr lang="en-US" sz="1600" dirty="0" err="1"/>
              <a:t>i</a:t>
            </a:r>
            <a:r>
              <a:rPr lang="en-US" sz="1600" dirty="0"/>
              <a:t> = 1; </a:t>
            </a:r>
            <a:r>
              <a:rPr lang="en-US" sz="1600" dirty="0" err="1"/>
              <a:t>i</a:t>
            </a:r>
            <a:r>
              <a:rPr lang="en-US" sz="1600" dirty="0"/>
              <a:t> &lt;= 5; </a:t>
            </a:r>
            <a:r>
              <a:rPr lang="en-US" sz="1600" dirty="0" err="1"/>
              <a:t>i</a:t>
            </a:r>
            <a:r>
              <a:rPr lang="en-US" sz="1600" dirty="0"/>
              <a:t>++)</a:t>
            </a:r>
          </a:p>
          <a:p>
            <a:r>
              <a:rPr lang="en-US" sz="1600" dirty="0"/>
              <a:t>            </a:t>
            </a:r>
            <a:r>
              <a:rPr lang="en-US" sz="1600" dirty="0" err="1"/>
              <a:t>v.add</a:t>
            </a:r>
            <a:r>
              <a:rPr lang="en-US" sz="1600" dirty="0"/>
              <a:t>(</a:t>
            </a:r>
            <a:r>
              <a:rPr lang="en-US" sz="1600" dirty="0" err="1"/>
              <a:t>i</a:t>
            </a:r>
            <a:r>
              <a:rPr lang="en-US" sz="1600" dirty="0"/>
              <a:t>);</a:t>
            </a:r>
          </a:p>
          <a:p>
            <a:r>
              <a:rPr lang="en-US" sz="1600" dirty="0"/>
              <a:t>  </a:t>
            </a:r>
          </a:p>
          <a:p>
            <a:r>
              <a:rPr lang="en-US" sz="1600" dirty="0"/>
              <a:t>        // Printing elements</a:t>
            </a:r>
          </a:p>
          <a:p>
            <a:r>
              <a:rPr lang="en-US" sz="1600" dirty="0"/>
              <a:t>        </a:t>
            </a:r>
            <a:r>
              <a:rPr lang="en-US" sz="1600" dirty="0" err="1"/>
              <a:t>System.out.println</a:t>
            </a:r>
            <a:r>
              <a:rPr lang="en-US" sz="1600" dirty="0"/>
              <a:t>(v);</a:t>
            </a:r>
          </a:p>
          <a:p>
            <a:r>
              <a:rPr lang="en-US" sz="1600" dirty="0"/>
              <a:t> </a:t>
            </a:r>
          </a:p>
        </p:txBody>
      </p:sp>
      <p:sp>
        <p:nvSpPr>
          <p:cNvPr id="4" name="Rectangle 3"/>
          <p:cNvSpPr/>
          <p:nvPr/>
        </p:nvSpPr>
        <p:spPr>
          <a:xfrm>
            <a:off x="6466114" y="612627"/>
            <a:ext cx="4794069" cy="543503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Remove element at index 3</a:t>
            </a:r>
          </a:p>
          <a:p>
            <a:r>
              <a:rPr lang="en-US" dirty="0"/>
              <a:t>        </a:t>
            </a:r>
            <a:r>
              <a:rPr lang="en-US" dirty="0" err="1"/>
              <a:t>v.remove</a:t>
            </a:r>
            <a:r>
              <a:rPr lang="en-US" dirty="0"/>
              <a:t>(3);</a:t>
            </a:r>
          </a:p>
          <a:p>
            <a:r>
              <a:rPr lang="en-US" dirty="0"/>
              <a:t>  </a:t>
            </a:r>
          </a:p>
          <a:p>
            <a:r>
              <a:rPr lang="en-US" dirty="0"/>
              <a:t>        // Displaying the Vector</a:t>
            </a:r>
          </a:p>
          <a:p>
            <a:r>
              <a:rPr lang="en-US" dirty="0"/>
              <a:t>        // after deletion</a:t>
            </a:r>
          </a:p>
          <a:p>
            <a:r>
              <a:rPr lang="en-US" dirty="0"/>
              <a:t>        </a:t>
            </a:r>
            <a:r>
              <a:rPr lang="en-US" dirty="0" err="1"/>
              <a:t>System.out.println</a:t>
            </a:r>
            <a:r>
              <a:rPr lang="en-US" dirty="0"/>
              <a:t>(v);</a:t>
            </a:r>
          </a:p>
          <a:p>
            <a:r>
              <a:rPr lang="en-US" dirty="0"/>
              <a:t>  </a:t>
            </a:r>
          </a:p>
          <a:p>
            <a:r>
              <a:rPr lang="en-US" dirty="0"/>
              <a:t>        // Printing elements one by one</a:t>
            </a:r>
          </a:p>
          <a:p>
            <a:r>
              <a:rPr lang="en-US" dirty="0"/>
              <a:t>        for (</a:t>
            </a:r>
            <a:r>
              <a:rPr lang="en-US" dirty="0" err="1"/>
              <a:t>int</a:t>
            </a:r>
            <a:r>
              <a:rPr lang="en-US" dirty="0"/>
              <a:t> </a:t>
            </a:r>
            <a:r>
              <a:rPr lang="en-US" dirty="0" err="1"/>
              <a:t>i</a:t>
            </a:r>
            <a:r>
              <a:rPr lang="en-US" dirty="0"/>
              <a:t> = 0; </a:t>
            </a:r>
            <a:r>
              <a:rPr lang="en-US" dirty="0" err="1"/>
              <a:t>i</a:t>
            </a:r>
            <a:r>
              <a:rPr lang="en-US" dirty="0"/>
              <a:t> &lt; </a:t>
            </a:r>
            <a:r>
              <a:rPr lang="en-US" dirty="0" err="1"/>
              <a:t>v.size</a:t>
            </a:r>
            <a:r>
              <a:rPr lang="en-US" dirty="0"/>
              <a:t>(); </a:t>
            </a:r>
            <a:r>
              <a:rPr lang="en-US" dirty="0" err="1"/>
              <a:t>i</a:t>
            </a:r>
            <a:r>
              <a:rPr lang="en-US" dirty="0"/>
              <a:t>++)</a:t>
            </a:r>
          </a:p>
          <a:p>
            <a:r>
              <a:rPr lang="en-US" dirty="0"/>
              <a:t>            </a:t>
            </a:r>
            <a:r>
              <a:rPr lang="en-US" dirty="0" err="1"/>
              <a:t>System.out.print</a:t>
            </a:r>
            <a:r>
              <a:rPr lang="en-US" dirty="0"/>
              <a:t>(</a:t>
            </a:r>
            <a:r>
              <a:rPr lang="en-US" dirty="0" err="1"/>
              <a:t>v.get</a:t>
            </a:r>
            <a:r>
              <a:rPr lang="en-US" dirty="0"/>
              <a:t>(</a:t>
            </a:r>
            <a:r>
              <a:rPr lang="en-US" dirty="0" err="1"/>
              <a:t>i</a:t>
            </a:r>
            <a:r>
              <a:rPr lang="en-US" dirty="0"/>
              <a:t>) + " ");</a:t>
            </a:r>
          </a:p>
          <a:p>
            <a:r>
              <a:rPr lang="en-US" dirty="0"/>
              <a:t>    }</a:t>
            </a:r>
          </a:p>
          <a:p>
            <a:r>
              <a:rPr lang="en-US" dirty="0" smtClean="0"/>
              <a:t>}</a:t>
            </a:r>
          </a:p>
          <a:p>
            <a:endParaRPr lang="en-US" dirty="0"/>
          </a:p>
          <a:p>
            <a:endParaRPr lang="en-US" dirty="0" smtClean="0"/>
          </a:p>
          <a:p>
            <a:endParaRPr lang="en-US" dirty="0"/>
          </a:p>
          <a:p>
            <a:r>
              <a:rPr lang="en-US" dirty="0"/>
              <a:t>Output:</a:t>
            </a:r>
          </a:p>
          <a:p>
            <a:r>
              <a:rPr lang="en-US" dirty="0"/>
              <a:t>[1, 2, 3, 4, 5]</a:t>
            </a:r>
          </a:p>
          <a:p>
            <a:r>
              <a:rPr lang="en-US" dirty="0"/>
              <a:t>[1, 2, 3, 5]</a:t>
            </a:r>
          </a:p>
          <a:p>
            <a:r>
              <a:rPr lang="en-US" dirty="0"/>
              <a:t>1 2 3 5</a:t>
            </a:r>
          </a:p>
        </p:txBody>
      </p:sp>
    </p:spTree>
    <p:extLst>
      <p:ext uri="{BB962C8B-B14F-4D97-AF65-F5344CB8AC3E}">
        <p14:creationId xmlns:p14="http://schemas.microsoft.com/office/powerpoint/2010/main" val="19417116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3.D Stack</a:t>
            </a:r>
          </a:p>
          <a:p>
            <a:r>
              <a:rPr lang="en-US" sz="2000" dirty="0" smtClean="0">
                <a:latin typeface="Times New Roman" panose="02020603050405020304" pitchFamily="18" charset="0"/>
                <a:cs typeface="Times New Roman" panose="02020603050405020304" pitchFamily="18" charset="0"/>
              </a:rPr>
              <a:t>Stack </a:t>
            </a:r>
            <a:r>
              <a:rPr lang="en-US" sz="2000" dirty="0">
                <a:latin typeface="Times New Roman" panose="02020603050405020304" pitchFamily="18" charset="0"/>
                <a:cs typeface="Times New Roman" panose="02020603050405020304" pitchFamily="18" charset="0"/>
              </a:rPr>
              <a:t>class models and implements the Stack data structure.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class is based on the basic principle of last-in-first-out.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addition to the basic push and pop operations, the class provides three more functions of empty, search and peek.</a:t>
            </a:r>
          </a:p>
        </p:txBody>
      </p:sp>
    </p:spTree>
    <p:extLst>
      <p:ext uri="{BB962C8B-B14F-4D97-AF65-F5344CB8AC3E}">
        <p14:creationId xmlns:p14="http://schemas.microsoft.com/office/powerpoint/2010/main" val="11729818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979715" y="573881"/>
            <a:ext cx="4728754" cy="55125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dirty="0"/>
          </a:p>
          <a:p>
            <a:r>
              <a:rPr lang="en-US" sz="1600" dirty="0" smtClean="0"/>
              <a:t>// </a:t>
            </a:r>
            <a:r>
              <a:rPr lang="en-US" sz="1600" dirty="0"/>
              <a:t>Java program to demonstrate the</a:t>
            </a:r>
          </a:p>
          <a:p>
            <a:r>
              <a:rPr lang="en-US" sz="1600" dirty="0"/>
              <a:t>// working of a stack</a:t>
            </a:r>
          </a:p>
          <a:p>
            <a:r>
              <a:rPr lang="en-US" sz="1600" dirty="0"/>
              <a:t>  </a:t>
            </a:r>
          </a:p>
          <a:p>
            <a:r>
              <a:rPr lang="en-US" sz="1600" dirty="0"/>
              <a:t>import </a:t>
            </a:r>
            <a:r>
              <a:rPr lang="en-US" sz="1600" dirty="0" err="1"/>
              <a:t>java.util</a:t>
            </a:r>
            <a:r>
              <a:rPr lang="en-US" sz="1600" dirty="0"/>
              <a:t>.*;</a:t>
            </a:r>
          </a:p>
          <a:p>
            <a:r>
              <a:rPr lang="en-US" sz="1600" dirty="0"/>
              <a:t>public class GFG {</a:t>
            </a:r>
          </a:p>
          <a:p>
            <a:r>
              <a:rPr lang="en-US" sz="1600" dirty="0"/>
              <a:t>    public static void main(String </a:t>
            </a:r>
            <a:r>
              <a:rPr lang="en-US" sz="1600" dirty="0" err="1"/>
              <a:t>args</a:t>
            </a:r>
            <a:r>
              <a:rPr lang="en-US" sz="1600" dirty="0"/>
              <a:t>[])</a:t>
            </a:r>
          </a:p>
          <a:p>
            <a:r>
              <a:rPr lang="en-US" sz="1600" dirty="0"/>
              <a:t>    {</a:t>
            </a:r>
          </a:p>
          <a:p>
            <a:r>
              <a:rPr lang="en-US" sz="1600" dirty="0"/>
              <a:t>        Stack&lt;String&gt; stack = new Stack&lt;String&gt;();</a:t>
            </a:r>
          </a:p>
          <a:p>
            <a:r>
              <a:rPr lang="en-US" sz="1600" dirty="0"/>
              <a:t>        </a:t>
            </a:r>
            <a:r>
              <a:rPr lang="en-US" sz="1600" dirty="0" err="1"/>
              <a:t>stack.push</a:t>
            </a:r>
            <a:r>
              <a:rPr lang="en-US" sz="1600" dirty="0"/>
              <a:t>("Geeks");</a:t>
            </a:r>
          </a:p>
          <a:p>
            <a:r>
              <a:rPr lang="en-US" sz="1600" dirty="0"/>
              <a:t>        </a:t>
            </a:r>
            <a:r>
              <a:rPr lang="en-US" sz="1600" dirty="0" err="1"/>
              <a:t>stack.push</a:t>
            </a:r>
            <a:r>
              <a:rPr lang="en-US" sz="1600" dirty="0"/>
              <a:t>("For");</a:t>
            </a:r>
          </a:p>
          <a:p>
            <a:r>
              <a:rPr lang="en-US" sz="1600" dirty="0"/>
              <a:t>        </a:t>
            </a:r>
            <a:r>
              <a:rPr lang="en-US" sz="1600" dirty="0" err="1"/>
              <a:t>stack.push</a:t>
            </a:r>
            <a:r>
              <a:rPr lang="en-US" sz="1600" dirty="0"/>
              <a:t>("Geeks");</a:t>
            </a:r>
          </a:p>
          <a:p>
            <a:r>
              <a:rPr lang="en-US" sz="1600" dirty="0"/>
              <a:t>        </a:t>
            </a:r>
            <a:r>
              <a:rPr lang="en-US" sz="1600" dirty="0" err="1"/>
              <a:t>stack.push</a:t>
            </a:r>
            <a:r>
              <a:rPr lang="en-US" sz="1600" dirty="0"/>
              <a:t>("Geeks");</a:t>
            </a:r>
          </a:p>
          <a:p>
            <a:r>
              <a:rPr lang="en-US" sz="1600" dirty="0"/>
              <a:t>  </a:t>
            </a:r>
          </a:p>
          <a:p>
            <a:r>
              <a:rPr lang="en-US" sz="1600" dirty="0"/>
              <a:t>        // Iterator for the stack</a:t>
            </a:r>
          </a:p>
          <a:p>
            <a:r>
              <a:rPr lang="en-US" sz="1600" dirty="0"/>
              <a:t>        Iterator&lt;String&gt; </a:t>
            </a:r>
            <a:r>
              <a:rPr lang="en-US" sz="1600" dirty="0" err="1"/>
              <a:t>itr</a:t>
            </a:r>
            <a:endParaRPr lang="en-US" sz="1600" dirty="0"/>
          </a:p>
          <a:p>
            <a:r>
              <a:rPr lang="en-US" sz="1600" dirty="0"/>
              <a:t>            = </a:t>
            </a:r>
            <a:r>
              <a:rPr lang="en-US" sz="1600" dirty="0" err="1"/>
              <a:t>stack.iterator</a:t>
            </a:r>
            <a:r>
              <a:rPr lang="en-US" sz="1600" dirty="0"/>
              <a:t>();</a:t>
            </a:r>
          </a:p>
          <a:p>
            <a:r>
              <a:rPr lang="en-US" sz="1600" dirty="0"/>
              <a:t>  </a:t>
            </a:r>
          </a:p>
          <a:p>
            <a:r>
              <a:rPr lang="en-US" sz="1600" dirty="0"/>
              <a:t>        // Printing the stack</a:t>
            </a:r>
          </a:p>
          <a:p>
            <a:r>
              <a:rPr lang="en-US" sz="1600" dirty="0"/>
              <a:t>        while (</a:t>
            </a:r>
            <a:r>
              <a:rPr lang="en-US" sz="1600" dirty="0" err="1"/>
              <a:t>itr.hasNext</a:t>
            </a:r>
            <a:r>
              <a:rPr lang="en-US" sz="1600" dirty="0"/>
              <a:t>()) {</a:t>
            </a:r>
          </a:p>
          <a:p>
            <a:r>
              <a:rPr lang="en-US" sz="1600" dirty="0"/>
              <a:t>            </a:t>
            </a:r>
            <a:r>
              <a:rPr lang="en-US" sz="1600" dirty="0" err="1"/>
              <a:t>System.out.print</a:t>
            </a:r>
            <a:r>
              <a:rPr lang="en-US" sz="1600" dirty="0"/>
              <a:t>(</a:t>
            </a:r>
            <a:r>
              <a:rPr lang="en-US" sz="1600" dirty="0" err="1"/>
              <a:t>itr.next</a:t>
            </a:r>
            <a:r>
              <a:rPr lang="en-US" sz="1600" dirty="0"/>
              <a:t>() + " ");</a:t>
            </a:r>
          </a:p>
          <a:p>
            <a:r>
              <a:rPr lang="en-US" sz="1600" dirty="0"/>
              <a:t>        }</a:t>
            </a:r>
          </a:p>
          <a:p>
            <a:r>
              <a:rPr lang="en-US" sz="1600" dirty="0"/>
              <a:t>  </a:t>
            </a:r>
          </a:p>
          <a:p>
            <a:r>
              <a:rPr lang="en-US" sz="1600" dirty="0"/>
              <a:t>        </a:t>
            </a:r>
          </a:p>
        </p:txBody>
      </p:sp>
      <p:sp>
        <p:nvSpPr>
          <p:cNvPr id="4" name="Rectangle 3"/>
          <p:cNvSpPr/>
          <p:nvPr/>
        </p:nvSpPr>
        <p:spPr>
          <a:xfrm>
            <a:off x="6466114" y="573881"/>
            <a:ext cx="4794069" cy="543503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System.out.println</a:t>
            </a:r>
            <a:r>
              <a:rPr lang="en-US" dirty="0"/>
              <a:t>();</a:t>
            </a:r>
          </a:p>
          <a:p>
            <a:r>
              <a:rPr lang="en-US" dirty="0"/>
              <a:t>  </a:t>
            </a:r>
          </a:p>
          <a:p>
            <a:r>
              <a:rPr lang="en-US" dirty="0"/>
              <a:t>        </a:t>
            </a:r>
            <a:r>
              <a:rPr lang="en-US" dirty="0" err="1"/>
              <a:t>stack.pop</a:t>
            </a:r>
            <a:r>
              <a:rPr lang="en-US" dirty="0"/>
              <a:t>();</a:t>
            </a:r>
          </a:p>
          <a:p>
            <a:r>
              <a:rPr lang="en-US" dirty="0"/>
              <a:t>  </a:t>
            </a:r>
          </a:p>
          <a:p>
            <a:r>
              <a:rPr lang="en-US" dirty="0"/>
              <a:t>        // Iterator for the stack</a:t>
            </a:r>
          </a:p>
          <a:p>
            <a:r>
              <a:rPr lang="en-US" dirty="0"/>
              <a:t>        </a:t>
            </a:r>
            <a:r>
              <a:rPr lang="en-US" dirty="0" err="1"/>
              <a:t>itr</a:t>
            </a:r>
            <a:endParaRPr lang="en-US" dirty="0"/>
          </a:p>
          <a:p>
            <a:r>
              <a:rPr lang="en-US" dirty="0"/>
              <a:t>            = </a:t>
            </a:r>
            <a:r>
              <a:rPr lang="en-US" dirty="0" err="1"/>
              <a:t>stack.iterator</a:t>
            </a:r>
            <a:r>
              <a:rPr lang="en-US" dirty="0"/>
              <a:t>();</a:t>
            </a:r>
          </a:p>
          <a:p>
            <a:r>
              <a:rPr lang="en-US" dirty="0"/>
              <a:t>  </a:t>
            </a:r>
          </a:p>
          <a:p>
            <a:r>
              <a:rPr lang="en-US" dirty="0"/>
              <a:t>        // Printing the stack</a:t>
            </a:r>
          </a:p>
          <a:p>
            <a:r>
              <a:rPr lang="en-US" dirty="0"/>
              <a:t>        while (</a:t>
            </a:r>
            <a:r>
              <a:rPr lang="en-US" dirty="0" err="1"/>
              <a:t>itr.hasNext</a:t>
            </a:r>
            <a:r>
              <a:rPr lang="en-US" dirty="0"/>
              <a:t>()) {</a:t>
            </a:r>
          </a:p>
          <a:p>
            <a:r>
              <a:rPr lang="en-US" dirty="0"/>
              <a:t>            </a:t>
            </a:r>
            <a:r>
              <a:rPr lang="en-US" dirty="0" err="1"/>
              <a:t>System.out.print</a:t>
            </a:r>
            <a:r>
              <a:rPr lang="en-US" dirty="0"/>
              <a:t>(</a:t>
            </a:r>
            <a:r>
              <a:rPr lang="en-US" dirty="0" err="1"/>
              <a:t>itr.next</a:t>
            </a:r>
            <a:r>
              <a:rPr lang="en-US" dirty="0"/>
              <a:t>() + " ");</a:t>
            </a:r>
          </a:p>
          <a:p>
            <a:r>
              <a:rPr lang="en-US" dirty="0"/>
              <a:t>        }</a:t>
            </a:r>
          </a:p>
          <a:p>
            <a:r>
              <a:rPr lang="en-US" dirty="0"/>
              <a:t>    }</a:t>
            </a:r>
          </a:p>
          <a:p>
            <a:r>
              <a:rPr lang="en-US" dirty="0" smtClean="0"/>
              <a:t>}</a:t>
            </a:r>
          </a:p>
          <a:p>
            <a:endParaRPr lang="en-US" dirty="0"/>
          </a:p>
          <a:p>
            <a:endParaRPr lang="en-US" dirty="0"/>
          </a:p>
          <a:p>
            <a:r>
              <a:rPr lang="en-US" dirty="0"/>
              <a:t>Output:</a:t>
            </a:r>
          </a:p>
          <a:p>
            <a:r>
              <a:rPr lang="en-US" dirty="0"/>
              <a:t>Geeks For Geeks </a:t>
            </a:r>
            <a:r>
              <a:rPr lang="en-US" dirty="0" err="1"/>
              <a:t>Geeks</a:t>
            </a:r>
            <a:r>
              <a:rPr lang="en-US" dirty="0"/>
              <a:t> </a:t>
            </a:r>
          </a:p>
          <a:p>
            <a:r>
              <a:rPr lang="en-US" dirty="0"/>
              <a:t>Geeks For Geeks</a:t>
            </a:r>
          </a:p>
        </p:txBody>
      </p:sp>
    </p:spTree>
    <p:extLst>
      <p:ext uri="{BB962C8B-B14F-4D97-AF65-F5344CB8AC3E}">
        <p14:creationId xmlns:p14="http://schemas.microsoft.com/office/powerpoint/2010/main" val="19344270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4. </a:t>
            </a:r>
            <a:r>
              <a:rPr lang="en-US" sz="2000" b="1" dirty="0">
                <a:latin typeface="Times New Roman" panose="02020603050405020304" pitchFamily="18" charset="0"/>
                <a:cs typeface="Times New Roman" panose="02020603050405020304" pitchFamily="18" charset="0"/>
              </a:rPr>
              <a:t>Queue Interface: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the name suggests, a queue interface maintains the FIFO(First In First Out) order similar to a real-world queue line.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interface is dedicated to storing all the elements where the order of the elements matter. For example, whenever we try to book a ticket, the tickets are sold at the first come first serve basis. Therefore, the person whose request arrives first into the queue gets the ticket.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are various classes like </a:t>
            </a:r>
            <a:r>
              <a:rPr lang="en-US" sz="2000" dirty="0" err="1">
                <a:latin typeface="Times New Roman" panose="02020603050405020304" pitchFamily="18" charset="0"/>
                <a:cs typeface="Times New Roman" panose="02020603050405020304" pitchFamily="18" charset="0"/>
              </a:rPr>
              <a:t>PriorityQueue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Deque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ArrayDeque</a:t>
            </a:r>
            <a:r>
              <a:rPr lang="en-US" sz="2000" dirty="0">
                <a:latin typeface="Times New Roman" panose="02020603050405020304" pitchFamily="18" charset="0"/>
                <a:cs typeface="Times New Roman" panose="02020603050405020304" pitchFamily="18" charset="0"/>
              </a:rPr>
              <a:t>, etc. Since all these subclasses implement the queue, we can instantiate a queue object with any of these classes.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example,</a:t>
            </a:r>
          </a:p>
          <a:p>
            <a:pPr marL="0" indent="0">
              <a:buNone/>
            </a:pPr>
            <a:r>
              <a:rPr lang="en-US" sz="2000" dirty="0" smtClean="0">
                <a:latin typeface="Times New Roman" panose="02020603050405020304" pitchFamily="18" charset="0"/>
                <a:cs typeface="Times New Roman" panose="02020603050405020304" pitchFamily="18" charset="0"/>
              </a:rPr>
              <a:t>Queue </a:t>
            </a:r>
            <a:r>
              <a:rPr lang="en-US" sz="2000" dirty="0">
                <a:latin typeface="Times New Roman" panose="02020603050405020304" pitchFamily="18" charset="0"/>
                <a:cs typeface="Times New Roman" panose="02020603050405020304" pitchFamily="18" charset="0"/>
              </a:rPr>
              <a:t>&lt;T&gt; </a:t>
            </a:r>
            <a:r>
              <a:rPr lang="en-US" sz="2000" dirty="0" err="1">
                <a:latin typeface="Times New Roman" panose="02020603050405020304" pitchFamily="18" charset="0"/>
                <a:cs typeface="Times New Roman" panose="02020603050405020304" pitchFamily="18" charset="0"/>
              </a:rPr>
              <a:t>pq</a:t>
            </a:r>
            <a:r>
              <a:rPr lang="en-US" sz="2000" dirty="0">
                <a:latin typeface="Times New Roman" panose="02020603050405020304" pitchFamily="18" charset="0"/>
                <a:cs typeface="Times New Roman" panose="02020603050405020304" pitchFamily="18" charset="0"/>
              </a:rPr>
              <a:t> = new </a:t>
            </a:r>
            <a:r>
              <a:rPr lang="en-US" sz="2000" dirty="0" err="1">
                <a:latin typeface="Times New Roman" panose="02020603050405020304" pitchFamily="18" charset="0"/>
                <a:cs typeface="Times New Roman" panose="02020603050405020304" pitchFamily="18" charset="0"/>
              </a:rPr>
              <a:t>PriorityQueue</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Queue &lt;T&gt; ad = new </a:t>
            </a:r>
            <a:r>
              <a:rPr lang="en-US" sz="2000" dirty="0" err="1">
                <a:latin typeface="Times New Roman" panose="02020603050405020304" pitchFamily="18" charset="0"/>
                <a:cs typeface="Times New Roman" panose="02020603050405020304" pitchFamily="18" charset="0"/>
              </a:rPr>
              <a:t>ArrayDeque</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Where T is the type of the object.</a:t>
            </a:r>
          </a:p>
        </p:txBody>
      </p:sp>
    </p:spTree>
    <p:extLst>
      <p:ext uri="{BB962C8B-B14F-4D97-AF65-F5344CB8AC3E}">
        <p14:creationId xmlns:p14="http://schemas.microsoft.com/office/powerpoint/2010/main" val="1377558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992777" y="561703"/>
            <a:ext cx="10175966" cy="5615260"/>
          </a:xfrm>
          <a:prstGeom prst="rect">
            <a:avLst/>
          </a:prstGeom>
        </p:spPr>
      </p:pic>
    </p:spTree>
    <p:extLst>
      <p:ext uri="{BB962C8B-B14F-4D97-AF65-F5344CB8AC3E}">
        <p14:creationId xmlns:p14="http://schemas.microsoft.com/office/powerpoint/2010/main" val="427166153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4.A Priority </a:t>
            </a:r>
            <a:r>
              <a:rPr lang="en-US" sz="2000" b="1" dirty="0">
                <a:latin typeface="Times New Roman" panose="02020603050405020304" pitchFamily="18" charset="0"/>
                <a:cs typeface="Times New Roman" panose="02020603050405020304" pitchFamily="18" charset="0"/>
              </a:rPr>
              <a:t>Queue: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PriorityQueue</a:t>
            </a:r>
            <a:r>
              <a:rPr lang="en-US" sz="2000" dirty="0">
                <a:latin typeface="Times New Roman" panose="02020603050405020304" pitchFamily="18" charset="0"/>
                <a:cs typeface="Times New Roman" panose="02020603050405020304" pitchFamily="18" charset="0"/>
              </a:rPr>
              <a:t> is used when the objects are supposed to be processed based on the priority.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known that a queue follows the First-In-First-Out algorithm, but sometimes the elements of the queue are needed to be processed according to the priority and this class is used in these cases</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PriorityQueue</a:t>
            </a:r>
            <a:r>
              <a:rPr lang="en-US" sz="2000" dirty="0">
                <a:latin typeface="Times New Roman" panose="02020603050405020304" pitchFamily="18" charset="0"/>
                <a:cs typeface="Times New Roman" panose="02020603050405020304" pitchFamily="18" charset="0"/>
              </a:rPr>
              <a:t> is based on the priority heap.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97280" y="2455817"/>
            <a:ext cx="5055326" cy="351390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 Java program to demonstrate the working of</a:t>
            </a:r>
          </a:p>
          <a:p>
            <a:r>
              <a:rPr lang="en-US" sz="1400" dirty="0"/>
              <a:t>// priority queue in Java</a:t>
            </a:r>
          </a:p>
          <a:p>
            <a:r>
              <a:rPr lang="en-US" sz="1400" dirty="0"/>
              <a:t>import </a:t>
            </a:r>
            <a:r>
              <a:rPr lang="en-US" sz="1400" dirty="0" err="1"/>
              <a:t>java.util</a:t>
            </a:r>
            <a:r>
              <a:rPr lang="en-US" sz="1400" dirty="0"/>
              <a:t>.*;</a:t>
            </a:r>
          </a:p>
          <a:p>
            <a:r>
              <a:rPr lang="en-US" sz="1400" dirty="0"/>
              <a:t>  </a:t>
            </a:r>
          </a:p>
          <a:p>
            <a:r>
              <a:rPr lang="en-US" sz="1400" dirty="0"/>
              <a:t>class </a:t>
            </a:r>
            <a:r>
              <a:rPr lang="en-US" sz="1400" dirty="0" err="1"/>
              <a:t>GfG</a:t>
            </a:r>
            <a:r>
              <a:rPr lang="en-US" sz="1400" dirty="0"/>
              <a:t> {</a:t>
            </a:r>
          </a:p>
          <a:p>
            <a:r>
              <a:rPr lang="en-US" sz="1400" dirty="0"/>
              <a:t>    public static void main(String </a:t>
            </a:r>
            <a:r>
              <a:rPr lang="en-US" sz="1400" dirty="0" err="1"/>
              <a:t>args</a:t>
            </a:r>
            <a:r>
              <a:rPr lang="en-US" sz="1400" dirty="0"/>
              <a:t>[])</a:t>
            </a:r>
          </a:p>
          <a:p>
            <a:r>
              <a:rPr lang="en-US" sz="1400" dirty="0"/>
              <a:t>    {</a:t>
            </a:r>
          </a:p>
          <a:p>
            <a:r>
              <a:rPr lang="en-US" sz="1400" dirty="0"/>
              <a:t>        // Creating empty priority queue</a:t>
            </a:r>
          </a:p>
          <a:p>
            <a:r>
              <a:rPr lang="en-US" sz="1400" dirty="0"/>
              <a:t>        </a:t>
            </a:r>
            <a:r>
              <a:rPr lang="en-US" sz="1400" dirty="0" err="1"/>
              <a:t>PriorityQueue</a:t>
            </a:r>
            <a:r>
              <a:rPr lang="en-US" sz="1400" dirty="0"/>
              <a:t>&lt;Integer&gt; </a:t>
            </a:r>
            <a:r>
              <a:rPr lang="en-US" sz="1400" dirty="0" err="1"/>
              <a:t>pQueue</a:t>
            </a:r>
            <a:endParaRPr lang="en-US" sz="1400" dirty="0"/>
          </a:p>
          <a:p>
            <a:r>
              <a:rPr lang="en-US" sz="1400" dirty="0"/>
              <a:t>            = new </a:t>
            </a:r>
            <a:r>
              <a:rPr lang="en-US" sz="1400" dirty="0" err="1"/>
              <a:t>PriorityQueue</a:t>
            </a:r>
            <a:r>
              <a:rPr lang="en-US" sz="1400" dirty="0"/>
              <a:t>&lt;Integer&gt;();</a:t>
            </a:r>
          </a:p>
          <a:p>
            <a:r>
              <a:rPr lang="en-US" sz="1400" dirty="0"/>
              <a:t>  </a:t>
            </a:r>
          </a:p>
          <a:p>
            <a:r>
              <a:rPr lang="en-US" sz="1400" dirty="0"/>
              <a:t>        // Adding items to the </a:t>
            </a:r>
            <a:r>
              <a:rPr lang="en-US" sz="1400" dirty="0" err="1"/>
              <a:t>pQueue</a:t>
            </a:r>
            <a:r>
              <a:rPr lang="en-US" sz="1400" dirty="0"/>
              <a:t> using add()</a:t>
            </a:r>
          </a:p>
          <a:p>
            <a:r>
              <a:rPr lang="en-US" sz="1400" dirty="0"/>
              <a:t>        </a:t>
            </a:r>
            <a:r>
              <a:rPr lang="en-US" sz="1400" dirty="0" err="1"/>
              <a:t>pQueue.add</a:t>
            </a:r>
            <a:r>
              <a:rPr lang="en-US" sz="1400" dirty="0"/>
              <a:t>(10);</a:t>
            </a:r>
          </a:p>
          <a:p>
            <a:r>
              <a:rPr lang="en-US" sz="1400" dirty="0"/>
              <a:t>        </a:t>
            </a:r>
            <a:r>
              <a:rPr lang="en-US" sz="1400" dirty="0" err="1"/>
              <a:t>pQueue.add</a:t>
            </a:r>
            <a:r>
              <a:rPr lang="en-US" sz="1400" dirty="0"/>
              <a:t>(20);</a:t>
            </a:r>
          </a:p>
          <a:p>
            <a:r>
              <a:rPr lang="en-US" sz="1400" dirty="0"/>
              <a:t>        </a:t>
            </a:r>
            <a:r>
              <a:rPr lang="en-US" sz="1400" dirty="0" err="1"/>
              <a:t>pQueue.add</a:t>
            </a:r>
            <a:r>
              <a:rPr lang="en-US" sz="1400" dirty="0"/>
              <a:t>(15);</a:t>
            </a:r>
          </a:p>
        </p:txBody>
      </p:sp>
      <p:sp>
        <p:nvSpPr>
          <p:cNvPr id="4" name="Rectangle 3"/>
          <p:cNvSpPr/>
          <p:nvPr/>
        </p:nvSpPr>
        <p:spPr>
          <a:xfrm>
            <a:off x="6518366" y="2455817"/>
            <a:ext cx="4650377" cy="351390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 Printing the top element of </a:t>
            </a:r>
            <a:r>
              <a:rPr lang="en-US" sz="1400" dirty="0" err="1"/>
              <a:t>PriorityQueue</a:t>
            </a:r>
            <a:endParaRPr lang="en-US" sz="1400" dirty="0"/>
          </a:p>
          <a:p>
            <a:r>
              <a:rPr lang="en-US" sz="1400" dirty="0"/>
              <a:t>        </a:t>
            </a:r>
            <a:r>
              <a:rPr lang="en-US" sz="1400" dirty="0" err="1"/>
              <a:t>System.out.println</a:t>
            </a:r>
            <a:r>
              <a:rPr lang="en-US" sz="1400" dirty="0"/>
              <a:t>(</a:t>
            </a:r>
            <a:r>
              <a:rPr lang="en-US" sz="1400" dirty="0" err="1"/>
              <a:t>pQueue.peek</a:t>
            </a:r>
            <a:r>
              <a:rPr lang="en-US" sz="1400" dirty="0"/>
              <a:t>());</a:t>
            </a:r>
          </a:p>
          <a:p>
            <a:r>
              <a:rPr lang="en-US" sz="1400" dirty="0"/>
              <a:t>  </a:t>
            </a:r>
          </a:p>
          <a:p>
            <a:r>
              <a:rPr lang="en-US" sz="1400" dirty="0"/>
              <a:t>        // Printing the top element and removing it</a:t>
            </a:r>
          </a:p>
          <a:p>
            <a:r>
              <a:rPr lang="en-US" sz="1400" dirty="0"/>
              <a:t>        // from the </a:t>
            </a:r>
            <a:r>
              <a:rPr lang="en-US" sz="1400" dirty="0" err="1"/>
              <a:t>PriorityQueue</a:t>
            </a:r>
            <a:r>
              <a:rPr lang="en-US" sz="1400" dirty="0"/>
              <a:t> container</a:t>
            </a:r>
          </a:p>
          <a:p>
            <a:r>
              <a:rPr lang="en-US" sz="1400" dirty="0"/>
              <a:t>        </a:t>
            </a:r>
            <a:r>
              <a:rPr lang="en-US" sz="1400" dirty="0" err="1"/>
              <a:t>System.out.println</a:t>
            </a:r>
            <a:r>
              <a:rPr lang="en-US" sz="1400" dirty="0"/>
              <a:t>(</a:t>
            </a:r>
            <a:r>
              <a:rPr lang="en-US" sz="1400" dirty="0" err="1"/>
              <a:t>pQueue.poll</a:t>
            </a:r>
            <a:r>
              <a:rPr lang="en-US" sz="1400" dirty="0"/>
              <a:t>());</a:t>
            </a:r>
          </a:p>
          <a:p>
            <a:r>
              <a:rPr lang="en-US" sz="1400" dirty="0"/>
              <a:t>  </a:t>
            </a:r>
          </a:p>
          <a:p>
            <a:r>
              <a:rPr lang="en-US" sz="1400" dirty="0"/>
              <a:t>        // Printing the top element again</a:t>
            </a:r>
          </a:p>
          <a:p>
            <a:r>
              <a:rPr lang="en-US" sz="1400" dirty="0"/>
              <a:t>        </a:t>
            </a:r>
            <a:r>
              <a:rPr lang="en-US" sz="1400" dirty="0" err="1"/>
              <a:t>System.out.println</a:t>
            </a:r>
            <a:r>
              <a:rPr lang="en-US" sz="1400" dirty="0"/>
              <a:t>(</a:t>
            </a:r>
            <a:r>
              <a:rPr lang="en-US" sz="1400" dirty="0" err="1"/>
              <a:t>pQueue.peek</a:t>
            </a:r>
            <a:r>
              <a:rPr lang="en-US" sz="1400" dirty="0"/>
              <a:t>());</a:t>
            </a:r>
          </a:p>
          <a:p>
            <a:r>
              <a:rPr lang="en-US" sz="1400" dirty="0"/>
              <a:t>    }</a:t>
            </a:r>
          </a:p>
          <a:p>
            <a:r>
              <a:rPr lang="en-US" sz="1400" dirty="0"/>
              <a:t>}</a:t>
            </a:r>
          </a:p>
          <a:p>
            <a:r>
              <a:rPr lang="en-US" sz="1400" dirty="0"/>
              <a:t>Output:</a:t>
            </a:r>
          </a:p>
          <a:p>
            <a:r>
              <a:rPr lang="en-US" sz="1400" dirty="0"/>
              <a:t>10</a:t>
            </a:r>
          </a:p>
          <a:p>
            <a:r>
              <a:rPr lang="en-US" sz="1400" dirty="0"/>
              <a:t>10</a:t>
            </a:r>
          </a:p>
          <a:p>
            <a:r>
              <a:rPr lang="en-US" sz="1400" dirty="0"/>
              <a:t>15</a:t>
            </a:r>
          </a:p>
        </p:txBody>
      </p:sp>
    </p:spTree>
    <p:extLst>
      <p:ext uri="{BB962C8B-B14F-4D97-AF65-F5344CB8AC3E}">
        <p14:creationId xmlns:p14="http://schemas.microsoft.com/office/powerpoint/2010/main" val="25067647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5. </a:t>
            </a:r>
            <a:r>
              <a:rPr lang="en-US" sz="2000" b="1" dirty="0" err="1">
                <a:latin typeface="Times New Roman" panose="02020603050405020304" pitchFamily="18" charset="0"/>
                <a:cs typeface="Times New Roman" panose="02020603050405020304" pitchFamily="18" charset="0"/>
              </a:rPr>
              <a:t>Deque</a:t>
            </a:r>
            <a:r>
              <a:rPr lang="en-US" sz="2000" b="1" dirty="0">
                <a:latin typeface="Times New Roman" panose="02020603050405020304" pitchFamily="18" charset="0"/>
                <a:cs typeface="Times New Roman" panose="02020603050405020304" pitchFamily="18" charset="0"/>
              </a:rPr>
              <a:t> Interface: </a:t>
            </a:r>
            <a:r>
              <a:rPr lang="en-US" sz="2000" dirty="0">
                <a:latin typeface="Times New Roman" panose="02020603050405020304" pitchFamily="18" charset="0"/>
                <a:cs typeface="Times New Roman" panose="02020603050405020304" pitchFamily="18" charset="0"/>
              </a:rPr>
              <a:t>This is a very slight variation of the queue data structure</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err="1" smtClean="0">
                <a:latin typeface="Times New Roman" panose="02020603050405020304" pitchFamily="18" charset="0"/>
                <a:cs typeface="Times New Roman" panose="02020603050405020304" pitchFamily="18" charset="0"/>
              </a:rPr>
              <a:t>Deque</a:t>
            </a:r>
            <a:r>
              <a:rPr lang="en-US" sz="2000" dirty="0">
                <a:latin typeface="Times New Roman" panose="02020603050405020304" pitchFamily="18" charset="0"/>
                <a:cs typeface="Times New Roman" panose="02020603050405020304" pitchFamily="18" charset="0"/>
              </a:rPr>
              <a:t>, also known as a double-ended queue, is a data structure where we can add and remove the elements from both the ends of the queue.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interface extends the queue interface. The class which implements this interface is </a:t>
            </a:r>
            <a:r>
              <a:rPr lang="en-US" sz="2000" dirty="0" err="1">
                <a:latin typeface="Times New Roman" panose="02020603050405020304" pitchFamily="18" charset="0"/>
                <a:cs typeface="Times New Roman" panose="02020603050405020304" pitchFamily="18" charset="0"/>
              </a:rPr>
              <a:t>ArrayDeque</a:t>
            </a:r>
            <a:r>
              <a:rPr lang="en-US" sz="2000" dirty="0">
                <a:latin typeface="Times New Roman" panose="02020603050405020304" pitchFamily="18" charset="0"/>
                <a:cs typeface="Times New Roman" panose="02020603050405020304" pitchFamily="18" charset="0"/>
              </a:rPr>
              <a:t>. Since this class implements the </a:t>
            </a:r>
            <a:r>
              <a:rPr lang="en-US" sz="2000" dirty="0" err="1">
                <a:latin typeface="Times New Roman" panose="02020603050405020304" pitchFamily="18" charset="0"/>
                <a:cs typeface="Times New Roman" panose="02020603050405020304" pitchFamily="18" charset="0"/>
              </a:rPr>
              <a:t>deque</a:t>
            </a:r>
            <a:r>
              <a:rPr lang="en-US" sz="2000" dirty="0">
                <a:latin typeface="Times New Roman" panose="02020603050405020304" pitchFamily="18" charset="0"/>
                <a:cs typeface="Times New Roman" panose="02020603050405020304" pitchFamily="18" charset="0"/>
              </a:rPr>
              <a:t>, we can instantiate a </a:t>
            </a:r>
            <a:r>
              <a:rPr lang="en-US" sz="2000" dirty="0" err="1">
                <a:latin typeface="Times New Roman" panose="02020603050405020304" pitchFamily="18" charset="0"/>
                <a:cs typeface="Times New Roman" panose="02020603050405020304" pitchFamily="18" charset="0"/>
              </a:rPr>
              <a:t>deque</a:t>
            </a:r>
            <a:r>
              <a:rPr lang="en-US" sz="2000" dirty="0">
                <a:latin typeface="Times New Roman" panose="02020603050405020304" pitchFamily="18" charset="0"/>
                <a:cs typeface="Times New Roman" panose="02020603050405020304" pitchFamily="18" charset="0"/>
              </a:rPr>
              <a:t> object with this class.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example,</a:t>
            </a:r>
          </a:p>
          <a:p>
            <a:pPr marL="0" indent="0">
              <a:buNone/>
            </a:pPr>
            <a:r>
              <a:rPr lang="en-US" sz="2000" b="1" dirty="0" err="1" smtClean="0">
                <a:latin typeface="Times New Roman" panose="02020603050405020304" pitchFamily="18" charset="0"/>
                <a:cs typeface="Times New Roman" panose="02020603050405020304" pitchFamily="18" charset="0"/>
              </a:rPr>
              <a:t>Deque</a:t>
            </a:r>
            <a:r>
              <a:rPr lang="en-US" sz="2000" b="1" dirty="0" smtClean="0">
                <a:latin typeface="Times New Roman" panose="02020603050405020304" pitchFamily="18" charset="0"/>
                <a:cs typeface="Times New Roman" panose="02020603050405020304" pitchFamily="18" charset="0"/>
              </a:rPr>
              <a:t>&lt;T</a:t>
            </a:r>
            <a:r>
              <a:rPr lang="en-US" sz="2000" b="1" dirty="0">
                <a:latin typeface="Times New Roman" panose="02020603050405020304" pitchFamily="18" charset="0"/>
                <a:cs typeface="Times New Roman" panose="02020603050405020304" pitchFamily="18" charset="0"/>
              </a:rPr>
              <a:t>&gt; ad = new </a:t>
            </a:r>
            <a:r>
              <a:rPr lang="en-US" sz="2000" b="1" dirty="0" err="1">
                <a:latin typeface="Times New Roman" panose="02020603050405020304" pitchFamily="18" charset="0"/>
                <a:cs typeface="Times New Roman" panose="02020603050405020304" pitchFamily="18" charset="0"/>
              </a:rPr>
              <a:t>ArrayDeque</a:t>
            </a:r>
            <a:r>
              <a:rPr lang="en-US" sz="2000" b="1" dirty="0">
                <a:latin typeface="Times New Roman" panose="02020603050405020304" pitchFamily="18" charset="0"/>
                <a:cs typeface="Times New Roman" panose="02020603050405020304" pitchFamily="18" charset="0"/>
              </a:rPr>
              <a:t>&lt;&gt; ();</a:t>
            </a:r>
          </a:p>
          <a:p>
            <a:pPr marL="0" indent="0">
              <a:buNone/>
            </a:pPr>
            <a:r>
              <a:rPr lang="en-US" sz="2000" b="1" dirty="0">
                <a:latin typeface="Times New Roman" panose="02020603050405020304" pitchFamily="18" charset="0"/>
                <a:cs typeface="Times New Roman" panose="02020603050405020304" pitchFamily="18" charset="0"/>
              </a:rPr>
              <a:t>Where T is the type of the object.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class which implements the </a:t>
            </a:r>
            <a:r>
              <a:rPr lang="en-US" sz="2000" b="1" dirty="0" err="1">
                <a:latin typeface="Times New Roman" panose="02020603050405020304" pitchFamily="18" charset="0"/>
                <a:cs typeface="Times New Roman" panose="02020603050405020304" pitchFamily="18" charset="0"/>
              </a:rPr>
              <a:t>deque</a:t>
            </a:r>
            <a:r>
              <a:rPr lang="en-US" sz="2000" dirty="0">
                <a:latin typeface="Times New Roman" panose="02020603050405020304" pitchFamily="18" charset="0"/>
                <a:cs typeface="Times New Roman" panose="02020603050405020304" pitchFamily="18" charset="0"/>
              </a:rPr>
              <a:t> interface is </a:t>
            </a:r>
            <a:r>
              <a:rPr lang="en-US" sz="2000" b="1" dirty="0" err="1">
                <a:latin typeface="Times New Roman" panose="02020603050405020304" pitchFamily="18" charset="0"/>
                <a:cs typeface="Times New Roman" panose="02020603050405020304" pitchFamily="18" charset="0"/>
              </a:rPr>
              <a:t>ArrayDeque</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err="1">
                <a:latin typeface="Times New Roman" panose="02020603050405020304" pitchFamily="18" charset="0"/>
                <a:cs typeface="Times New Roman" panose="02020603050405020304" pitchFamily="18" charset="0"/>
              </a:rPr>
              <a:t>ArrayDeque</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ArrayDeque</a:t>
            </a:r>
            <a:r>
              <a:rPr lang="en-US" sz="2000" dirty="0">
                <a:latin typeface="Times New Roman" panose="02020603050405020304" pitchFamily="18" charset="0"/>
                <a:cs typeface="Times New Roman" panose="02020603050405020304" pitchFamily="18" charset="0"/>
              </a:rPr>
              <a:t> class which is implemented in the collection framework provides us with a way to apply resizable-array. This is a special kind of array that grows and allows users to add or remove an element from both sides of the queue.</a:t>
            </a:r>
          </a:p>
        </p:txBody>
      </p:sp>
    </p:spTree>
    <p:extLst>
      <p:ext uri="{BB962C8B-B14F-4D97-AF65-F5344CB8AC3E}">
        <p14:creationId xmlns:p14="http://schemas.microsoft.com/office/powerpoint/2010/main" val="3996031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979715" y="573881"/>
            <a:ext cx="4728754" cy="55125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Java program to demonstrate the</a:t>
            </a:r>
          </a:p>
          <a:p>
            <a:r>
              <a:rPr lang="en-US" sz="1600" dirty="0"/>
              <a:t>// </a:t>
            </a:r>
            <a:r>
              <a:rPr lang="en-US" sz="1600" dirty="0" err="1"/>
              <a:t>ArrayDeque</a:t>
            </a:r>
            <a:r>
              <a:rPr lang="en-US" sz="1600" dirty="0"/>
              <a:t> class in Java</a:t>
            </a:r>
          </a:p>
          <a:p>
            <a:r>
              <a:rPr lang="en-US" sz="1600" dirty="0"/>
              <a:t>  </a:t>
            </a:r>
          </a:p>
          <a:p>
            <a:r>
              <a:rPr lang="en-US" sz="1600" dirty="0"/>
              <a:t>import </a:t>
            </a:r>
            <a:r>
              <a:rPr lang="en-US" sz="1600" dirty="0" err="1"/>
              <a:t>java.util</a:t>
            </a:r>
            <a:r>
              <a:rPr lang="en-US" sz="1600" dirty="0"/>
              <a:t>.*;</a:t>
            </a:r>
          </a:p>
          <a:p>
            <a:r>
              <a:rPr lang="en-US" sz="1600" dirty="0"/>
              <a:t>public class </a:t>
            </a:r>
            <a:r>
              <a:rPr lang="en-US" sz="1600" dirty="0" err="1"/>
              <a:t>ArrayDequeDemo</a:t>
            </a:r>
            <a:r>
              <a:rPr lang="en-US" sz="1600" dirty="0"/>
              <a:t> {</a:t>
            </a:r>
          </a:p>
          <a:p>
            <a:r>
              <a:rPr lang="en-US" sz="1600" dirty="0"/>
              <a:t>    public static void main(String[] </a:t>
            </a:r>
            <a:r>
              <a:rPr lang="en-US" sz="1600" dirty="0" err="1"/>
              <a:t>args</a:t>
            </a:r>
            <a:r>
              <a:rPr lang="en-US" sz="1600" dirty="0"/>
              <a:t>)</a:t>
            </a:r>
          </a:p>
          <a:p>
            <a:r>
              <a:rPr lang="en-US" sz="1600" dirty="0"/>
              <a:t>    {</a:t>
            </a:r>
          </a:p>
          <a:p>
            <a:r>
              <a:rPr lang="en-US" sz="1600" dirty="0"/>
              <a:t>        // Initializing an </a:t>
            </a:r>
            <a:r>
              <a:rPr lang="en-US" sz="1600" dirty="0" err="1"/>
              <a:t>deque</a:t>
            </a:r>
            <a:endParaRPr lang="en-US" sz="1600" dirty="0"/>
          </a:p>
          <a:p>
            <a:r>
              <a:rPr lang="en-US" sz="1600" dirty="0"/>
              <a:t>        </a:t>
            </a:r>
            <a:r>
              <a:rPr lang="en-US" sz="1600" dirty="0" err="1"/>
              <a:t>ArrayDeque</a:t>
            </a:r>
            <a:r>
              <a:rPr lang="en-US" sz="1600" dirty="0"/>
              <a:t>&lt;Integer&gt; </a:t>
            </a:r>
            <a:r>
              <a:rPr lang="en-US" sz="1600" dirty="0" err="1"/>
              <a:t>de_que</a:t>
            </a:r>
            <a:endParaRPr lang="en-US" sz="1600" dirty="0"/>
          </a:p>
          <a:p>
            <a:r>
              <a:rPr lang="en-US" sz="1600" dirty="0"/>
              <a:t>            = new </a:t>
            </a:r>
            <a:r>
              <a:rPr lang="en-US" sz="1600" dirty="0" err="1"/>
              <a:t>ArrayDeque</a:t>
            </a:r>
            <a:r>
              <a:rPr lang="en-US" sz="1600" dirty="0"/>
              <a:t>&lt;Integer&gt;(10);</a:t>
            </a:r>
          </a:p>
          <a:p>
            <a:r>
              <a:rPr lang="en-US" sz="1600" dirty="0"/>
              <a:t>  </a:t>
            </a:r>
          </a:p>
          <a:p>
            <a:r>
              <a:rPr lang="en-US" sz="1600" dirty="0"/>
              <a:t>        // add() method to insert</a:t>
            </a:r>
          </a:p>
          <a:p>
            <a:r>
              <a:rPr lang="en-US" sz="1600" dirty="0"/>
              <a:t>        </a:t>
            </a:r>
            <a:r>
              <a:rPr lang="en-US" sz="1600" dirty="0" err="1"/>
              <a:t>de_que.add</a:t>
            </a:r>
            <a:r>
              <a:rPr lang="en-US" sz="1600" dirty="0"/>
              <a:t>(10);</a:t>
            </a:r>
          </a:p>
          <a:p>
            <a:r>
              <a:rPr lang="en-US" sz="1600" dirty="0"/>
              <a:t>        </a:t>
            </a:r>
            <a:r>
              <a:rPr lang="en-US" sz="1600" dirty="0" err="1"/>
              <a:t>de_que.add</a:t>
            </a:r>
            <a:r>
              <a:rPr lang="en-US" sz="1600" dirty="0"/>
              <a:t>(20);</a:t>
            </a:r>
          </a:p>
          <a:p>
            <a:r>
              <a:rPr lang="en-US" sz="1600" dirty="0"/>
              <a:t>        </a:t>
            </a:r>
            <a:r>
              <a:rPr lang="en-US" sz="1600" dirty="0" err="1"/>
              <a:t>de_que.add</a:t>
            </a:r>
            <a:r>
              <a:rPr lang="en-US" sz="1600" dirty="0"/>
              <a:t>(30);</a:t>
            </a:r>
          </a:p>
          <a:p>
            <a:r>
              <a:rPr lang="en-US" sz="1600" dirty="0"/>
              <a:t>        </a:t>
            </a:r>
            <a:r>
              <a:rPr lang="en-US" sz="1600" dirty="0" err="1"/>
              <a:t>de_que.add</a:t>
            </a:r>
            <a:r>
              <a:rPr lang="en-US" sz="1600" dirty="0"/>
              <a:t>(40);</a:t>
            </a:r>
          </a:p>
          <a:p>
            <a:r>
              <a:rPr lang="en-US" sz="1600" dirty="0"/>
              <a:t>        </a:t>
            </a:r>
            <a:r>
              <a:rPr lang="en-US" sz="1600" dirty="0" err="1"/>
              <a:t>de_que.add</a:t>
            </a:r>
            <a:r>
              <a:rPr lang="en-US" sz="1600" dirty="0"/>
              <a:t>(50);</a:t>
            </a:r>
          </a:p>
          <a:p>
            <a:r>
              <a:rPr lang="en-US" sz="1600" dirty="0"/>
              <a:t>  </a:t>
            </a:r>
          </a:p>
          <a:p>
            <a:r>
              <a:rPr lang="en-US" sz="1600" dirty="0"/>
              <a:t>        </a:t>
            </a:r>
            <a:r>
              <a:rPr lang="en-US" sz="1600" dirty="0" err="1"/>
              <a:t>System.out.println</a:t>
            </a:r>
            <a:r>
              <a:rPr lang="en-US" sz="1600" dirty="0"/>
              <a:t>(</a:t>
            </a:r>
            <a:r>
              <a:rPr lang="en-US" sz="1600" dirty="0" err="1"/>
              <a:t>de_que</a:t>
            </a:r>
            <a:r>
              <a:rPr lang="en-US" sz="1600" dirty="0"/>
              <a:t>);</a:t>
            </a:r>
          </a:p>
          <a:p>
            <a:r>
              <a:rPr lang="en-US" sz="1600" dirty="0"/>
              <a:t>  </a:t>
            </a:r>
          </a:p>
          <a:p>
            <a:r>
              <a:rPr lang="en-US" sz="1600" dirty="0"/>
              <a:t>        // clear() method</a:t>
            </a:r>
          </a:p>
          <a:p>
            <a:r>
              <a:rPr lang="en-US" sz="1600" dirty="0"/>
              <a:t>        </a:t>
            </a:r>
            <a:r>
              <a:rPr lang="en-US" sz="1600" dirty="0" err="1"/>
              <a:t>de_que.clear</a:t>
            </a:r>
            <a:r>
              <a:rPr lang="en-US" sz="1600" dirty="0"/>
              <a:t>();</a:t>
            </a:r>
          </a:p>
        </p:txBody>
      </p:sp>
      <p:sp>
        <p:nvSpPr>
          <p:cNvPr id="4" name="Rectangle 3"/>
          <p:cNvSpPr/>
          <p:nvPr/>
        </p:nvSpPr>
        <p:spPr>
          <a:xfrm>
            <a:off x="6466114" y="573881"/>
            <a:ext cx="4794069" cy="543503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r>
              <a:rPr lang="en-US" dirty="0" err="1"/>
              <a:t>addFirst</a:t>
            </a:r>
            <a:r>
              <a:rPr lang="en-US" dirty="0"/>
              <a:t>() method to insert the</a:t>
            </a:r>
          </a:p>
          <a:p>
            <a:r>
              <a:rPr lang="en-US" dirty="0"/>
              <a:t>        // elements at the head</a:t>
            </a:r>
          </a:p>
          <a:p>
            <a:r>
              <a:rPr lang="en-US" dirty="0"/>
              <a:t>        </a:t>
            </a:r>
            <a:r>
              <a:rPr lang="en-US" dirty="0" err="1"/>
              <a:t>de_que.addFirst</a:t>
            </a:r>
            <a:r>
              <a:rPr lang="en-US" dirty="0"/>
              <a:t>(564);</a:t>
            </a:r>
          </a:p>
          <a:p>
            <a:r>
              <a:rPr lang="en-US" dirty="0"/>
              <a:t>        </a:t>
            </a:r>
            <a:r>
              <a:rPr lang="en-US" dirty="0" err="1"/>
              <a:t>de_que.addFirst</a:t>
            </a:r>
            <a:r>
              <a:rPr lang="en-US" dirty="0"/>
              <a:t>(291);</a:t>
            </a:r>
          </a:p>
          <a:p>
            <a:r>
              <a:rPr lang="en-US" dirty="0"/>
              <a:t>  </a:t>
            </a:r>
          </a:p>
          <a:p>
            <a:r>
              <a:rPr lang="en-US" dirty="0"/>
              <a:t>        // </a:t>
            </a:r>
            <a:r>
              <a:rPr lang="en-US" dirty="0" err="1"/>
              <a:t>addLast</a:t>
            </a:r>
            <a:r>
              <a:rPr lang="en-US" dirty="0"/>
              <a:t>() method to insert the</a:t>
            </a:r>
          </a:p>
          <a:p>
            <a:r>
              <a:rPr lang="en-US" dirty="0"/>
              <a:t>        // elements at the tail</a:t>
            </a:r>
          </a:p>
          <a:p>
            <a:r>
              <a:rPr lang="en-US" dirty="0"/>
              <a:t>        </a:t>
            </a:r>
            <a:r>
              <a:rPr lang="en-US" dirty="0" err="1"/>
              <a:t>de_que.addLast</a:t>
            </a:r>
            <a:r>
              <a:rPr lang="en-US" dirty="0"/>
              <a:t>(24);</a:t>
            </a:r>
          </a:p>
          <a:p>
            <a:r>
              <a:rPr lang="en-US" dirty="0"/>
              <a:t>        </a:t>
            </a:r>
            <a:r>
              <a:rPr lang="en-US" dirty="0" err="1"/>
              <a:t>de_que.addLast</a:t>
            </a:r>
            <a:r>
              <a:rPr lang="en-US" dirty="0"/>
              <a:t>(14);</a:t>
            </a:r>
          </a:p>
          <a:p>
            <a:r>
              <a:rPr lang="en-US" dirty="0"/>
              <a:t>  </a:t>
            </a:r>
          </a:p>
          <a:p>
            <a:r>
              <a:rPr lang="en-US" dirty="0"/>
              <a:t>        </a:t>
            </a:r>
            <a:r>
              <a:rPr lang="en-US" dirty="0" err="1"/>
              <a:t>System.out.println</a:t>
            </a:r>
            <a:r>
              <a:rPr lang="en-US" dirty="0"/>
              <a:t>(</a:t>
            </a:r>
            <a:r>
              <a:rPr lang="en-US" dirty="0" err="1"/>
              <a:t>de_que</a:t>
            </a:r>
            <a:r>
              <a:rPr lang="en-US" dirty="0"/>
              <a:t>);</a:t>
            </a:r>
          </a:p>
          <a:p>
            <a:r>
              <a:rPr lang="en-US" dirty="0"/>
              <a:t>    }</a:t>
            </a:r>
          </a:p>
          <a:p>
            <a:r>
              <a:rPr lang="en-US" dirty="0" smtClean="0"/>
              <a:t>}</a:t>
            </a:r>
          </a:p>
          <a:p>
            <a:endParaRPr lang="en-US" dirty="0"/>
          </a:p>
          <a:p>
            <a:endParaRPr lang="en-US" dirty="0" smtClean="0"/>
          </a:p>
          <a:p>
            <a:endParaRPr lang="en-US" dirty="0"/>
          </a:p>
          <a:p>
            <a:r>
              <a:rPr lang="en-US" dirty="0"/>
              <a:t>Output:</a:t>
            </a:r>
          </a:p>
          <a:p>
            <a:r>
              <a:rPr lang="en-US" dirty="0"/>
              <a:t>[10, 20, 30, 40, 50]</a:t>
            </a:r>
          </a:p>
          <a:p>
            <a:r>
              <a:rPr lang="en-US" dirty="0" smtClean="0"/>
              <a:t>[264,291</a:t>
            </a:r>
            <a:r>
              <a:rPr lang="en-US" dirty="0"/>
              <a:t>, 564, 24, 14]</a:t>
            </a:r>
          </a:p>
        </p:txBody>
      </p:sp>
    </p:spTree>
    <p:extLst>
      <p:ext uri="{BB962C8B-B14F-4D97-AF65-F5344CB8AC3E}">
        <p14:creationId xmlns:p14="http://schemas.microsoft.com/office/powerpoint/2010/main" val="3205373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6 Set </a:t>
            </a:r>
            <a:r>
              <a:rPr lang="en-US" sz="2000" b="1" dirty="0">
                <a:latin typeface="Times New Roman" panose="02020603050405020304" pitchFamily="18" charset="0"/>
                <a:cs typeface="Times New Roman" panose="02020603050405020304" pitchFamily="18" charset="0"/>
              </a:rPr>
              <a:t>Interface: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set is an unordered collection of objects in which duplicate values cannot be stored.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collection is used when we wish to avoid the duplication of the objects and wish to store only the unique objects.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set interface is implemented by various classes like </a:t>
            </a:r>
            <a:r>
              <a:rPr lang="en-US" sz="2000" dirty="0" err="1">
                <a:latin typeface="Times New Roman" panose="02020603050405020304" pitchFamily="18" charset="0"/>
                <a:cs typeface="Times New Roman" panose="02020603050405020304" pitchFamily="18" charset="0"/>
              </a:rPr>
              <a:t>HashSet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TreeSet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LinkedHashSet</a:t>
            </a:r>
            <a:r>
              <a:rPr lang="en-US" sz="2000" dirty="0">
                <a:latin typeface="Times New Roman" panose="02020603050405020304" pitchFamily="18" charset="0"/>
                <a:cs typeface="Times New Roman" panose="02020603050405020304" pitchFamily="18" charset="0"/>
              </a:rPr>
              <a:t>, etc.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Since </a:t>
            </a:r>
            <a:r>
              <a:rPr lang="en-US" sz="2000" dirty="0">
                <a:latin typeface="Times New Roman" panose="02020603050405020304" pitchFamily="18" charset="0"/>
                <a:cs typeface="Times New Roman" panose="02020603050405020304" pitchFamily="18" charset="0"/>
              </a:rPr>
              <a:t>all the subclasses implement the set, we can instantiate a set object with any of these classes. For example,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Set&lt;T&gt; </a:t>
            </a:r>
            <a:r>
              <a:rPr lang="en-US" sz="2000" dirty="0" err="1">
                <a:latin typeface="Times New Roman" panose="02020603050405020304" pitchFamily="18" charset="0"/>
                <a:cs typeface="Times New Roman" panose="02020603050405020304" pitchFamily="18" charset="0"/>
              </a:rPr>
              <a:t>hs</a:t>
            </a:r>
            <a:r>
              <a:rPr lang="en-US" sz="2000" dirty="0">
                <a:latin typeface="Times New Roman" panose="02020603050405020304" pitchFamily="18" charset="0"/>
                <a:cs typeface="Times New Roman" panose="02020603050405020304" pitchFamily="18" charset="0"/>
              </a:rPr>
              <a:t> = new </a:t>
            </a:r>
            <a:r>
              <a:rPr lang="en-US" sz="2000" dirty="0" err="1">
                <a:latin typeface="Times New Roman" panose="02020603050405020304" pitchFamily="18" charset="0"/>
                <a:cs typeface="Times New Roman" panose="02020603050405020304" pitchFamily="18" charset="0"/>
              </a:rPr>
              <a:t>HashSet</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Set&lt;T&gt; lhs = new </a:t>
            </a:r>
            <a:r>
              <a:rPr lang="en-US" sz="2000" dirty="0" err="1">
                <a:latin typeface="Times New Roman" panose="02020603050405020304" pitchFamily="18" charset="0"/>
                <a:cs typeface="Times New Roman" panose="02020603050405020304" pitchFamily="18" charset="0"/>
              </a:rPr>
              <a:t>LinkedHashSet</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Set&lt;T&gt; </a:t>
            </a:r>
            <a:r>
              <a:rPr lang="en-US" sz="2000" dirty="0" err="1">
                <a:latin typeface="Times New Roman" panose="02020603050405020304" pitchFamily="18" charset="0"/>
                <a:cs typeface="Times New Roman" panose="02020603050405020304" pitchFamily="18" charset="0"/>
              </a:rPr>
              <a:t>ts</a:t>
            </a:r>
            <a:r>
              <a:rPr lang="en-US" sz="2000" dirty="0">
                <a:latin typeface="Times New Roman" panose="02020603050405020304" pitchFamily="18" charset="0"/>
                <a:cs typeface="Times New Roman" panose="02020603050405020304" pitchFamily="18" charset="0"/>
              </a:rPr>
              <a:t> = new </a:t>
            </a:r>
            <a:r>
              <a:rPr lang="en-US" sz="2000" dirty="0" err="1">
                <a:latin typeface="Times New Roman" panose="02020603050405020304" pitchFamily="18" charset="0"/>
                <a:cs typeface="Times New Roman" panose="02020603050405020304" pitchFamily="18" charset="0"/>
              </a:rPr>
              <a:t>TreeSet</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Where T is the type of the object.</a:t>
            </a:r>
          </a:p>
        </p:txBody>
      </p:sp>
    </p:spTree>
    <p:extLst>
      <p:ext uri="{BB962C8B-B14F-4D97-AF65-F5344CB8AC3E}">
        <p14:creationId xmlns:p14="http://schemas.microsoft.com/office/powerpoint/2010/main" val="37450455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6.A </a:t>
            </a:r>
            <a:r>
              <a:rPr lang="en-US" sz="2000" b="1" dirty="0" err="1" smtClean="0">
                <a:latin typeface="Times New Roman" panose="02020603050405020304" pitchFamily="18" charset="0"/>
                <a:cs typeface="Times New Roman" panose="02020603050405020304" pitchFamily="18" charset="0"/>
              </a:rPr>
              <a:t>HashSet</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HashSet</a:t>
            </a:r>
            <a:r>
              <a:rPr lang="en-US" sz="2000" dirty="0">
                <a:latin typeface="Times New Roman" panose="02020603050405020304" pitchFamily="18" charset="0"/>
                <a:cs typeface="Times New Roman" panose="02020603050405020304" pitchFamily="18" charset="0"/>
              </a:rPr>
              <a:t> class is an inherent implementation of the hash table data structure.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objects that we insert into the </a:t>
            </a:r>
            <a:r>
              <a:rPr lang="en-US" sz="2000" dirty="0" err="1">
                <a:latin typeface="Times New Roman" panose="02020603050405020304" pitchFamily="18" charset="0"/>
                <a:cs typeface="Times New Roman" panose="02020603050405020304" pitchFamily="18" charset="0"/>
              </a:rPr>
              <a:t>HashSet</a:t>
            </a:r>
            <a:r>
              <a:rPr lang="en-US" sz="2000" dirty="0">
                <a:latin typeface="Times New Roman" panose="02020603050405020304" pitchFamily="18" charset="0"/>
                <a:cs typeface="Times New Roman" panose="02020603050405020304" pitchFamily="18" charset="0"/>
              </a:rPr>
              <a:t> do not guarantee to be inserted in the same order. The objects are inserted based on their </a:t>
            </a:r>
            <a:r>
              <a:rPr lang="en-US" sz="2000" dirty="0" err="1">
                <a:latin typeface="Times New Roman" panose="02020603050405020304" pitchFamily="18" charset="0"/>
                <a:cs typeface="Times New Roman" panose="02020603050405020304" pitchFamily="18" charset="0"/>
              </a:rPr>
              <a:t>hashcode</a:t>
            </a:r>
            <a:r>
              <a:rPr lang="en-US" sz="2000" dirty="0">
                <a:latin typeface="Times New Roman" panose="02020603050405020304" pitchFamily="18" charset="0"/>
                <a:cs typeface="Times New Roman" panose="02020603050405020304" pitchFamily="18" charset="0"/>
              </a:rPr>
              <a:t>. This class also allows the insertion of NULL elements</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31966" y="1959429"/>
            <a:ext cx="4911634" cy="403642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smtClean="0"/>
          </a:p>
          <a:p>
            <a:r>
              <a:rPr lang="en-US" sz="1400" dirty="0" smtClean="0"/>
              <a:t>// </a:t>
            </a:r>
            <a:r>
              <a:rPr lang="en-US" sz="1400" dirty="0"/>
              <a:t>Java program to demonstrate the</a:t>
            </a:r>
          </a:p>
          <a:p>
            <a:r>
              <a:rPr lang="en-US" sz="1400" dirty="0"/>
              <a:t>// working of a </a:t>
            </a:r>
            <a:r>
              <a:rPr lang="en-US" sz="1400" dirty="0" err="1"/>
              <a:t>HashSet</a:t>
            </a:r>
            <a:endParaRPr lang="en-US" sz="1400" dirty="0"/>
          </a:p>
          <a:p>
            <a:r>
              <a:rPr lang="en-US" sz="1400" dirty="0"/>
              <a:t>  </a:t>
            </a:r>
          </a:p>
          <a:p>
            <a:r>
              <a:rPr lang="en-US" sz="1400" dirty="0"/>
              <a:t>import </a:t>
            </a:r>
            <a:r>
              <a:rPr lang="en-US" sz="1400" dirty="0" err="1"/>
              <a:t>java.util</a:t>
            </a:r>
            <a:r>
              <a:rPr lang="en-US" sz="1400" dirty="0"/>
              <a:t>.*;</a:t>
            </a:r>
          </a:p>
          <a:p>
            <a:r>
              <a:rPr lang="en-US" sz="1400" dirty="0"/>
              <a:t>public class </a:t>
            </a:r>
            <a:r>
              <a:rPr lang="en-US" sz="1400" dirty="0" err="1"/>
              <a:t>HashSetDemo</a:t>
            </a:r>
            <a:r>
              <a:rPr lang="en-US" sz="1400" dirty="0"/>
              <a:t> {</a:t>
            </a:r>
          </a:p>
          <a:p>
            <a:r>
              <a:rPr lang="en-US" sz="1400" dirty="0"/>
              <a:t>    public static void main(String </a:t>
            </a:r>
            <a:r>
              <a:rPr lang="en-US" sz="1400" dirty="0" err="1"/>
              <a:t>args</a:t>
            </a:r>
            <a:r>
              <a:rPr lang="en-US" sz="1400" dirty="0"/>
              <a:t>[])</a:t>
            </a:r>
          </a:p>
          <a:p>
            <a:r>
              <a:rPr lang="en-US" sz="1400" dirty="0"/>
              <a:t>    {</a:t>
            </a:r>
          </a:p>
          <a:p>
            <a:r>
              <a:rPr lang="en-US" sz="1400" dirty="0"/>
              <a:t>        // Creating </a:t>
            </a:r>
            <a:r>
              <a:rPr lang="en-US" sz="1400" dirty="0" err="1"/>
              <a:t>HashSet</a:t>
            </a:r>
            <a:r>
              <a:rPr lang="en-US" sz="1400" dirty="0"/>
              <a:t> and</a:t>
            </a:r>
          </a:p>
          <a:p>
            <a:r>
              <a:rPr lang="en-US" sz="1400" dirty="0"/>
              <a:t>        // adding elements</a:t>
            </a:r>
          </a:p>
          <a:p>
            <a:r>
              <a:rPr lang="en-US" sz="1400" dirty="0"/>
              <a:t>        </a:t>
            </a:r>
            <a:r>
              <a:rPr lang="en-US" sz="1400" dirty="0" err="1"/>
              <a:t>HashSet</a:t>
            </a:r>
            <a:r>
              <a:rPr lang="en-US" sz="1400" dirty="0"/>
              <a:t>&lt;String&gt; </a:t>
            </a:r>
            <a:r>
              <a:rPr lang="en-US" sz="1400" dirty="0" err="1"/>
              <a:t>hs</a:t>
            </a:r>
            <a:r>
              <a:rPr lang="en-US" sz="1400" dirty="0"/>
              <a:t> = new </a:t>
            </a:r>
            <a:r>
              <a:rPr lang="en-US" sz="1400" dirty="0" err="1"/>
              <a:t>HashSet</a:t>
            </a:r>
            <a:r>
              <a:rPr lang="en-US" sz="1400" dirty="0"/>
              <a:t>&lt;String&gt;();</a:t>
            </a:r>
          </a:p>
          <a:p>
            <a:r>
              <a:rPr lang="en-US" sz="1400" dirty="0"/>
              <a:t>  </a:t>
            </a:r>
          </a:p>
          <a:p>
            <a:r>
              <a:rPr lang="en-US" sz="1400" dirty="0"/>
              <a:t>        </a:t>
            </a:r>
            <a:endParaRPr lang="en-US" sz="1400" dirty="0" smtClean="0"/>
          </a:p>
          <a:p>
            <a:r>
              <a:rPr lang="en-US" sz="1400" dirty="0" smtClean="0"/>
              <a:t>        </a:t>
            </a:r>
            <a:r>
              <a:rPr lang="en-US" sz="1400" dirty="0" err="1" smtClean="0"/>
              <a:t>hs.add</a:t>
            </a:r>
            <a:r>
              <a:rPr lang="en-US" sz="1400" dirty="0"/>
              <a:t>("Geeks");</a:t>
            </a:r>
          </a:p>
          <a:p>
            <a:r>
              <a:rPr lang="en-US" sz="1400" dirty="0"/>
              <a:t>        </a:t>
            </a:r>
            <a:r>
              <a:rPr lang="en-US" sz="1400" dirty="0" err="1"/>
              <a:t>hs.add</a:t>
            </a:r>
            <a:r>
              <a:rPr lang="en-US" sz="1400" dirty="0"/>
              <a:t>("For");</a:t>
            </a:r>
          </a:p>
          <a:p>
            <a:r>
              <a:rPr lang="en-US" sz="1400" dirty="0"/>
              <a:t>        </a:t>
            </a:r>
            <a:r>
              <a:rPr lang="en-US" sz="1400" dirty="0" err="1"/>
              <a:t>hs.add</a:t>
            </a:r>
            <a:r>
              <a:rPr lang="en-US" sz="1400" dirty="0"/>
              <a:t>("Geeks");</a:t>
            </a:r>
          </a:p>
          <a:p>
            <a:r>
              <a:rPr lang="en-US" sz="1400" dirty="0"/>
              <a:t>        </a:t>
            </a:r>
            <a:r>
              <a:rPr lang="en-US" sz="1400" dirty="0" err="1"/>
              <a:t>hs.add</a:t>
            </a:r>
            <a:r>
              <a:rPr lang="en-US" sz="1400" dirty="0"/>
              <a:t>("Is");</a:t>
            </a:r>
          </a:p>
          <a:p>
            <a:r>
              <a:rPr lang="en-US" sz="1400" dirty="0"/>
              <a:t>        </a:t>
            </a:r>
            <a:r>
              <a:rPr lang="en-US" sz="1400" dirty="0" err="1"/>
              <a:t>hs.add</a:t>
            </a:r>
            <a:r>
              <a:rPr lang="en-US" sz="1400" dirty="0"/>
              <a:t>("Very helpful");</a:t>
            </a:r>
          </a:p>
          <a:p>
            <a:r>
              <a:rPr lang="en-US" sz="1400" dirty="0"/>
              <a:t>  </a:t>
            </a:r>
          </a:p>
          <a:p>
            <a:r>
              <a:rPr lang="en-US" sz="1400" dirty="0"/>
              <a:t>        </a:t>
            </a:r>
          </a:p>
        </p:txBody>
      </p:sp>
      <p:sp>
        <p:nvSpPr>
          <p:cNvPr id="4" name="Rectangle 3"/>
          <p:cNvSpPr/>
          <p:nvPr/>
        </p:nvSpPr>
        <p:spPr>
          <a:xfrm>
            <a:off x="6348549" y="2011680"/>
            <a:ext cx="5133702" cy="397110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Traversing elements</a:t>
            </a:r>
          </a:p>
          <a:p>
            <a:r>
              <a:rPr lang="en-US" dirty="0"/>
              <a:t>        Iterator&lt;String&gt; </a:t>
            </a:r>
            <a:r>
              <a:rPr lang="en-US" dirty="0" err="1"/>
              <a:t>itr</a:t>
            </a:r>
            <a:r>
              <a:rPr lang="en-US" dirty="0"/>
              <a:t> = </a:t>
            </a:r>
            <a:r>
              <a:rPr lang="en-US" dirty="0" err="1"/>
              <a:t>hs.iterator</a:t>
            </a:r>
            <a:r>
              <a:rPr lang="en-US" dirty="0"/>
              <a:t>();</a:t>
            </a:r>
          </a:p>
          <a:p>
            <a:r>
              <a:rPr lang="en-US" dirty="0"/>
              <a:t>        while (</a:t>
            </a:r>
            <a:r>
              <a:rPr lang="en-US" dirty="0" err="1"/>
              <a:t>itr.hasNext</a:t>
            </a:r>
            <a:r>
              <a:rPr lang="en-US" dirty="0"/>
              <a:t>()) {</a:t>
            </a:r>
          </a:p>
          <a:p>
            <a:r>
              <a:rPr lang="en-US" dirty="0"/>
              <a:t>            </a:t>
            </a:r>
            <a:r>
              <a:rPr lang="en-US" dirty="0" err="1"/>
              <a:t>System.out.println</a:t>
            </a:r>
            <a:r>
              <a:rPr lang="en-US" dirty="0"/>
              <a:t>(</a:t>
            </a:r>
            <a:r>
              <a:rPr lang="en-US" dirty="0" err="1"/>
              <a:t>itr.next</a:t>
            </a:r>
            <a:r>
              <a:rPr lang="en-US" dirty="0"/>
              <a:t>());</a:t>
            </a:r>
          </a:p>
          <a:p>
            <a:r>
              <a:rPr lang="en-US" dirty="0"/>
              <a:t>        }</a:t>
            </a:r>
          </a:p>
          <a:p>
            <a:r>
              <a:rPr lang="en-US" dirty="0"/>
              <a:t>    }</a:t>
            </a:r>
          </a:p>
          <a:p>
            <a:r>
              <a:rPr lang="en-US" dirty="0" smtClean="0"/>
              <a:t>}</a:t>
            </a:r>
          </a:p>
          <a:p>
            <a:endParaRPr lang="en-US" dirty="0"/>
          </a:p>
          <a:p>
            <a:endParaRPr lang="en-US" dirty="0"/>
          </a:p>
          <a:p>
            <a:r>
              <a:rPr lang="en-US" dirty="0"/>
              <a:t>Output:</a:t>
            </a:r>
          </a:p>
          <a:p>
            <a:r>
              <a:rPr lang="en-US" dirty="0"/>
              <a:t>Very helpful</a:t>
            </a:r>
          </a:p>
          <a:p>
            <a:r>
              <a:rPr lang="en-US" dirty="0"/>
              <a:t>Geeks</a:t>
            </a:r>
          </a:p>
          <a:p>
            <a:r>
              <a:rPr lang="en-US" dirty="0"/>
              <a:t>For</a:t>
            </a:r>
          </a:p>
          <a:p>
            <a:r>
              <a:rPr lang="en-US" dirty="0"/>
              <a:t>Is</a:t>
            </a:r>
          </a:p>
        </p:txBody>
      </p:sp>
    </p:spTree>
    <p:extLst>
      <p:ext uri="{BB962C8B-B14F-4D97-AF65-F5344CB8AC3E}">
        <p14:creationId xmlns:p14="http://schemas.microsoft.com/office/powerpoint/2010/main" val="15025192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6.B </a:t>
            </a:r>
            <a:r>
              <a:rPr lang="en-US" sz="2000" b="1" dirty="0" err="1" smtClean="0">
                <a:latin typeface="Times New Roman" panose="02020603050405020304" pitchFamily="18" charset="0"/>
                <a:cs typeface="Times New Roman" panose="02020603050405020304" pitchFamily="18" charset="0"/>
              </a:rPr>
              <a:t>LinkedHashSet</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LinkedHashSet</a:t>
            </a:r>
            <a:r>
              <a:rPr lang="en-US" sz="2000" dirty="0">
                <a:latin typeface="Times New Roman" panose="02020603050405020304" pitchFamily="18" charset="0"/>
                <a:cs typeface="Times New Roman" panose="02020603050405020304" pitchFamily="18" charset="0"/>
              </a:rPr>
              <a:t> is very similar to a </a:t>
            </a:r>
            <a:r>
              <a:rPr lang="en-US" sz="2000" dirty="0" err="1">
                <a:latin typeface="Times New Roman" panose="02020603050405020304" pitchFamily="18" charset="0"/>
                <a:cs typeface="Times New Roman" panose="02020603050405020304" pitchFamily="18" charset="0"/>
              </a:rPr>
              <a:t>HashSet</a:t>
            </a:r>
            <a:r>
              <a:rPr lang="en-US" sz="2000" dirty="0">
                <a:latin typeface="Times New Roman" panose="02020603050405020304" pitchFamily="18" charset="0"/>
                <a:cs typeface="Times New Roman" panose="02020603050405020304" pitchFamily="18" charset="0"/>
              </a:rPr>
              <a:t>. The difference is that this uses a doubly linked list to store the data and retains the ordering of the elements.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31966" y="1567543"/>
            <a:ext cx="5159828" cy="444137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 Java program to demonstrate the</a:t>
            </a:r>
          </a:p>
          <a:p>
            <a:r>
              <a:rPr lang="en-US" sz="1400" dirty="0"/>
              <a:t>// working of a </a:t>
            </a:r>
            <a:r>
              <a:rPr lang="en-US" sz="1400" dirty="0" err="1"/>
              <a:t>LinkedHashSet</a:t>
            </a:r>
            <a:endParaRPr lang="en-US" sz="1400" dirty="0"/>
          </a:p>
          <a:p>
            <a:r>
              <a:rPr lang="en-US" sz="1400" dirty="0"/>
              <a:t>  </a:t>
            </a:r>
          </a:p>
          <a:p>
            <a:r>
              <a:rPr lang="en-US" sz="1400" dirty="0"/>
              <a:t>import </a:t>
            </a:r>
            <a:r>
              <a:rPr lang="en-US" sz="1400" dirty="0" err="1"/>
              <a:t>java.util</a:t>
            </a:r>
            <a:r>
              <a:rPr lang="en-US" sz="1400" dirty="0"/>
              <a:t>.*;</a:t>
            </a:r>
          </a:p>
          <a:p>
            <a:r>
              <a:rPr lang="en-US" sz="1400" dirty="0"/>
              <a:t>public class </a:t>
            </a:r>
            <a:r>
              <a:rPr lang="en-US" sz="1400" dirty="0" err="1"/>
              <a:t>LinkedHashSetDemo</a:t>
            </a:r>
            <a:r>
              <a:rPr lang="en-US" sz="1400" dirty="0"/>
              <a:t> {</a:t>
            </a:r>
          </a:p>
          <a:p>
            <a:r>
              <a:rPr lang="en-US" sz="1400" dirty="0"/>
              <a:t>    public static void main(String </a:t>
            </a:r>
            <a:r>
              <a:rPr lang="en-US" sz="1400" dirty="0" err="1"/>
              <a:t>args</a:t>
            </a:r>
            <a:r>
              <a:rPr lang="en-US" sz="1400" dirty="0"/>
              <a:t>[])</a:t>
            </a:r>
          </a:p>
          <a:p>
            <a:r>
              <a:rPr lang="en-US" sz="1400" dirty="0"/>
              <a:t>    {</a:t>
            </a:r>
          </a:p>
          <a:p>
            <a:r>
              <a:rPr lang="en-US" sz="1400" dirty="0"/>
              <a:t>        // Creating </a:t>
            </a:r>
            <a:r>
              <a:rPr lang="en-US" sz="1400" dirty="0" err="1"/>
              <a:t>LinkedHashSet</a:t>
            </a:r>
            <a:r>
              <a:rPr lang="en-US" sz="1400" dirty="0"/>
              <a:t> and</a:t>
            </a:r>
          </a:p>
          <a:p>
            <a:r>
              <a:rPr lang="en-US" sz="1400" dirty="0"/>
              <a:t>        // adding elements</a:t>
            </a:r>
          </a:p>
          <a:p>
            <a:r>
              <a:rPr lang="en-US" sz="1400" dirty="0"/>
              <a:t>        </a:t>
            </a:r>
            <a:r>
              <a:rPr lang="en-US" sz="1400" dirty="0" err="1"/>
              <a:t>LinkedHashSet</a:t>
            </a:r>
            <a:r>
              <a:rPr lang="en-US" sz="1400" dirty="0"/>
              <a:t>&lt;String&gt; lhs</a:t>
            </a:r>
          </a:p>
          <a:p>
            <a:r>
              <a:rPr lang="en-US" sz="1400" dirty="0"/>
              <a:t>            = new </a:t>
            </a:r>
            <a:r>
              <a:rPr lang="en-US" sz="1400" dirty="0" err="1"/>
              <a:t>LinkedHashSet</a:t>
            </a:r>
            <a:r>
              <a:rPr lang="en-US" sz="1400" dirty="0"/>
              <a:t>&lt;String&gt;();</a:t>
            </a:r>
          </a:p>
          <a:p>
            <a:r>
              <a:rPr lang="en-US" sz="1400" dirty="0"/>
              <a:t>  </a:t>
            </a:r>
          </a:p>
          <a:p>
            <a:r>
              <a:rPr lang="en-US" sz="1400" dirty="0"/>
              <a:t>        </a:t>
            </a:r>
            <a:r>
              <a:rPr lang="en-US" sz="1400" dirty="0" err="1"/>
              <a:t>lhs.add</a:t>
            </a:r>
            <a:r>
              <a:rPr lang="en-US" sz="1400" dirty="0"/>
              <a:t>("Geeks");</a:t>
            </a:r>
          </a:p>
          <a:p>
            <a:r>
              <a:rPr lang="en-US" sz="1400" dirty="0"/>
              <a:t>        </a:t>
            </a:r>
            <a:r>
              <a:rPr lang="en-US" sz="1400" dirty="0" err="1"/>
              <a:t>lhs.add</a:t>
            </a:r>
            <a:r>
              <a:rPr lang="en-US" sz="1400" dirty="0"/>
              <a:t>("For");</a:t>
            </a:r>
          </a:p>
          <a:p>
            <a:r>
              <a:rPr lang="en-US" sz="1400" dirty="0"/>
              <a:t>        </a:t>
            </a:r>
            <a:r>
              <a:rPr lang="en-US" sz="1400" dirty="0" err="1"/>
              <a:t>lhs.add</a:t>
            </a:r>
            <a:r>
              <a:rPr lang="en-US" sz="1400" dirty="0"/>
              <a:t>("Geeks");</a:t>
            </a:r>
          </a:p>
          <a:p>
            <a:r>
              <a:rPr lang="en-US" sz="1400" dirty="0"/>
              <a:t>        </a:t>
            </a:r>
            <a:r>
              <a:rPr lang="en-US" sz="1400" dirty="0" err="1"/>
              <a:t>lhs.add</a:t>
            </a:r>
            <a:r>
              <a:rPr lang="en-US" sz="1400" dirty="0"/>
              <a:t>("Is");</a:t>
            </a:r>
          </a:p>
          <a:p>
            <a:r>
              <a:rPr lang="en-US" sz="1400" dirty="0"/>
              <a:t>        </a:t>
            </a:r>
            <a:r>
              <a:rPr lang="en-US" sz="1400" dirty="0" err="1"/>
              <a:t>lhs.add</a:t>
            </a:r>
            <a:r>
              <a:rPr lang="en-US" sz="1400" dirty="0"/>
              <a:t>("Very helpful");</a:t>
            </a:r>
          </a:p>
          <a:p>
            <a:r>
              <a:rPr lang="en-US" sz="1400" dirty="0"/>
              <a:t>  </a:t>
            </a:r>
          </a:p>
        </p:txBody>
      </p:sp>
      <p:sp>
        <p:nvSpPr>
          <p:cNvPr id="4" name="Rectangle 3"/>
          <p:cNvSpPr/>
          <p:nvPr/>
        </p:nvSpPr>
        <p:spPr>
          <a:xfrm>
            <a:off x="6766560" y="1567542"/>
            <a:ext cx="4898571" cy="444137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Traversing elements</a:t>
            </a:r>
          </a:p>
          <a:p>
            <a:r>
              <a:rPr lang="en-US" dirty="0"/>
              <a:t>        Iterator&lt;String&gt; </a:t>
            </a:r>
            <a:r>
              <a:rPr lang="en-US" dirty="0" err="1"/>
              <a:t>itr</a:t>
            </a:r>
            <a:r>
              <a:rPr lang="en-US" dirty="0"/>
              <a:t> = </a:t>
            </a:r>
            <a:r>
              <a:rPr lang="en-US" dirty="0" err="1"/>
              <a:t>lhs.iterator</a:t>
            </a:r>
            <a:r>
              <a:rPr lang="en-US" dirty="0"/>
              <a:t>();</a:t>
            </a:r>
          </a:p>
          <a:p>
            <a:r>
              <a:rPr lang="en-US" dirty="0"/>
              <a:t>        while (</a:t>
            </a:r>
            <a:r>
              <a:rPr lang="en-US" dirty="0" err="1"/>
              <a:t>itr.hasNext</a:t>
            </a:r>
            <a:r>
              <a:rPr lang="en-US" dirty="0"/>
              <a:t>()) {</a:t>
            </a:r>
          </a:p>
          <a:p>
            <a:r>
              <a:rPr lang="en-US" dirty="0"/>
              <a:t>            </a:t>
            </a:r>
            <a:r>
              <a:rPr lang="en-US" dirty="0" err="1"/>
              <a:t>System.out.println</a:t>
            </a:r>
            <a:r>
              <a:rPr lang="en-US" dirty="0"/>
              <a:t>(</a:t>
            </a:r>
            <a:r>
              <a:rPr lang="en-US" dirty="0" err="1"/>
              <a:t>itr.next</a:t>
            </a:r>
            <a:r>
              <a:rPr lang="en-US" dirty="0"/>
              <a:t>());</a:t>
            </a:r>
          </a:p>
          <a:p>
            <a:r>
              <a:rPr lang="en-US" dirty="0"/>
              <a:t>        }</a:t>
            </a:r>
          </a:p>
          <a:p>
            <a:r>
              <a:rPr lang="en-US" dirty="0"/>
              <a:t>    }</a:t>
            </a:r>
          </a:p>
          <a:p>
            <a:r>
              <a:rPr lang="en-US" dirty="0" smtClean="0"/>
              <a:t>}</a:t>
            </a:r>
          </a:p>
          <a:p>
            <a:endParaRPr lang="en-US" dirty="0"/>
          </a:p>
          <a:p>
            <a:endParaRPr lang="en-US" dirty="0" smtClean="0"/>
          </a:p>
          <a:p>
            <a:endParaRPr lang="en-US" dirty="0"/>
          </a:p>
          <a:p>
            <a:r>
              <a:rPr lang="en-US" dirty="0"/>
              <a:t>Output:</a:t>
            </a:r>
          </a:p>
          <a:p>
            <a:r>
              <a:rPr lang="en-US" dirty="0"/>
              <a:t>Geeks</a:t>
            </a:r>
          </a:p>
          <a:p>
            <a:r>
              <a:rPr lang="en-US" dirty="0"/>
              <a:t>For</a:t>
            </a:r>
          </a:p>
          <a:p>
            <a:r>
              <a:rPr lang="en-US" dirty="0"/>
              <a:t>Is</a:t>
            </a:r>
          </a:p>
        </p:txBody>
      </p:sp>
    </p:spTree>
    <p:extLst>
      <p:ext uri="{BB962C8B-B14F-4D97-AF65-F5344CB8AC3E}">
        <p14:creationId xmlns:p14="http://schemas.microsoft.com/office/powerpoint/2010/main" val="1769142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7. Sorted Set Interface: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interface is very similar to the set interface. The only difference is that this interface has extra methods that maintain the ordering of the elements.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sorted set interface extends the set interface and is used to handle the data which needs to be sorted. The class which implements this interface is </a:t>
            </a:r>
            <a:r>
              <a:rPr lang="en-US" sz="2000" dirty="0" err="1">
                <a:latin typeface="Times New Roman" panose="02020603050405020304" pitchFamily="18" charset="0"/>
                <a:cs typeface="Times New Roman" panose="02020603050405020304" pitchFamily="18" charset="0"/>
              </a:rPr>
              <a:t>TreeSet</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Since </a:t>
            </a:r>
            <a:r>
              <a:rPr lang="en-US" sz="2000" dirty="0">
                <a:latin typeface="Times New Roman" panose="02020603050405020304" pitchFamily="18" charset="0"/>
                <a:cs typeface="Times New Roman" panose="02020603050405020304" pitchFamily="18" charset="0"/>
              </a:rPr>
              <a:t>this class implements the </a:t>
            </a:r>
            <a:r>
              <a:rPr lang="en-US" sz="2000" dirty="0" err="1">
                <a:latin typeface="Times New Roman" panose="02020603050405020304" pitchFamily="18" charset="0"/>
                <a:cs typeface="Times New Roman" panose="02020603050405020304" pitchFamily="18" charset="0"/>
              </a:rPr>
              <a:t>SortedSet</a:t>
            </a:r>
            <a:r>
              <a:rPr lang="en-US" sz="2000" dirty="0">
                <a:latin typeface="Times New Roman" panose="02020603050405020304" pitchFamily="18" charset="0"/>
                <a:cs typeface="Times New Roman" panose="02020603050405020304" pitchFamily="18" charset="0"/>
              </a:rPr>
              <a:t>, we can instantiate a </a:t>
            </a:r>
            <a:r>
              <a:rPr lang="en-US" sz="2000" dirty="0" err="1">
                <a:latin typeface="Times New Roman" panose="02020603050405020304" pitchFamily="18" charset="0"/>
                <a:cs typeface="Times New Roman" panose="02020603050405020304" pitchFamily="18" charset="0"/>
              </a:rPr>
              <a:t>SortedSet</a:t>
            </a:r>
            <a:r>
              <a:rPr lang="en-US" sz="2000" dirty="0">
                <a:latin typeface="Times New Roman" panose="02020603050405020304" pitchFamily="18" charset="0"/>
                <a:cs typeface="Times New Roman" panose="02020603050405020304" pitchFamily="18" charset="0"/>
              </a:rPr>
              <a:t> object with this class. For example,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err="1">
                <a:latin typeface="Times New Roman" panose="02020603050405020304" pitchFamily="18" charset="0"/>
                <a:cs typeface="Times New Roman" panose="02020603050405020304" pitchFamily="18" charset="0"/>
              </a:rPr>
              <a:t>SortedSet</a:t>
            </a:r>
            <a:r>
              <a:rPr lang="en-US" sz="2000" dirty="0">
                <a:latin typeface="Times New Roman" panose="02020603050405020304" pitchFamily="18" charset="0"/>
                <a:cs typeface="Times New Roman" panose="02020603050405020304" pitchFamily="18" charset="0"/>
              </a:rPr>
              <a:t>&lt;T&gt; </a:t>
            </a:r>
            <a:r>
              <a:rPr lang="en-US" sz="2000" dirty="0" err="1">
                <a:latin typeface="Times New Roman" panose="02020603050405020304" pitchFamily="18" charset="0"/>
                <a:cs typeface="Times New Roman" panose="02020603050405020304" pitchFamily="18" charset="0"/>
              </a:rPr>
              <a:t>ts</a:t>
            </a:r>
            <a:r>
              <a:rPr lang="en-US" sz="2000" dirty="0">
                <a:latin typeface="Times New Roman" panose="02020603050405020304" pitchFamily="18" charset="0"/>
                <a:cs typeface="Times New Roman" panose="02020603050405020304" pitchFamily="18" charset="0"/>
              </a:rPr>
              <a:t> = new </a:t>
            </a:r>
            <a:r>
              <a:rPr lang="en-US" sz="2000" dirty="0" err="1">
                <a:latin typeface="Times New Roman" panose="02020603050405020304" pitchFamily="18" charset="0"/>
                <a:cs typeface="Times New Roman" panose="02020603050405020304" pitchFamily="18" charset="0"/>
              </a:rPr>
              <a:t>TreeSet</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Where T is the type of the object.</a:t>
            </a:r>
          </a:p>
        </p:txBody>
      </p:sp>
    </p:spTree>
    <p:extLst>
      <p:ext uri="{BB962C8B-B14F-4D97-AF65-F5344CB8AC3E}">
        <p14:creationId xmlns:p14="http://schemas.microsoft.com/office/powerpoint/2010/main" val="35937687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class which implements the sorted set interface is </a:t>
            </a:r>
            <a:r>
              <a:rPr lang="en-US" sz="2000" dirty="0" err="1">
                <a:latin typeface="Times New Roman" panose="02020603050405020304" pitchFamily="18" charset="0"/>
                <a:cs typeface="Times New Roman" panose="02020603050405020304" pitchFamily="18" charset="0"/>
              </a:rPr>
              <a:t>TreeSet</a:t>
            </a:r>
            <a:r>
              <a:rPr lang="en-US" sz="2000" dirty="0">
                <a:latin typeface="Times New Roman" panose="02020603050405020304" pitchFamily="18" charset="0"/>
                <a:cs typeface="Times New Roman" panose="02020603050405020304" pitchFamily="18" charset="0"/>
              </a:rPr>
              <a:t>.</a:t>
            </a:r>
          </a:p>
          <a:p>
            <a:pPr marL="0" indent="0">
              <a:buNone/>
            </a:pPr>
            <a:r>
              <a:rPr lang="en-US" sz="2000" b="1" dirty="0" smtClean="0">
                <a:latin typeface="Times New Roman" panose="02020603050405020304" pitchFamily="18" charset="0"/>
                <a:cs typeface="Times New Roman" panose="02020603050405020304" pitchFamily="18" charset="0"/>
              </a:rPr>
              <a:t>7.A </a:t>
            </a:r>
            <a:r>
              <a:rPr lang="en-US" sz="2000" b="1" dirty="0" err="1" smtClean="0">
                <a:latin typeface="Times New Roman" panose="02020603050405020304" pitchFamily="18" charset="0"/>
                <a:cs typeface="Times New Roman" panose="02020603050405020304" pitchFamily="18" charset="0"/>
              </a:rPr>
              <a:t>TreeSet</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TreeSet</a:t>
            </a:r>
            <a:r>
              <a:rPr lang="en-US" sz="2000" dirty="0">
                <a:latin typeface="Times New Roman" panose="02020603050405020304" pitchFamily="18" charset="0"/>
                <a:cs typeface="Times New Roman" panose="02020603050405020304" pitchFamily="18" charset="0"/>
              </a:rPr>
              <a:t> class uses a Tree for storage. The ordering of the elements is maintained by a set using their natural ordering whether or not an explicit comparator is provided.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must be consistent with equals if it is to correctly implement the Set interface.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can also be ordered by a Comparator provided at set creation time, depending on which constructor is used</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58092" y="2612571"/>
            <a:ext cx="4624252" cy="337021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Java program to demonstrate the</a:t>
            </a:r>
          </a:p>
          <a:p>
            <a:r>
              <a:rPr lang="en-US" dirty="0"/>
              <a:t>// working of a </a:t>
            </a:r>
            <a:r>
              <a:rPr lang="en-US" dirty="0" err="1"/>
              <a:t>TreeSet</a:t>
            </a:r>
            <a:endParaRPr lang="en-US" dirty="0"/>
          </a:p>
          <a:p>
            <a:r>
              <a:rPr lang="en-US" dirty="0"/>
              <a:t>  </a:t>
            </a:r>
          </a:p>
          <a:p>
            <a:r>
              <a:rPr lang="en-US" dirty="0"/>
              <a:t>import </a:t>
            </a:r>
            <a:r>
              <a:rPr lang="en-US" dirty="0" err="1"/>
              <a:t>java.util</a:t>
            </a:r>
            <a:r>
              <a:rPr lang="en-US" dirty="0"/>
              <a:t>.*;</a:t>
            </a:r>
          </a:p>
          <a:p>
            <a:r>
              <a:rPr lang="en-US" dirty="0"/>
              <a:t>public class </a:t>
            </a:r>
            <a:r>
              <a:rPr lang="en-US" dirty="0" err="1"/>
              <a:t>TreeSetDemo</a:t>
            </a:r>
            <a:r>
              <a:rPr lang="en-US" dirty="0"/>
              <a:t> {</a:t>
            </a:r>
          </a:p>
          <a:p>
            <a:r>
              <a:rPr lang="en-US" dirty="0"/>
              <a:t>    public static void main(String </a:t>
            </a:r>
            <a:r>
              <a:rPr lang="en-US" dirty="0" err="1"/>
              <a:t>args</a:t>
            </a:r>
            <a:r>
              <a:rPr lang="en-US" dirty="0"/>
              <a:t>[])</a:t>
            </a:r>
          </a:p>
          <a:p>
            <a:r>
              <a:rPr lang="en-US" dirty="0"/>
              <a:t>    {</a:t>
            </a:r>
          </a:p>
          <a:p>
            <a:r>
              <a:rPr lang="en-US" dirty="0"/>
              <a:t>        // Creating </a:t>
            </a:r>
            <a:r>
              <a:rPr lang="en-US" dirty="0" err="1"/>
              <a:t>TreeSet</a:t>
            </a:r>
            <a:r>
              <a:rPr lang="en-US" dirty="0"/>
              <a:t> and</a:t>
            </a:r>
          </a:p>
          <a:p>
            <a:r>
              <a:rPr lang="en-US" dirty="0"/>
              <a:t>        // adding elements</a:t>
            </a:r>
          </a:p>
          <a:p>
            <a:r>
              <a:rPr lang="en-US" dirty="0"/>
              <a:t>        </a:t>
            </a:r>
            <a:r>
              <a:rPr lang="en-US" dirty="0" err="1"/>
              <a:t>TreeSet</a:t>
            </a:r>
            <a:r>
              <a:rPr lang="en-US" dirty="0"/>
              <a:t>&lt;String&gt; </a:t>
            </a:r>
            <a:r>
              <a:rPr lang="en-US" dirty="0" err="1"/>
              <a:t>ts</a:t>
            </a:r>
            <a:endParaRPr lang="en-US" dirty="0"/>
          </a:p>
          <a:p>
            <a:r>
              <a:rPr lang="en-US" dirty="0"/>
              <a:t>            = new </a:t>
            </a:r>
            <a:r>
              <a:rPr lang="en-US" dirty="0" err="1"/>
              <a:t>TreeSet</a:t>
            </a:r>
            <a:r>
              <a:rPr lang="en-US" dirty="0"/>
              <a:t>&lt;String&gt;();</a:t>
            </a:r>
          </a:p>
          <a:p>
            <a:r>
              <a:rPr lang="en-US" dirty="0"/>
              <a:t> </a:t>
            </a:r>
          </a:p>
        </p:txBody>
      </p:sp>
      <p:sp>
        <p:nvSpPr>
          <p:cNvPr id="4" name="Rectangle 3"/>
          <p:cNvSpPr/>
          <p:nvPr/>
        </p:nvSpPr>
        <p:spPr>
          <a:xfrm>
            <a:off x="6374674" y="2651760"/>
            <a:ext cx="5251269" cy="376210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ts.add</a:t>
            </a:r>
            <a:r>
              <a:rPr lang="en-US" sz="1200" dirty="0"/>
              <a:t>("Geeks");</a:t>
            </a:r>
          </a:p>
          <a:p>
            <a:r>
              <a:rPr lang="en-US" sz="1200" dirty="0"/>
              <a:t>        </a:t>
            </a:r>
            <a:r>
              <a:rPr lang="en-US" sz="1200" dirty="0" err="1"/>
              <a:t>ts.add</a:t>
            </a:r>
            <a:r>
              <a:rPr lang="en-US" sz="1200" dirty="0"/>
              <a:t>("For");</a:t>
            </a:r>
          </a:p>
          <a:p>
            <a:r>
              <a:rPr lang="en-US" sz="1200" dirty="0"/>
              <a:t>        </a:t>
            </a:r>
            <a:r>
              <a:rPr lang="en-US" sz="1200" dirty="0" err="1"/>
              <a:t>ts.add</a:t>
            </a:r>
            <a:r>
              <a:rPr lang="en-US" sz="1200" dirty="0"/>
              <a:t>("Geeks");</a:t>
            </a:r>
          </a:p>
          <a:p>
            <a:r>
              <a:rPr lang="en-US" sz="1200" dirty="0"/>
              <a:t>        </a:t>
            </a:r>
            <a:r>
              <a:rPr lang="en-US" sz="1200" dirty="0" err="1"/>
              <a:t>ts.add</a:t>
            </a:r>
            <a:r>
              <a:rPr lang="en-US" sz="1200" dirty="0"/>
              <a:t>("Is");</a:t>
            </a:r>
          </a:p>
          <a:p>
            <a:r>
              <a:rPr lang="en-US" sz="1200" dirty="0"/>
              <a:t>        </a:t>
            </a:r>
            <a:r>
              <a:rPr lang="en-US" sz="1200" dirty="0" err="1"/>
              <a:t>ts.add</a:t>
            </a:r>
            <a:r>
              <a:rPr lang="en-US" sz="1200" dirty="0"/>
              <a:t>("Very helpful");</a:t>
            </a:r>
          </a:p>
          <a:p>
            <a:r>
              <a:rPr lang="en-US" sz="1200" dirty="0"/>
              <a:t>  </a:t>
            </a:r>
          </a:p>
          <a:p>
            <a:r>
              <a:rPr lang="en-US" sz="1200" dirty="0"/>
              <a:t>        // Traversing elements</a:t>
            </a:r>
          </a:p>
          <a:p>
            <a:r>
              <a:rPr lang="en-US" sz="1200" dirty="0"/>
              <a:t>        Iterator&lt;String&gt; </a:t>
            </a:r>
            <a:r>
              <a:rPr lang="en-US" sz="1200" dirty="0" err="1"/>
              <a:t>itr</a:t>
            </a:r>
            <a:r>
              <a:rPr lang="en-US" sz="1200" dirty="0"/>
              <a:t> = </a:t>
            </a:r>
            <a:r>
              <a:rPr lang="en-US" sz="1200" dirty="0" err="1"/>
              <a:t>ts.iterator</a:t>
            </a:r>
            <a:r>
              <a:rPr lang="en-US" sz="1200" dirty="0"/>
              <a:t>();</a:t>
            </a:r>
          </a:p>
          <a:p>
            <a:r>
              <a:rPr lang="en-US" sz="1200" dirty="0"/>
              <a:t>        while (</a:t>
            </a:r>
            <a:r>
              <a:rPr lang="en-US" sz="1200" dirty="0" err="1"/>
              <a:t>itr.hasNext</a:t>
            </a:r>
            <a:r>
              <a:rPr lang="en-US" sz="1200" dirty="0"/>
              <a:t>()) {</a:t>
            </a:r>
          </a:p>
          <a:p>
            <a:r>
              <a:rPr lang="en-US" sz="1200" dirty="0"/>
              <a:t>            </a:t>
            </a:r>
            <a:r>
              <a:rPr lang="en-US" sz="1200" dirty="0" err="1"/>
              <a:t>System.out.println</a:t>
            </a:r>
            <a:r>
              <a:rPr lang="en-US" sz="1200" dirty="0"/>
              <a:t>(</a:t>
            </a:r>
            <a:r>
              <a:rPr lang="en-US" sz="1200" dirty="0" err="1"/>
              <a:t>itr.next</a:t>
            </a:r>
            <a:r>
              <a:rPr lang="en-US" sz="1200" dirty="0"/>
              <a:t>());</a:t>
            </a:r>
          </a:p>
          <a:p>
            <a:r>
              <a:rPr lang="en-US" sz="1200" dirty="0"/>
              <a:t>        }</a:t>
            </a:r>
          </a:p>
          <a:p>
            <a:r>
              <a:rPr lang="en-US" sz="1200" dirty="0"/>
              <a:t>    }</a:t>
            </a:r>
          </a:p>
          <a:p>
            <a:r>
              <a:rPr lang="en-US" sz="1200" dirty="0" smtClean="0"/>
              <a:t>}</a:t>
            </a:r>
          </a:p>
          <a:p>
            <a:endParaRPr lang="en-US" sz="1200" dirty="0"/>
          </a:p>
          <a:p>
            <a:endParaRPr lang="en-US" sz="1200" dirty="0"/>
          </a:p>
          <a:p>
            <a:r>
              <a:rPr lang="en-US" sz="1200" dirty="0"/>
              <a:t>Output:</a:t>
            </a:r>
          </a:p>
          <a:p>
            <a:r>
              <a:rPr lang="en-US" sz="1200" dirty="0"/>
              <a:t>For</a:t>
            </a:r>
          </a:p>
          <a:p>
            <a:r>
              <a:rPr lang="en-US" sz="1200" dirty="0"/>
              <a:t>Geeks</a:t>
            </a:r>
          </a:p>
          <a:p>
            <a:r>
              <a:rPr lang="en-US" sz="1200" dirty="0"/>
              <a:t>Is</a:t>
            </a:r>
          </a:p>
          <a:p>
            <a:r>
              <a:rPr lang="en-US" sz="1200" dirty="0"/>
              <a:t>Very helpful</a:t>
            </a:r>
          </a:p>
        </p:txBody>
      </p:sp>
    </p:spTree>
    <p:extLst>
      <p:ext uri="{BB962C8B-B14F-4D97-AF65-F5344CB8AC3E}">
        <p14:creationId xmlns:p14="http://schemas.microsoft.com/office/powerpoint/2010/main" val="1469069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8. Map Interface: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map is a data structure which supports the key-value pair mapping for the data.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interface doesn’t support duplicate keys because the same key cannot have multiple mappings.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map is useful if there is a data and we wish to perform operations on the basis of the key.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map interface is implemented by various classes like </a:t>
            </a:r>
            <a:r>
              <a:rPr lang="en-US" sz="2000" dirty="0" err="1">
                <a:latin typeface="Times New Roman" panose="02020603050405020304" pitchFamily="18" charset="0"/>
                <a:cs typeface="Times New Roman" panose="02020603050405020304" pitchFamily="18" charset="0"/>
              </a:rPr>
              <a:t>HashMap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TreeMap</a:t>
            </a:r>
            <a:r>
              <a:rPr lang="en-US" sz="2000" dirty="0">
                <a:latin typeface="Times New Roman" panose="02020603050405020304" pitchFamily="18" charset="0"/>
                <a:cs typeface="Times New Roman" panose="02020603050405020304" pitchFamily="18" charset="0"/>
              </a:rPr>
              <a:t> etc.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Since </a:t>
            </a:r>
            <a:r>
              <a:rPr lang="en-US" sz="2000" dirty="0">
                <a:latin typeface="Times New Roman" panose="02020603050405020304" pitchFamily="18" charset="0"/>
                <a:cs typeface="Times New Roman" panose="02020603050405020304" pitchFamily="18" charset="0"/>
              </a:rPr>
              <a:t>all the subclasses implement the map, we can instantiate a map object with any of these classes. For example,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Map&lt;T&gt; </a:t>
            </a:r>
            <a:r>
              <a:rPr lang="en-US" sz="2000" dirty="0" err="1">
                <a:latin typeface="Times New Roman" panose="02020603050405020304" pitchFamily="18" charset="0"/>
                <a:cs typeface="Times New Roman" panose="02020603050405020304" pitchFamily="18" charset="0"/>
              </a:rPr>
              <a:t>hm</a:t>
            </a:r>
            <a:r>
              <a:rPr lang="en-US" sz="2000" dirty="0">
                <a:latin typeface="Times New Roman" panose="02020603050405020304" pitchFamily="18" charset="0"/>
                <a:cs typeface="Times New Roman" panose="02020603050405020304" pitchFamily="18" charset="0"/>
              </a:rPr>
              <a:t> = new </a:t>
            </a:r>
            <a:r>
              <a:rPr lang="en-US" sz="2000" dirty="0" err="1">
                <a:latin typeface="Times New Roman" panose="02020603050405020304" pitchFamily="18" charset="0"/>
                <a:cs typeface="Times New Roman" panose="02020603050405020304" pitchFamily="18" charset="0"/>
              </a:rPr>
              <a:t>HashMap</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Map&lt;T&gt; tm = new </a:t>
            </a:r>
            <a:r>
              <a:rPr lang="en-US" sz="2000" dirty="0" err="1">
                <a:latin typeface="Times New Roman" panose="02020603050405020304" pitchFamily="18" charset="0"/>
                <a:cs typeface="Times New Roman" panose="02020603050405020304" pitchFamily="18" charset="0"/>
              </a:rPr>
              <a:t>TreeMap</a:t>
            </a:r>
            <a:r>
              <a:rPr lang="en-US" sz="2000"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Where T is the type of the object.</a:t>
            </a:r>
          </a:p>
        </p:txBody>
      </p:sp>
    </p:spTree>
    <p:extLst>
      <p:ext uri="{BB962C8B-B14F-4D97-AF65-F5344CB8AC3E}">
        <p14:creationId xmlns:p14="http://schemas.microsoft.com/office/powerpoint/2010/main" val="6338488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8.A </a:t>
            </a:r>
            <a:r>
              <a:rPr lang="en-US" sz="2000" b="1" dirty="0" err="1" smtClean="0">
                <a:latin typeface="Times New Roman" panose="02020603050405020304" pitchFamily="18" charset="0"/>
                <a:cs typeface="Times New Roman" panose="02020603050405020304" pitchFamily="18" charset="0"/>
              </a:rPr>
              <a:t>HashMap</a:t>
            </a:r>
            <a:r>
              <a:rPr lang="en-US" sz="2000" b="1" dirty="0">
                <a:latin typeface="Times New Roman" panose="02020603050405020304" pitchFamily="18" charset="0"/>
                <a:cs typeface="Times New Roman" panose="02020603050405020304" pitchFamily="18" charset="0"/>
              </a:rPr>
              <a:t>: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dirty="0" err="1" smtClean="0">
                <a:latin typeface="Times New Roman" panose="02020603050405020304" pitchFamily="18" charset="0"/>
                <a:cs typeface="Times New Roman" panose="02020603050405020304" pitchFamily="18" charset="0"/>
              </a:rPr>
              <a:t>HashMap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provides the basic implementation of the Map interface of Java. It stores the data in (Key, Value) pairs.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access a value in a </a:t>
            </a:r>
            <a:r>
              <a:rPr lang="en-US" sz="2000" dirty="0" err="1">
                <a:latin typeface="Times New Roman" panose="02020603050405020304" pitchFamily="18" charset="0"/>
                <a:cs typeface="Times New Roman" panose="02020603050405020304" pitchFamily="18" charset="0"/>
              </a:rPr>
              <a:t>HashMap</a:t>
            </a:r>
            <a:r>
              <a:rPr lang="en-US" sz="2000" dirty="0">
                <a:latin typeface="Times New Roman" panose="02020603050405020304" pitchFamily="18" charset="0"/>
                <a:cs typeface="Times New Roman" panose="02020603050405020304" pitchFamily="18" charset="0"/>
              </a:rPr>
              <a:t>, we must know its key. </a:t>
            </a:r>
            <a:r>
              <a:rPr lang="en-US" sz="2000" dirty="0" err="1">
                <a:latin typeface="Times New Roman" panose="02020603050405020304" pitchFamily="18" charset="0"/>
                <a:cs typeface="Times New Roman" panose="02020603050405020304" pitchFamily="18" charset="0"/>
              </a:rPr>
              <a:t>HashMap</a:t>
            </a:r>
            <a:r>
              <a:rPr lang="en-US" sz="2000" dirty="0">
                <a:latin typeface="Times New Roman" panose="02020603050405020304" pitchFamily="18" charset="0"/>
                <a:cs typeface="Times New Roman" panose="02020603050405020304" pitchFamily="18" charset="0"/>
              </a:rPr>
              <a:t> uses a technique called Hashing.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Hashing </a:t>
            </a:r>
            <a:r>
              <a:rPr lang="en-US" sz="2000" dirty="0">
                <a:latin typeface="Times New Roman" panose="02020603050405020304" pitchFamily="18" charset="0"/>
                <a:cs typeface="Times New Roman" panose="02020603050405020304" pitchFamily="18" charset="0"/>
              </a:rPr>
              <a:t>is a technique of converting a large String to small String that represents the same String so that the indexing and search operations are faster</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18903" y="2677886"/>
            <a:ext cx="5185954" cy="323958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 Java program to demonstrate the</a:t>
            </a:r>
          </a:p>
          <a:p>
            <a:r>
              <a:rPr lang="en-US" sz="1200" dirty="0"/>
              <a:t>// working of a </a:t>
            </a:r>
            <a:r>
              <a:rPr lang="en-US" sz="1200" dirty="0" err="1"/>
              <a:t>HashMap</a:t>
            </a:r>
            <a:endParaRPr lang="en-US" sz="1200" dirty="0"/>
          </a:p>
          <a:p>
            <a:r>
              <a:rPr lang="en-US" sz="1200" dirty="0"/>
              <a:t>  </a:t>
            </a:r>
          </a:p>
          <a:p>
            <a:r>
              <a:rPr lang="en-US" sz="1200" dirty="0"/>
              <a:t>import </a:t>
            </a:r>
            <a:r>
              <a:rPr lang="en-US" sz="1200" dirty="0" err="1"/>
              <a:t>java.util</a:t>
            </a:r>
            <a:r>
              <a:rPr lang="en-US" sz="1200" dirty="0"/>
              <a:t>.*;</a:t>
            </a:r>
          </a:p>
          <a:p>
            <a:r>
              <a:rPr lang="en-US" sz="1200" dirty="0"/>
              <a:t>public class </a:t>
            </a:r>
            <a:r>
              <a:rPr lang="en-US" sz="1200" dirty="0" err="1"/>
              <a:t>HashMapDemo</a:t>
            </a:r>
            <a:r>
              <a:rPr lang="en-US" sz="1200" dirty="0"/>
              <a:t> {</a:t>
            </a:r>
          </a:p>
          <a:p>
            <a:r>
              <a:rPr lang="en-US" sz="1200" dirty="0"/>
              <a:t>    public static void main(String </a:t>
            </a:r>
            <a:r>
              <a:rPr lang="en-US" sz="1200" dirty="0" err="1"/>
              <a:t>args</a:t>
            </a:r>
            <a:r>
              <a:rPr lang="en-US" sz="1200" dirty="0"/>
              <a:t>[])</a:t>
            </a:r>
          </a:p>
          <a:p>
            <a:r>
              <a:rPr lang="en-US" sz="1200" dirty="0"/>
              <a:t>    {</a:t>
            </a:r>
          </a:p>
          <a:p>
            <a:r>
              <a:rPr lang="en-US" sz="1200" dirty="0"/>
              <a:t>        // Creating </a:t>
            </a:r>
            <a:r>
              <a:rPr lang="en-US" sz="1200" dirty="0" err="1"/>
              <a:t>HashMap</a:t>
            </a:r>
            <a:r>
              <a:rPr lang="en-US" sz="1200" dirty="0"/>
              <a:t> and</a:t>
            </a:r>
          </a:p>
          <a:p>
            <a:r>
              <a:rPr lang="en-US" sz="1200" dirty="0"/>
              <a:t>        // adding elements</a:t>
            </a:r>
          </a:p>
          <a:p>
            <a:r>
              <a:rPr lang="en-US" sz="1200" dirty="0"/>
              <a:t>        </a:t>
            </a:r>
            <a:r>
              <a:rPr lang="en-US" sz="1200" dirty="0" err="1"/>
              <a:t>HashMap</a:t>
            </a:r>
            <a:r>
              <a:rPr lang="en-US" sz="1200" dirty="0"/>
              <a:t>&lt;Integer, String&gt; </a:t>
            </a:r>
            <a:r>
              <a:rPr lang="en-US" sz="1200" dirty="0" err="1"/>
              <a:t>hm</a:t>
            </a:r>
            <a:endParaRPr lang="en-US" sz="1200" dirty="0"/>
          </a:p>
          <a:p>
            <a:r>
              <a:rPr lang="en-US" sz="1200" dirty="0"/>
              <a:t>            = new </a:t>
            </a:r>
            <a:r>
              <a:rPr lang="en-US" sz="1200" dirty="0" err="1"/>
              <a:t>HashMap</a:t>
            </a:r>
            <a:r>
              <a:rPr lang="en-US" sz="1200" dirty="0"/>
              <a:t>&lt;Integer, String&gt;();</a:t>
            </a:r>
          </a:p>
          <a:p>
            <a:r>
              <a:rPr lang="en-US" sz="1200" dirty="0"/>
              <a:t>  </a:t>
            </a:r>
          </a:p>
          <a:p>
            <a:r>
              <a:rPr lang="en-US" sz="1200" dirty="0"/>
              <a:t>        </a:t>
            </a:r>
            <a:r>
              <a:rPr lang="en-US" sz="1200" dirty="0" err="1"/>
              <a:t>hm.put</a:t>
            </a:r>
            <a:r>
              <a:rPr lang="en-US" sz="1200" dirty="0"/>
              <a:t>(1, "Geeks");</a:t>
            </a:r>
          </a:p>
          <a:p>
            <a:r>
              <a:rPr lang="en-US" sz="1200" dirty="0"/>
              <a:t>        </a:t>
            </a:r>
            <a:r>
              <a:rPr lang="en-US" sz="1200" dirty="0" err="1"/>
              <a:t>hm.put</a:t>
            </a:r>
            <a:r>
              <a:rPr lang="en-US" sz="1200" dirty="0"/>
              <a:t>(2, "For");</a:t>
            </a:r>
          </a:p>
          <a:p>
            <a:r>
              <a:rPr lang="en-US" sz="1200" dirty="0"/>
              <a:t>        </a:t>
            </a:r>
            <a:r>
              <a:rPr lang="en-US" sz="1200" dirty="0" err="1"/>
              <a:t>hm.put</a:t>
            </a:r>
            <a:r>
              <a:rPr lang="en-US" sz="1200" dirty="0"/>
              <a:t>(3, "Geeks");</a:t>
            </a:r>
          </a:p>
        </p:txBody>
      </p:sp>
      <p:sp>
        <p:nvSpPr>
          <p:cNvPr id="4" name="Rectangle 3"/>
          <p:cNvSpPr/>
          <p:nvPr/>
        </p:nvSpPr>
        <p:spPr>
          <a:xfrm>
            <a:off x="6622869" y="2677886"/>
            <a:ext cx="4637314" cy="323958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 Finding the value for a key</a:t>
            </a:r>
          </a:p>
          <a:p>
            <a:r>
              <a:rPr lang="en-US" sz="1400" dirty="0"/>
              <a:t>        </a:t>
            </a:r>
            <a:r>
              <a:rPr lang="en-US" sz="1400" dirty="0" err="1"/>
              <a:t>System.out.println</a:t>
            </a:r>
            <a:r>
              <a:rPr lang="en-US" sz="1400" dirty="0"/>
              <a:t>("Value for 1 is " + </a:t>
            </a:r>
            <a:r>
              <a:rPr lang="en-US" sz="1400" dirty="0" err="1"/>
              <a:t>hm.get</a:t>
            </a:r>
            <a:r>
              <a:rPr lang="en-US" sz="1400" dirty="0"/>
              <a:t>(1));</a:t>
            </a:r>
          </a:p>
          <a:p>
            <a:r>
              <a:rPr lang="en-US" sz="1400" dirty="0"/>
              <a:t>  </a:t>
            </a:r>
          </a:p>
          <a:p>
            <a:r>
              <a:rPr lang="en-US" sz="1400" dirty="0"/>
              <a:t>        // Traversing through the </a:t>
            </a:r>
            <a:r>
              <a:rPr lang="en-US" sz="1400" dirty="0" err="1"/>
              <a:t>HashMap</a:t>
            </a:r>
            <a:endParaRPr lang="en-US" sz="1400" dirty="0"/>
          </a:p>
          <a:p>
            <a:r>
              <a:rPr lang="en-US" sz="1400" dirty="0"/>
              <a:t>        for (</a:t>
            </a:r>
            <a:r>
              <a:rPr lang="en-US" sz="1400" dirty="0" err="1"/>
              <a:t>Map.Entry</a:t>
            </a:r>
            <a:r>
              <a:rPr lang="en-US" sz="1400" dirty="0"/>
              <a:t>&lt;Integer, String&gt; e : </a:t>
            </a:r>
            <a:r>
              <a:rPr lang="en-US" sz="1400" dirty="0" err="1"/>
              <a:t>hm.entrySet</a:t>
            </a:r>
            <a:r>
              <a:rPr lang="en-US" sz="1400" dirty="0"/>
              <a:t>())</a:t>
            </a:r>
          </a:p>
          <a:p>
            <a:r>
              <a:rPr lang="en-US" sz="1400" dirty="0"/>
              <a:t>            </a:t>
            </a:r>
            <a:r>
              <a:rPr lang="en-US" sz="1400" dirty="0" err="1"/>
              <a:t>System.out.println</a:t>
            </a:r>
            <a:r>
              <a:rPr lang="en-US" sz="1400" dirty="0"/>
              <a:t>(</a:t>
            </a:r>
            <a:r>
              <a:rPr lang="en-US" sz="1400" dirty="0" err="1"/>
              <a:t>e.getKey</a:t>
            </a:r>
            <a:r>
              <a:rPr lang="en-US" sz="1400" dirty="0"/>
              <a:t>() + " " + </a:t>
            </a:r>
            <a:r>
              <a:rPr lang="en-US" sz="1400" dirty="0" err="1"/>
              <a:t>e.getValue</a:t>
            </a:r>
            <a:r>
              <a:rPr lang="en-US" sz="1400" dirty="0"/>
              <a:t>());</a:t>
            </a:r>
          </a:p>
          <a:p>
            <a:r>
              <a:rPr lang="en-US" sz="1400" dirty="0"/>
              <a:t>    }</a:t>
            </a:r>
          </a:p>
          <a:p>
            <a:r>
              <a:rPr lang="en-US" sz="1400" dirty="0" smtClean="0"/>
              <a:t>}</a:t>
            </a:r>
          </a:p>
          <a:p>
            <a:endParaRPr lang="en-US" sz="1400" dirty="0"/>
          </a:p>
          <a:p>
            <a:endParaRPr lang="en-US" sz="1400" dirty="0"/>
          </a:p>
          <a:p>
            <a:r>
              <a:rPr lang="en-US" sz="1400" dirty="0"/>
              <a:t>Output:</a:t>
            </a:r>
          </a:p>
          <a:p>
            <a:r>
              <a:rPr lang="en-US" sz="1400" dirty="0"/>
              <a:t>Value for 1 is Geeks</a:t>
            </a:r>
          </a:p>
          <a:p>
            <a:r>
              <a:rPr lang="en-US" sz="1400" dirty="0"/>
              <a:t>1 Geeks</a:t>
            </a:r>
          </a:p>
          <a:p>
            <a:r>
              <a:rPr lang="en-US" sz="1400" dirty="0"/>
              <a:t>2 For</a:t>
            </a:r>
          </a:p>
          <a:p>
            <a:r>
              <a:rPr lang="en-US" sz="1400" dirty="0"/>
              <a:t>3 Geeks</a:t>
            </a:r>
          </a:p>
        </p:txBody>
      </p:sp>
    </p:spTree>
    <p:extLst>
      <p:ext uri="{BB962C8B-B14F-4D97-AF65-F5344CB8AC3E}">
        <p14:creationId xmlns:p14="http://schemas.microsoft.com/office/powerpoint/2010/main" val="3347887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483326"/>
            <a:ext cx="10515600" cy="5693637"/>
          </a:xfrm>
        </p:spPr>
        <p:txBody>
          <a:bodyPr>
            <a:normAutofit/>
          </a:bodyPr>
          <a:lstStyle/>
          <a:p>
            <a:pPr marL="0" indent="0">
              <a:buNone/>
            </a:pPr>
            <a:r>
              <a:rPr lang="en-US" b="1" dirty="0" smtClean="0">
                <a:latin typeface="Times New Roman" panose="02020603050405020304" pitchFamily="18" charset="0"/>
                <a:cs typeface="Times New Roman" panose="02020603050405020304" pitchFamily="18" charset="0"/>
              </a:rPr>
              <a:t>Program code of datatype</a:t>
            </a:r>
          </a:p>
          <a:p>
            <a:pPr marL="0" indent="0">
              <a:buNone/>
            </a:pPr>
            <a:r>
              <a:rPr lang="en-US" dirty="0" smtClean="0">
                <a:latin typeface="Times New Roman" panose="02020603050405020304" pitchFamily="18" charset="0"/>
                <a:cs typeface="Times New Roman" panose="02020603050405020304" pitchFamily="18" charset="0"/>
              </a:rPr>
              <a:t>package </a:t>
            </a:r>
            <a:r>
              <a:rPr lang="en-US" dirty="0">
                <a:latin typeface="Times New Roman" panose="02020603050405020304" pitchFamily="18" charset="0"/>
                <a:cs typeface="Times New Roman" panose="02020603050405020304" pitchFamily="18" charset="0"/>
              </a:rPr>
              <a:t>Second;</a:t>
            </a:r>
          </a:p>
          <a:p>
            <a:pPr marL="0" indent="0">
              <a:buNone/>
            </a:pPr>
            <a:r>
              <a:rPr lang="en-US" dirty="0">
                <a:latin typeface="Times New Roman" panose="02020603050405020304" pitchFamily="18" charset="0"/>
                <a:cs typeface="Times New Roman" panose="02020603050405020304" pitchFamily="18" charset="0"/>
              </a:rPr>
              <a:t>public class Second {</a:t>
            </a:r>
          </a:p>
          <a:p>
            <a:pPr marL="0" indent="0">
              <a:buNone/>
            </a:pPr>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a:t>
            </a:r>
          </a:p>
          <a:p>
            <a:pPr marL="0" indent="0">
              <a:buNone/>
            </a:pPr>
            <a:r>
              <a:rPr lang="en-US" dirty="0" err="1" smtClean="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x;</a:t>
            </a:r>
          </a:p>
          <a:p>
            <a:pPr marL="0" indent="0">
              <a:buNone/>
            </a:pPr>
            <a:r>
              <a:rPr lang="en-US" dirty="0" smtClean="0">
                <a:latin typeface="Times New Roman" panose="02020603050405020304" pitchFamily="18" charset="0"/>
                <a:cs typeface="Times New Roman" panose="02020603050405020304" pitchFamily="18" charset="0"/>
              </a:rPr>
              <a:t>x=3;</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double y = 5.5;</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("x is "+x);</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("y is "+y);</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406448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Generics in Java</a:t>
            </a:r>
          </a:p>
          <a:p>
            <a:pPr marL="0" indent="0">
              <a:buNone/>
            </a:pPr>
            <a:r>
              <a:rPr lang="en-US" sz="2000" dirty="0" smtClean="0">
                <a:latin typeface="Times New Roman" panose="02020603050405020304" pitchFamily="18" charset="0"/>
                <a:cs typeface="Times New Roman" panose="02020603050405020304" pitchFamily="18" charset="0"/>
              </a:rPr>
              <a:t>Generics </a:t>
            </a:r>
            <a:r>
              <a:rPr lang="en-US" sz="2000" dirty="0">
                <a:latin typeface="Times New Roman" panose="02020603050405020304" pitchFamily="18" charset="0"/>
                <a:cs typeface="Times New Roman" panose="02020603050405020304" pitchFamily="18" charset="0"/>
              </a:rPr>
              <a:t>was added in Java 5 to provide compile-time type checking and removing risk of </a:t>
            </a:r>
            <a:r>
              <a:rPr lang="en-US" sz="2000" dirty="0" err="1">
                <a:latin typeface="Times New Roman" panose="02020603050405020304" pitchFamily="18" charset="0"/>
                <a:cs typeface="Times New Roman" panose="02020603050405020304" pitchFamily="18" charset="0"/>
              </a:rPr>
              <a:t>ClassCastException</a:t>
            </a:r>
            <a:r>
              <a:rPr lang="en-US" sz="2000" dirty="0">
                <a:latin typeface="Times New Roman" panose="02020603050405020304" pitchFamily="18" charset="0"/>
                <a:cs typeface="Times New Roman" panose="02020603050405020304" pitchFamily="18" charset="0"/>
              </a:rPr>
              <a:t> that was common while working with collection classes. The whole collection framework was re-written to use generics for type-safety. </a:t>
            </a:r>
          </a:p>
          <a:p>
            <a:pPr marL="0" indent="0">
              <a:buNone/>
            </a:pPr>
            <a:r>
              <a:rPr lang="en-US" sz="1800" dirty="0" smtClean="0">
                <a:latin typeface="Times New Roman" panose="02020603050405020304" pitchFamily="18" charset="0"/>
                <a:cs typeface="Times New Roman" panose="02020603050405020304" pitchFamily="18" charset="0"/>
              </a:rPr>
              <a:t>List </a:t>
            </a:r>
            <a:r>
              <a:rPr lang="en-US" sz="1800" dirty="0" err="1">
                <a:latin typeface="Times New Roman" panose="02020603050405020304" pitchFamily="18" charset="0"/>
                <a:cs typeface="Times New Roman" panose="02020603050405020304" pitchFamily="18" charset="0"/>
              </a:rPr>
              <a:t>list</a:t>
            </a:r>
            <a:r>
              <a:rPr lang="en-US" sz="1800" dirty="0">
                <a:latin typeface="Times New Roman" panose="02020603050405020304" pitchFamily="18" charset="0"/>
                <a:cs typeface="Times New Roman" panose="02020603050405020304" pitchFamily="18" charset="0"/>
              </a:rPr>
              <a:t> = new </a:t>
            </a:r>
            <a:r>
              <a:rPr lang="en-US" sz="1800" dirty="0" err="1">
                <a:latin typeface="Times New Roman" panose="02020603050405020304" pitchFamily="18" charset="0"/>
                <a:cs typeface="Times New Roman" panose="02020603050405020304" pitchFamily="18" charset="0"/>
              </a:rPr>
              <a:t>ArrayList</a:t>
            </a:r>
            <a:r>
              <a:rPr lang="en-US" sz="1800" dirty="0">
                <a:latin typeface="Times New Roman" panose="02020603050405020304" pitchFamily="18" charset="0"/>
                <a:cs typeface="Times New Roman" panose="02020603050405020304" pitchFamily="18" charset="0"/>
              </a:rPr>
              <a:t>();</a:t>
            </a:r>
          </a:p>
          <a:p>
            <a:pPr marL="0" indent="0">
              <a:buNone/>
            </a:pPr>
            <a:r>
              <a:rPr lang="en-US" sz="1800" dirty="0" err="1">
                <a:latin typeface="Times New Roman" panose="02020603050405020304" pitchFamily="18" charset="0"/>
                <a:cs typeface="Times New Roman" panose="02020603050405020304" pitchFamily="18" charset="0"/>
              </a:rPr>
              <a:t>list.add</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abc</a:t>
            </a:r>
            <a:r>
              <a:rPr lang="en-US" sz="1800" dirty="0">
                <a:latin typeface="Times New Roman" panose="02020603050405020304" pitchFamily="18" charset="0"/>
                <a:cs typeface="Times New Roman" panose="02020603050405020304" pitchFamily="18" charset="0"/>
              </a:rPr>
              <a:t>");</a:t>
            </a:r>
          </a:p>
          <a:p>
            <a:pPr marL="0" indent="0">
              <a:buNone/>
            </a:pPr>
            <a:r>
              <a:rPr lang="en-US" sz="1800" dirty="0" err="1">
                <a:latin typeface="Times New Roman" panose="02020603050405020304" pitchFamily="18" charset="0"/>
                <a:cs typeface="Times New Roman" panose="02020603050405020304" pitchFamily="18" charset="0"/>
              </a:rPr>
              <a:t>list.add</a:t>
            </a:r>
            <a:r>
              <a:rPr lang="en-US" sz="1800" dirty="0">
                <a:latin typeface="Times New Roman" panose="02020603050405020304" pitchFamily="18" charset="0"/>
                <a:cs typeface="Times New Roman" panose="02020603050405020304" pitchFamily="18" charset="0"/>
              </a:rPr>
              <a:t>(new Integer(5)); //OK</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for(Object </a:t>
            </a:r>
            <a:r>
              <a:rPr lang="en-US" sz="1800" dirty="0" err="1">
                <a:latin typeface="Times New Roman" panose="02020603050405020304" pitchFamily="18" charset="0"/>
                <a:cs typeface="Times New Roman" panose="02020603050405020304" pitchFamily="18" charset="0"/>
              </a:rPr>
              <a:t>obj</a:t>
            </a:r>
            <a:r>
              <a:rPr lang="en-US" sz="1800" dirty="0">
                <a:latin typeface="Times New Roman" panose="02020603050405020304" pitchFamily="18" charset="0"/>
                <a:cs typeface="Times New Roman" panose="02020603050405020304" pitchFamily="18" charset="0"/>
              </a:rPr>
              <a:t> : list){</a:t>
            </a:r>
          </a:p>
          <a:p>
            <a:pPr marL="0" indent="0">
              <a:buNone/>
            </a:pPr>
            <a:r>
              <a:rPr lang="en-US" sz="1800" dirty="0">
                <a:latin typeface="Times New Roman" panose="02020603050405020304" pitchFamily="18" charset="0"/>
                <a:cs typeface="Times New Roman" panose="02020603050405020304" pitchFamily="18" charset="0"/>
              </a:rPr>
              <a:t>	//type casting leading to </a:t>
            </a:r>
            <a:r>
              <a:rPr lang="en-US" sz="1800" dirty="0" err="1">
                <a:latin typeface="Times New Roman" panose="02020603050405020304" pitchFamily="18" charset="0"/>
                <a:cs typeface="Times New Roman" panose="02020603050405020304" pitchFamily="18" charset="0"/>
              </a:rPr>
              <a:t>ClassCastException</a:t>
            </a:r>
            <a:r>
              <a:rPr lang="en-US" sz="1800" dirty="0">
                <a:latin typeface="Times New Roman" panose="02020603050405020304" pitchFamily="18" charset="0"/>
                <a:cs typeface="Times New Roman" panose="02020603050405020304" pitchFamily="18" charset="0"/>
              </a:rPr>
              <a:t> at runtime</a:t>
            </a:r>
          </a:p>
          <a:p>
            <a:pPr marL="0" indent="0">
              <a:buNone/>
            </a:pPr>
            <a:r>
              <a:rPr lang="en-US" sz="1800" dirty="0">
                <a:latin typeface="Times New Roman" panose="02020603050405020304" pitchFamily="18" charset="0"/>
                <a:cs typeface="Times New Roman" panose="02020603050405020304" pitchFamily="18" charset="0"/>
              </a:rPr>
              <a:t>    String </a:t>
            </a:r>
            <a:r>
              <a:rPr lang="en-US" sz="1800" dirty="0" err="1">
                <a:latin typeface="Times New Roman" panose="02020603050405020304" pitchFamily="18" charset="0"/>
                <a:cs typeface="Times New Roman" panose="02020603050405020304" pitchFamily="18" charset="0"/>
              </a:rPr>
              <a:t>str</a:t>
            </a:r>
            <a:r>
              <a:rPr lang="en-US" sz="1800" dirty="0">
                <a:latin typeface="Times New Roman" panose="02020603050405020304" pitchFamily="18" charset="0"/>
                <a:cs typeface="Times New Roman" panose="02020603050405020304" pitchFamily="18" charset="0"/>
              </a:rPr>
              <a:t>=(String) </a:t>
            </a:r>
            <a:r>
              <a:rPr lang="en-US" sz="1800" dirty="0" err="1">
                <a:latin typeface="Times New Roman" panose="02020603050405020304" pitchFamily="18" charset="0"/>
                <a:cs typeface="Times New Roman" panose="02020603050405020304" pitchFamily="18" charset="0"/>
              </a:rPr>
              <a:t>obj</a:t>
            </a:r>
            <a:r>
              <a:rPr lang="en-US" sz="1800" dirty="0">
                <a:latin typeface="Times New Roman" panose="02020603050405020304" pitchFamily="18" charset="0"/>
                <a:cs typeface="Times New Roman" panose="02020603050405020304" pitchFamily="18" charset="0"/>
              </a:rPr>
              <a:t>; </a:t>
            </a:r>
          </a:p>
          <a:p>
            <a:pPr marL="0" indent="0">
              <a:buNone/>
            </a:pPr>
            <a:r>
              <a:rPr lang="en-US" sz="1800" dirty="0" smtClean="0">
                <a:latin typeface="Times New Roman" panose="02020603050405020304" pitchFamily="18" charset="0"/>
                <a:cs typeface="Times New Roman" panose="02020603050405020304" pitchFamily="18" charset="0"/>
              </a:rPr>
              <a:t>}</a:t>
            </a: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Above code compiles fine but throws </a:t>
            </a:r>
            <a:r>
              <a:rPr lang="en-US" sz="2000" dirty="0" err="1">
                <a:latin typeface="Times New Roman" panose="02020603050405020304" pitchFamily="18" charset="0"/>
                <a:cs typeface="Times New Roman" panose="02020603050405020304" pitchFamily="18" charset="0"/>
              </a:rPr>
              <a:t>ClassCastException</a:t>
            </a:r>
            <a:r>
              <a:rPr lang="en-US" sz="2000" dirty="0">
                <a:latin typeface="Times New Roman" panose="02020603050405020304" pitchFamily="18" charset="0"/>
                <a:cs typeface="Times New Roman" panose="02020603050405020304" pitchFamily="18" charset="0"/>
              </a:rPr>
              <a:t> at runtime because we are trying to cast Object in the list to String whereas one of the element is of type Integer.</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503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lnSpcReduction="10000"/>
          </a:bodyPr>
          <a:lstStyle/>
          <a:p>
            <a:pPr marL="0" indent="0">
              <a:buNone/>
            </a:pPr>
            <a:r>
              <a:rPr lang="en-US" sz="2000" dirty="0">
                <a:latin typeface="Times New Roman" panose="02020603050405020304" pitchFamily="18" charset="0"/>
                <a:cs typeface="Times New Roman" panose="02020603050405020304" pitchFamily="18" charset="0"/>
              </a:rPr>
              <a:t>After Java 5, we use collection classes like below</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List&lt;String&gt; list1 = new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&lt;String&gt;();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java 7 ? List&lt;String&gt; list1 = new </a:t>
            </a:r>
            <a:r>
              <a:rPr lang="en-US" sz="2000" b="1" dirty="0" err="1">
                <a:latin typeface="Times New Roman" panose="02020603050405020304" pitchFamily="18" charset="0"/>
                <a:cs typeface="Times New Roman" panose="02020603050405020304" pitchFamily="18" charset="0"/>
              </a:rPr>
              <a:t>ArrayList</a:t>
            </a:r>
            <a:r>
              <a:rPr lang="en-US" sz="2000" b="1" dirty="0">
                <a:latin typeface="Times New Roman" panose="02020603050405020304" pitchFamily="18" charset="0"/>
                <a:cs typeface="Times New Roman" panose="02020603050405020304" pitchFamily="18" charset="0"/>
              </a:rPr>
              <a:t>&lt;&gt;(); </a:t>
            </a:r>
          </a:p>
          <a:p>
            <a:pPr marL="0" indent="0">
              <a:buNone/>
            </a:pPr>
            <a:r>
              <a:rPr lang="en-US" sz="2000" dirty="0">
                <a:latin typeface="Times New Roman" panose="02020603050405020304" pitchFamily="18" charset="0"/>
                <a:cs typeface="Times New Roman" panose="02020603050405020304" pitchFamily="18" charset="0"/>
              </a:rPr>
              <a:t>list1.add("</a:t>
            </a:r>
            <a:r>
              <a:rPr lang="en-US" sz="2000" dirty="0" err="1">
                <a:latin typeface="Times New Roman" panose="02020603050405020304" pitchFamily="18" charset="0"/>
                <a:cs typeface="Times New Roman" panose="02020603050405020304" pitchFamily="18" charset="0"/>
              </a:rPr>
              <a:t>abc</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//list1.add(new Integer(5)); //compiler error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for(String </a:t>
            </a:r>
            <a:r>
              <a:rPr lang="en-US" sz="2000" dirty="0" err="1">
                <a:latin typeface="Times New Roman" panose="02020603050405020304" pitchFamily="18" charset="0"/>
                <a:cs typeface="Times New Roman" panose="02020603050405020304" pitchFamily="18" charset="0"/>
              </a:rPr>
              <a:t>str</a:t>
            </a:r>
            <a:r>
              <a:rPr lang="en-US" sz="2000" dirty="0">
                <a:latin typeface="Times New Roman" panose="02020603050405020304" pitchFamily="18" charset="0"/>
                <a:cs typeface="Times New Roman" panose="02020603050405020304" pitchFamily="18" charset="0"/>
              </a:rPr>
              <a:t> : list1){</a:t>
            </a:r>
          </a:p>
          <a:p>
            <a:pPr marL="0" indent="0">
              <a:buNone/>
            </a:pPr>
            <a:r>
              <a:rPr lang="en-US" sz="2000" dirty="0">
                <a:latin typeface="Times New Roman" panose="02020603050405020304" pitchFamily="18" charset="0"/>
                <a:cs typeface="Times New Roman" panose="02020603050405020304" pitchFamily="18" charset="0"/>
              </a:rPr>
              <a:t>     //no type casting needed, avoids </a:t>
            </a:r>
            <a:r>
              <a:rPr lang="en-US" sz="2000" dirty="0" err="1">
                <a:latin typeface="Times New Roman" panose="02020603050405020304" pitchFamily="18" charset="0"/>
                <a:cs typeface="Times New Roman" panose="02020603050405020304" pitchFamily="18" charset="0"/>
              </a:rPr>
              <a:t>ClassCastException</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Notice that at the time of list creation, we have specified that the type of elements in the list will be String. So if we try to add any other type of object in the list, the program will throw compile-time error. Also notice that in for loop, we don’t need typecasting of the element in the list, hence removing the </a:t>
            </a:r>
            <a:r>
              <a:rPr lang="en-US" sz="2000" dirty="0" err="1">
                <a:latin typeface="Times New Roman" panose="02020603050405020304" pitchFamily="18" charset="0"/>
                <a:cs typeface="Times New Roman" panose="02020603050405020304" pitchFamily="18" charset="0"/>
              </a:rPr>
              <a:t>ClassCastException</a:t>
            </a:r>
            <a:r>
              <a:rPr lang="en-US" sz="2000" dirty="0">
                <a:latin typeface="Times New Roman" panose="02020603050405020304" pitchFamily="18" charset="0"/>
                <a:cs typeface="Times New Roman" panose="02020603050405020304" pitchFamily="18" charset="0"/>
              </a:rPr>
              <a:t> at runtime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97828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Generic Class</a:t>
            </a:r>
          </a:p>
          <a:p>
            <a:pPr marL="0" indent="0">
              <a:buNone/>
            </a:pPr>
            <a:r>
              <a:rPr lang="en-US" sz="1200" dirty="0">
                <a:latin typeface="Times New Roman" panose="02020603050405020304" pitchFamily="18" charset="0"/>
                <a:cs typeface="Times New Roman" panose="02020603050405020304" pitchFamily="18" charset="0"/>
              </a:rPr>
              <a:t>Like C++, we use &lt;&gt; to specify parameter types in generic class creation. To create objects of generic class, we use following syntax.</a:t>
            </a:r>
          </a:p>
          <a:p>
            <a:pPr marL="0" indent="0">
              <a:buNone/>
            </a:pP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To create an instance of generic class </a:t>
            </a:r>
          </a:p>
          <a:p>
            <a:pPr marL="0" indent="0">
              <a:buNone/>
            </a:pPr>
            <a:r>
              <a:rPr lang="en-US" sz="1200" dirty="0" err="1">
                <a:latin typeface="Times New Roman" panose="02020603050405020304" pitchFamily="18" charset="0"/>
                <a:cs typeface="Times New Roman" panose="02020603050405020304" pitchFamily="18" charset="0"/>
              </a:rPr>
              <a:t>BaseType</a:t>
            </a:r>
            <a:r>
              <a:rPr lang="en-US" sz="1200" dirty="0">
                <a:latin typeface="Times New Roman" panose="02020603050405020304" pitchFamily="18" charset="0"/>
                <a:cs typeface="Times New Roman" panose="02020603050405020304" pitchFamily="18" charset="0"/>
              </a:rPr>
              <a:t> &lt;Type&gt; </a:t>
            </a:r>
            <a:r>
              <a:rPr lang="en-US" sz="1200" dirty="0" err="1">
                <a:latin typeface="Times New Roman" panose="02020603050405020304" pitchFamily="18" charset="0"/>
                <a:cs typeface="Times New Roman" panose="02020603050405020304" pitchFamily="18" charset="0"/>
              </a:rPr>
              <a:t>obj</a:t>
            </a:r>
            <a:r>
              <a:rPr lang="en-US" sz="1200" dirty="0">
                <a:latin typeface="Times New Roman" panose="02020603050405020304" pitchFamily="18" charset="0"/>
                <a:cs typeface="Times New Roman" panose="02020603050405020304" pitchFamily="18" charset="0"/>
              </a:rPr>
              <a:t> = new </a:t>
            </a:r>
            <a:r>
              <a:rPr lang="en-US" sz="1200" dirty="0" err="1">
                <a:latin typeface="Times New Roman" panose="02020603050405020304" pitchFamily="18" charset="0"/>
                <a:cs typeface="Times New Roman" panose="02020603050405020304" pitchFamily="18" charset="0"/>
              </a:rPr>
              <a:t>BaseType</a:t>
            </a:r>
            <a:r>
              <a:rPr lang="en-US" sz="1200" dirty="0">
                <a:latin typeface="Times New Roman" panose="02020603050405020304" pitchFamily="18" charset="0"/>
                <a:cs typeface="Times New Roman" panose="02020603050405020304" pitchFamily="18" charset="0"/>
              </a:rPr>
              <a:t> &lt;Type</a:t>
            </a:r>
            <a:r>
              <a:rPr lang="en-US" sz="1200" dirty="0" smtClean="0">
                <a:latin typeface="Times New Roman" panose="02020603050405020304" pitchFamily="18" charset="0"/>
                <a:cs typeface="Times New Roman" panose="02020603050405020304" pitchFamily="18" charset="0"/>
              </a:rPr>
              <a:t>&gt;()</a:t>
            </a:r>
          </a:p>
          <a:p>
            <a:pPr marL="0" indent="0">
              <a:buNone/>
            </a:pPr>
            <a:endParaRPr lang="en-US" sz="12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838200" y="1828799"/>
            <a:ext cx="4767942" cy="499001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 A Simple Java program to show working of user defined</a:t>
            </a:r>
          </a:p>
          <a:p>
            <a:r>
              <a:rPr lang="en-US" sz="1400" dirty="0"/>
              <a:t>// Generic classes</a:t>
            </a:r>
          </a:p>
          <a:p>
            <a:r>
              <a:rPr lang="en-US" sz="1400" dirty="0"/>
              <a:t>   </a:t>
            </a:r>
          </a:p>
          <a:p>
            <a:r>
              <a:rPr lang="en-US" sz="1400" dirty="0"/>
              <a:t>// We use &lt; &gt; to specify Parameter type</a:t>
            </a:r>
          </a:p>
          <a:p>
            <a:r>
              <a:rPr lang="en-US" sz="1400" dirty="0"/>
              <a:t>class Test&lt;T&gt;</a:t>
            </a:r>
          </a:p>
          <a:p>
            <a:r>
              <a:rPr lang="en-US" sz="1400" dirty="0"/>
              <a:t>{</a:t>
            </a:r>
          </a:p>
          <a:p>
            <a:r>
              <a:rPr lang="en-US" sz="1400" dirty="0"/>
              <a:t>    // An object of type T is declared</a:t>
            </a:r>
          </a:p>
          <a:p>
            <a:r>
              <a:rPr lang="en-US" sz="1400" dirty="0"/>
              <a:t>    T </a:t>
            </a:r>
            <a:r>
              <a:rPr lang="en-US" sz="1400" dirty="0" err="1"/>
              <a:t>obj</a:t>
            </a:r>
            <a:r>
              <a:rPr lang="en-US" sz="1400" dirty="0"/>
              <a:t>;</a:t>
            </a:r>
          </a:p>
          <a:p>
            <a:r>
              <a:rPr lang="en-US" sz="1400" dirty="0"/>
              <a:t>    Test(T </a:t>
            </a:r>
            <a:r>
              <a:rPr lang="en-US" sz="1400" dirty="0" err="1"/>
              <a:t>obj</a:t>
            </a:r>
            <a:r>
              <a:rPr lang="en-US" sz="1400" dirty="0"/>
              <a:t>) </a:t>
            </a:r>
            <a:endParaRPr lang="en-US" sz="1400" dirty="0" smtClean="0"/>
          </a:p>
          <a:p>
            <a:r>
              <a:rPr lang="en-US" sz="1400" dirty="0" smtClean="0"/>
              <a:t>{  </a:t>
            </a:r>
            <a:r>
              <a:rPr lang="en-US" sz="1400" dirty="0"/>
              <a:t>this.obj = </a:t>
            </a:r>
            <a:r>
              <a:rPr lang="en-US" sz="1400" dirty="0" err="1"/>
              <a:t>obj</a:t>
            </a:r>
            <a:r>
              <a:rPr lang="en-US" sz="1400" dirty="0"/>
              <a:t>;  }  // constructor</a:t>
            </a:r>
          </a:p>
          <a:p>
            <a:r>
              <a:rPr lang="en-US" sz="1400" dirty="0"/>
              <a:t>    public T </a:t>
            </a:r>
            <a:r>
              <a:rPr lang="en-US" sz="1400" dirty="0" err="1"/>
              <a:t>getObject</a:t>
            </a:r>
            <a:r>
              <a:rPr lang="en-US" sz="1400" dirty="0"/>
              <a:t>()  { return this.obj; }</a:t>
            </a:r>
          </a:p>
          <a:p>
            <a:r>
              <a:rPr lang="en-US" sz="1400" dirty="0"/>
              <a:t>}</a:t>
            </a:r>
          </a:p>
          <a:p>
            <a:r>
              <a:rPr lang="en-US" sz="1400" dirty="0"/>
              <a:t>   </a:t>
            </a:r>
          </a:p>
          <a:p>
            <a:r>
              <a:rPr lang="en-US" sz="1400" dirty="0"/>
              <a:t>// Driver class to test above</a:t>
            </a:r>
          </a:p>
          <a:p>
            <a:r>
              <a:rPr lang="en-US" sz="1400" dirty="0"/>
              <a:t>class Main</a:t>
            </a:r>
          </a:p>
          <a:p>
            <a:r>
              <a:rPr lang="en-US" sz="1400" dirty="0"/>
              <a:t>{</a:t>
            </a:r>
          </a:p>
          <a:p>
            <a:r>
              <a:rPr lang="en-US" sz="1400" dirty="0"/>
              <a:t>    public static void main (String[] </a:t>
            </a:r>
            <a:r>
              <a:rPr lang="en-US" sz="1400" dirty="0" err="1"/>
              <a:t>args</a:t>
            </a:r>
            <a:r>
              <a:rPr lang="en-US" sz="1400" dirty="0"/>
              <a:t>)</a:t>
            </a:r>
          </a:p>
          <a:p>
            <a:r>
              <a:rPr lang="en-US" sz="1400" dirty="0"/>
              <a:t>    {</a:t>
            </a:r>
          </a:p>
          <a:p>
            <a:r>
              <a:rPr lang="en-US" sz="1400" dirty="0"/>
              <a:t>        // instance of Integer type</a:t>
            </a:r>
          </a:p>
          <a:p>
            <a:r>
              <a:rPr lang="en-US" sz="1400" dirty="0"/>
              <a:t>        Test &lt;Integer&gt; </a:t>
            </a:r>
            <a:r>
              <a:rPr lang="en-US" sz="1400" dirty="0" err="1"/>
              <a:t>iObj</a:t>
            </a:r>
            <a:r>
              <a:rPr lang="en-US" sz="1400" dirty="0"/>
              <a:t> = new Test&lt;Integer&gt;(15);</a:t>
            </a:r>
          </a:p>
          <a:p>
            <a:r>
              <a:rPr lang="en-US" sz="1400" dirty="0"/>
              <a:t>        </a:t>
            </a:r>
            <a:r>
              <a:rPr lang="en-US" sz="1400" dirty="0" err="1"/>
              <a:t>System.out.println</a:t>
            </a:r>
            <a:r>
              <a:rPr lang="en-US" sz="1400" dirty="0"/>
              <a:t>(</a:t>
            </a:r>
            <a:r>
              <a:rPr lang="en-US" sz="1400" dirty="0" err="1"/>
              <a:t>iObj.getObject</a:t>
            </a:r>
            <a:r>
              <a:rPr lang="en-US" sz="1400" dirty="0"/>
              <a:t>());</a:t>
            </a:r>
          </a:p>
          <a:p>
            <a:r>
              <a:rPr lang="en-US" sz="1400" dirty="0"/>
              <a:t> </a:t>
            </a:r>
          </a:p>
        </p:txBody>
      </p:sp>
      <p:sp>
        <p:nvSpPr>
          <p:cNvPr id="4" name="Rectangle 3"/>
          <p:cNvSpPr/>
          <p:nvPr/>
        </p:nvSpPr>
        <p:spPr>
          <a:xfrm>
            <a:off x="5669280" y="1789611"/>
            <a:ext cx="6244046" cy="506838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 instance of String type</a:t>
            </a:r>
          </a:p>
          <a:p>
            <a:r>
              <a:rPr lang="en-US" sz="2000" dirty="0"/>
              <a:t>        </a:t>
            </a:r>
            <a:endParaRPr lang="en-US" sz="2000" dirty="0" smtClean="0"/>
          </a:p>
          <a:p>
            <a:r>
              <a:rPr lang="en-US" sz="2000" dirty="0" smtClean="0"/>
              <a:t>Test </a:t>
            </a:r>
            <a:r>
              <a:rPr lang="en-US" sz="2000" dirty="0"/>
              <a:t>&lt;String&gt; </a:t>
            </a:r>
            <a:r>
              <a:rPr lang="en-US" sz="2000" dirty="0" err="1"/>
              <a:t>sObj</a:t>
            </a:r>
            <a:r>
              <a:rPr lang="en-US" sz="2000" dirty="0"/>
              <a:t> =</a:t>
            </a:r>
          </a:p>
          <a:p>
            <a:r>
              <a:rPr lang="en-US" sz="2000" dirty="0"/>
              <a:t>                          new Test&lt;String&gt;("</a:t>
            </a:r>
            <a:r>
              <a:rPr lang="en-US" sz="2000" dirty="0" err="1"/>
              <a:t>GeeksForGeeks</a:t>
            </a:r>
            <a:r>
              <a:rPr lang="en-US" sz="2000" dirty="0"/>
              <a:t>");</a:t>
            </a:r>
          </a:p>
          <a:p>
            <a:r>
              <a:rPr lang="en-US" sz="2000" dirty="0"/>
              <a:t>        </a:t>
            </a:r>
            <a:r>
              <a:rPr lang="en-US" sz="2000" dirty="0" err="1"/>
              <a:t>System.out.println</a:t>
            </a:r>
            <a:r>
              <a:rPr lang="en-US" sz="2000" dirty="0"/>
              <a:t>(</a:t>
            </a:r>
            <a:r>
              <a:rPr lang="en-US" sz="2000" dirty="0" err="1"/>
              <a:t>sObj.getObject</a:t>
            </a:r>
            <a:r>
              <a:rPr lang="en-US" sz="2000" dirty="0"/>
              <a:t>());</a:t>
            </a:r>
          </a:p>
          <a:p>
            <a:r>
              <a:rPr lang="en-US" sz="2000" dirty="0"/>
              <a:t>    }</a:t>
            </a:r>
          </a:p>
          <a:p>
            <a:r>
              <a:rPr lang="en-US" sz="2000" dirty="0"/>
              <a:t>}</a:t>
            </a:r>
          </a:p>
          <a:p>
            <a:r>
              <a:rPr lang="en-US" sz="2000" dirty="0"/>
              <a:t>Output:</a:t>
            </a:r>
          </a:p>
          <a:p>
            <a:endParaRPr lang="en-US" sz="2000" dirty="0"/>
          </a:p>
          <a:p>
            <a:r>
              <a:rPr lang="en-US" sz="2000" dirty="0"/>
              <a:t>15</a:t>
            </a:r>
          </a:p>
          <a:p>
            <a:r>
              <a:rPr lang="en-US" sz="2000" dirty="0" err="1"/>
              <a:t>GeeksForGeeks</a:t>
            </a:r>
            <a:endParaRPr lang="en-US" sz="2000" dirty="0"/>
          </a:p>
        </p:txBody>
      </p:sp>
    </p:spTree>
    <p:extLst>
      <p:ext uri="{BB962C8B-B14F-4D97-AF65-F5344CB8AC3E}">
        <p14:creationId xmlns:p14="http://schemas.microsoft.com/office/powerpoint/2010/main" val="41087541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We can also pass multiple Type parameters in Generic classes</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45029" y="1005840"/>
            <a:ext cx="5016137" cy="497694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 Simple Java program to show multiple</a:t>
            </a:r>
          </a:p>
          <a:p>
            <a:r>
              <a:rPr lang="en-US" dirty="0"/>
              <a:t>// type parameters in Java Generics</a:t>
            </a:r>
          </a:p>
          <a:p>
            <a:r>
              <a:rPr lang="en-US" dirty="0"/>
              <a:t>  </a:t>
            </a:r>
          </a:p>
          <a:p>
            <a:r>
              <a:rPr lang="en-US" dirty="0"/>
              <a:t>// We use &lt; &gt; to specify Parameter type</a:t>
            </a:r>
          </a:p>
          <a:p>
            <a:r>
              <a:rPr lang="en-US" dirty="0"/>
              <a:t>class Test&lt;T, U&gt;</a:t>
            </a:r>
          </a:p>
          <a:p>
            <a:r>
              <a:rPr lang="en-US" dirty="0"/>
              <a:t>{</a:t>
            </a:r>
          </a:p>
          <a:p>
            <a:r>
              <a:rPr lang="en-US" dirty="0"/>
              <a:t>    T obj1;  // An object of type T</a:t>
            </a:r>
          </a:p>
          <a:p>
            <a:r>
              <a:rPr lang="en-US" dirty="0"/>
              <a:t>    U obj2;  // An object of type U</a:t>
            </a:r>
          </a:p>
          <a:p>
            <a:r>
              <a:rPr lang="en-US" dirty="0"/>
              <a:t>  </a:t>
            </a:r>
          </a:p>
          <a:p>
            <a:r>
              <a:rPr lang="en-US" dirty="0"/>
              <a:t>    // constructor</a:t>
            </a:r>
          </a:p>
          <a:p>
            <a:r>
              <a:rPr lang="en-US" dirty="0"/>
              <a:t>    Test(T obj1, U obj2)</a:t>
            </a:r>
          </a:p>
          <a:p>
            <a:r>
              <a:rPr lang="en-US" dirty="0"/>
              <a:t>    {</a:t>
            </a:r>
          </a:p>
          <a:p>
            <a:r>
              <a:rPr lang="en-US" dirty="0"/>
              <a:t>        this.obj1 = obj1;</a:t>
            </a:r>
          </a:p>
          <a:p>
            <a:r>
              <a:rPr lang="en-US" dirty="0"/>
              <a:t>        this.obj2 = obj2;</a:t>
            </a:r>
          </a:p>
          <a:p>
            <a:r>
              <a:rPr lang="en-US" dirty="0"/>
              <a:t>    }</a:t>
            </a:r>
          </a:p>
        </p:txBody>
      </p:sp>
      <p:sp>
        <p:nvSpPr>
          <p:cNvPr id="4" name="Rectangle 3"/>
          <p:cNvSpPr/>
          <p:nvPr/>
        </p:nvSpPr>
        <p:spPr>
          <a:xfrm>
            <a:off x="6727371" y="1005840"/>
            <a:ext cx="4990012" cy="495082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 To print objects of T and U</a:t>
            </a:r>
          </a:p>
          <a:p>
            <a:r>
              <a:rPr lang="en-US" sz="1400" dirty="0"/>
              <a:t>    public void print()</a:t>
            </a:r>
          </a:p>
          <a:p>
            <a:r>
              <a:rPr lang="en-US" sz="1400" dirty="0"/>
              <a:t>    {</a:t>
            </a:r>
          </a:p>
          <a:p>
            <a:r>
              <a:rPr lang="en-US" sz="1400" dirty="0"/>
              <a:t>        </a:t>
            </a:r>
            <a:r>
              <a:rPr lang="en-US" sz="1400" dirty="0" err="1"/>
              <a:t>System.out.println</a:t>
            </a:r>
            <a:r>
              <a:rPr lang="en-US" sz="1400" dirty="0"/>
              <a:t>(obj1);</a:t>
            </a:r>
          </a:p>
          <a:p>
            <a:r>
              <a:rPr lang="en-US" sz="1400" dirty="0"/>
              <a:t>        </a:t>
            </a:r>
            <a:r>
              <a:rPr lang="en-US" sz="1400" dirty="0" err="1"/>
              <a:t>System.out.println</a:t>
            </a:r>
            <a:r>
              <a:rPr lang="en-US" sz="1400" dirty="0"/>
              <a:t>(obj2);</a:t>
            </a:r>
          </a:p>
          <a:p>
            <a:r>
              <a:rPr lang="en-US" sz="1400" dirty="0"/>
              <a:t>    }</a:t>
            </a:r>
          </a:p>
          <a:p>
            <a:r>
              <a:rPr lang="en-US" sz="1400" dirty="0"/>
              <a:t>}</a:t>
            </a:r>
          </a:p>
          <a:p>
            <a:r>
              <a:rPr lang="en-US" sz="1400" dirty="0"/>
              <a:t>  </a:t>
            </a:r>
          </a:p>
          <a:p>
            <a:r>
              <a:rPr lang="en-US" sz="1400" dirty="0"/>
              <a:t>// Driver class to test above</a:t>
            </a:r>
          </a:p>
          <a:p>
            <a:r>
              <a:rPr lang="en-US" sz="1400" dirty="0"/>
              <a:t>class Main</a:t>
            </a:r>
          </a:p>
          <a:p>
            <a:r>
              <a:rPr lang="en-US" sz="1400" dirty="0"/>
              <a:t>{</a:t>
            </a:r>
          </a:p>
          <a:p>
            <a:r>
              <a:rPr lang="en-US" sz="1400" dirty="0"/>
              <a:t>    public static void main (String[] </a:t>
            </a:r>
            <a:r>
              <a:rPr lang="en-US" sz="1400" dirty="0" err="1"/>
              <a:t>args</a:t>
            </a:r>
            <a:r>
              <a:rPr lang="en-US" sz="1400" dirty="0"/>
              <a:t>)</a:t>
            </a:r>
          </a:p>
          <a:p>
            <a:r>
              <a:rPr lang="en-US" sz="1400" dirty="0"/>
              <a:t>    {</a:t>
            </a:r>
          </a:p>
          <a:p>
            <a:r>
              <a:rPr lang="en-US" sz="1400" dirty="0"/>
              <a:t>        Test &lt;String, Integer&gt; </a:t>
            </a:r>
            <a:r>
              <a:rPr lang="en-US" sz="1400" dirty="0" err="1"/>
              <a:t>obj</a:t>
            </a:r>
            <a:r>
              <a:rPr lang="en-US" sz="1400" dirty="0"/>
              <a:t> =</a:t>
            </a:r>
          </a:p>
          <a:p>
            <a:r>
              <a:rPr lang="en-US" sz="1400" dirty="0"/>
              <a:t>            new Test&lt;String, Integer&gt;("</a:t>
            </a:r>
            <a:r>
              <a:rPr lang="en-US" sz="1400" dirty="0" err="1"/>
              <a:t>GfG</a:t>
            </a:r>
            <a:r>
              <a:rPr lang="en-US" sz="1400" dirty="0"/>
              <a:t>", 15);</a:t>
            </a:r>
          </a:p>
          <a:p>
            <a:r>
              <a:rPr lang="en-US" sz="1400" dirty="0"/>
              <a:t>  </a:t>
            </a:r>
          </a:p>
          <a:p>
            <a:r>
              <a:rPr lang="en-US" sz="1400" dirty="0"/>
              <a:t>        </a:t>
            </a:r>
            <a:r>
              <a:rPr lang="en-US" sz="1400" dirty="0" err="1"/>
              <a:t>obj.print</a:t>
            </a:r>
            <a:r>
              <a:rPr lang="en-US" sz="1400" dirty="0"/>
              <a:t>();</a:t>
            </a:r>
          </a:p>
          <a:p>
            <a:r>
              <a:rPr lang="en-US" sz="1400" dirty="0"/>
              <a:t>    }</a:t>
            </a:r>
          </a:p>
          <a:p>
            <a:r>
              <a:rPr lang="en-US" sz="1400" dirty="0"/>
              <a:t>}</a:t>
            </a:r>
          </a:p>
          <a:p>
            <a:r>
              <a:rPr lang="en-US" sz="1400" dirty="0"/>
              <a:t>Output:</a:t>
            </a:r>
          </a:p>
          <a:p>
            <a:endParaRPr lang="en-US" sz="1400" dirty="0"/>
          </a:p>
          <a:p>
            <a:r>
              <a:rPr lang="en-US" sz="1400" dirty="0" err="1"/>
              <a:t>GfG</a:t>
            </a:r>
            <a:endParaRPr lang="en-US" sz="1400" dirty="0"/>
          </a:p>
          <a:p>
            <a:r>
              <a:rPr lang="en-US" sz="1400" dirty="0"/>
              <a:t>15</a:t>
            </a:r>
          </a:p>
        </p:txBody>
      </p:sp>
    </p:spTree>
    <p:extLst>
      <p:ext uri="{BB962C8B-B14F-4D97-AF65-F5344CB8AC3E}">
        <p14:creationId xmlns:p14="http://schemas.microsoft.com/office/powerpoint/2010/main" val="14463435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Generic Functions:</a:t>
            </a:r>
          </a:p>
          <a:p>
            <a:pPr marL="0" indent="0">
              <a:buNone/>
            </a:pPr>
            <a:r>
              <a:rPr lang="en-US" sz="2000" dirty="0">
                <a:latin typeface="Times New Roman" panose="02020603050405020304" pitchFamily="18" charset="0"/>
                <a:cs typeface="Times New Roman" panose="02020603050405020304" pitchFamily="18" charset="0"/>
              </a:rPr>
              <a:t>We can also write generic functions that can be called with different types of arguments based on the type of arguments passed to generic method, the compiler handles each method</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45029" y="1619794"/>
            <a:ext cx="5094514" cy="429768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A Simple Java program to show working of user defined</a:t>
            </a:r>
          </a:p>
          <a:p>
            <a:r>
              <a:rPr lang="en-US" sz="1600" dirty="0"/>
              <a:t>// Generic functions</a:t>
            </a:r>
          </a:p>
          <a:p>
            <a:r>
              <a:rPr lang="en-US" sz="1600" dirty="0"/>
              <a:t>   </a:t>
            </a:r>
          </a:p>
          <a:p>
            <a:r>
              <a:rPr lang="en-US" sz="1600" dirty="0"/>
              <a:t>class Test</a:t>
            </a:r>
          </a:p>
          <a:p>
            <a:r>
              <a:rPr lang="en-US" sz="1600" dirty="0"/>
              <a:t>{</a:t>
            </a:r>
          </a:p>
          <a:p>
            <a:r>
              <a:rPr lang="en-US" sz="1600" dirty="0"/>
              <a:t>    // A Generic method example</a:t>
            </a:r>
          </a:p>
          <a:p>
            <a:r>
              <a:rPr lang="en-US" sz="1600" dirty="0"/>
              <a:t>    static &lt;T&gt; void </a:t>
            </a:r>
            <a:r>
              <a:rPr lang="en-US" sz="1600" dirty="0" err="1"/>
              <a:t>genericDisplay</a:t>
            </a:r>
            <a:r>
              <a:rPr lang="en-US" sz="1600" dirty="0"/>
              <a:t> (T element)</a:t>
            </a:r>
          </a:p>
          <a:p>
            <a:r>
              <a:rPr lang="en-US" sz="1600" dirty="0"/>
              <a:t>    {</a:t>
            </a:r>
          </a:p>
          <a:p>
            <a:r>
              <a:rPr lang="en-US" sz="1600" dirty="0"/>
              <a:t>        </a:t>
            </a:r>
            <a:r>
              <a:rPr lang="en-US" sz="1600" dirty="0" err="1"/>
              <a:t>System.out.println</a:t>
            </a:r>
            <a:r>
              <a:rPr lang="en-US" sz="1600" dirty="0"/>
              <a:t>(</a:t>
            </a:r>
            <a:r>
              <a:rPr lang="en-US" sz="1600" dirty="0" err="1"/>
              <a:t>element.getClass</a:t>
            </a:r>
            <a:r>
              <a:rPr lang="en-US" sz="1600" dirty="0"/>
              <a:t>().</a:t>
            </a:r>
            <a:r>
              <a:rPr lang="en-US" sz="1600" dirty="0" err="1"/>
              <a:t>getName</a:t>
            </a:r>
            <a:r>
              <a:rPr lang="en-US" sz="1600" dirty="0"/>
              <a:t>() +</a:t>
            </a:r>
          </a:p>
          <a:p>
            <a:r>
              <a:rPr lang="en-US" sz="1600" dirty="0"/>
              <a:t>                           " = " + element);</a:t>
            </a:r>
          </a:p>
          <a:p>
            <a:r>
              <a:rPr lang="en-US" sz="1600" dirty="0"/>
              <a:t>    }</a:t>
            </a:r>
          </a:p>
          <a:p>
            <a:r>
              <a:rPr lang="en-US" sz="1600" dirty="0"/>
              <a:t>   </a:t>
            </a:r>
          </a:p>
          <a:p>
            <a:r>
              <a:rPr lang="en-US" sz="1600" dirty="0"/>
              <a:t>    // Driver method</a:t>
            </a:r>
          </a:p>
          <a:p>
            <a:r>
              <a:rPr lang="en-US" sz="1600" dirty="0"/>
              <a:t>    public static void main(String[] </a:t>
            </a:r>
            <a:r>
              <a:rPr lang="en-US" sz="1600" dirty="0" err="1"/>
              <a:t>args</a:t>
            </a:r>
            <a:r>
              <a:rPr lang="en-US" sz="1600" dirty="0"/>
              <a:t>)</a:t>
            </a:r>
          </a:p>
          <a:p>
            <a:r>
              <a:rPr lang="en-US" sz="1600" dirty="0"/>
              <a:t>    {</a:t>
            </a:r>
          </a:p>
          <a:p>
            <a:r>
              <a:rPr lang="en-US" sz="1600" dirty="0"/>
              <a:t>         // Calling generic method with Integer argument</a:t>
            </a:r>
          </a:p>
          <a:p>
            <a:r>
              <a:rPr lang="en-US" sz="1600" dirty="0"/>
              <a:t>        </a:t>
            </a:r>
            <a:r>
              <a:rPr lang="en-US" sz="1600" dirty="0" err="1"/>
              <a:t>genericDisplay</a:t>
            </a:r>
            <a:r>
              <a:rPr lang="en-US" sz="1600" dirty="0"/>
              <a:t>(11);</a:t>
            </a:r>
          </a:p>
        </p:txBody>
      </p:sp>
      <p:sp>
        <p:nvSpPr>
          <p:cNvPr id="4" name="Rectangle 3"/>
          <p:cNvSpPr/>
          <p:nvPr/>
        </p:nvSpPr>
        <p:spPr>
          <a:xfrm>
            <a:off x="6727372" y="1619794"/>
            <a:ext cx="4937760" cy="429768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Calling generic method with String argument</a:t>
            </a:r>
          </a:p>
          <a:p>
            <a:r>
              <a:rPr lang="en-US" sz="1600" dirty="0"/>
              <a:t>        </a:t>
            </a:r>
            <a:r>
              <a:rPr lang="en-US" sz="1600" dirty="0" err="1"/>
              <a:t>genericDisplay</a:t>
            </a:r>
            <a:r>
              <a:rPr lang="en-US" sz="1600" dirty="0"/>
              <a:t>("</a:t>
            </a:r>
            <a:r>
              <a:rPr lang="en-US" sz="1600" dirty="0" err="1"/>
              <a:t>GeeksForGeeks</a:t>
            </a:r>
            <a:r>
              <a:rPr lang="en-US" sz="1600" dirty="0"/>
              <a:t>");</a:t>
            </a:r>
          </a:p>
          <a:p>
            <a:r>
              <a:rPr lang="en-US" sz="1600" dirty="0"/>
              <a:t>   </a:t>
            </a:r>
          </a:p>
          <a:p>
            <a:r>
              <a:rPr lang="en-US" sz="1600" dirty="0"/>
              <a:t>        // Calling generic method with double argument</a:t>
            </a:r>
          </a:p>
          <a:p>
            <a:r>
              <a:rPr lang="en-US" sz="1600" dirty="0"/>
              <a:t>        </a:t>
            </a:r>
            <a:r>
              <a:rPr lang="en-US" sz="1600" dirty="0" err="1"/>
              <a:t>genericDisplay</a:t>
            </a:r>
            <a:r>
              <a:rPr lang="en-US" sz="1600" dirty="0"/>
              <a:t>(1.0);</a:t>
            </a:r>
          </a:p>
          <a:p>
            <a:r>
              <a:rPr lang="en-US" sz="1600" dirty="0"/>
              <a:t>    }</a:t>
            </a:r>
          </a:p>
          <a:p>
            <a:r>
              <a:rPr lang="en-US" sz="1600" dirty="0"/>
              <a:t>}</a:t>
            </a:r>
          </a:p>
          <a:p>
            <a:r>
              <a:rPr lang="en-US" sz="1600" dirty="0"/>
              <a:t>Output :</a:t>
            </a:r>
          </a:p>
          <a:p>
            <a:endParaRPr lang="en-US" sz="1600" dirty="0"/>
          </a:p>
          <a:p>
            <a:endParaRPr lang="en-US" sz="1600" dirty="0"/>
          </a:p>
          <a:p>
            <a:endParaRPr lang="en-US" sz="1600" dirty="0"/>
          </a:p>
          <a:p>
            <a:r>
              <a:rPr lang="en-US" sz="1600" dirty="0" err="1"/>
              <a:t>java.lang.Integer</a:t>
            </a:r>
            <a:r>
              <a:rPr lang="en-US" sz="1600" dirty="0"/>
              <a:t> = 11</a:t>
            </a:r>
          </a:p>
          <a:p>
            <a:r>
              <a:rPr lang="en-US" sz="1600" dirty="0" err="1"/>
              <a:t>java.lang.String</a:t>
            </a:r>
            <a:r>
              <a:rPr lang="en-US" sz="1600" dirty="0"/>
              <a:t> = </a:t>
            </a:r>
            <a:r>
              <a:rPr lang="en-US" sz="1600" dirty="0" err="1"/>
              <a:t>GeeksForGeeks</a:t>
            </a:r>
            <a:endParaRPr lang="en-US" sz="1600" dirty="0"/>
          </a:p>
          <a:p>
            <a:r>
              <a:rPr lang="en-US" sz="1600" dirty="0" err="1"/>
              <a:t>java.lang.Double</a:t>
            </a:r>
            <a:r>
              <a:rPr lang="en-US" sz="1600" dirty="0"/>
              <a:t> = 1.0</a:t>
            </a:r>
          </a:p>
        </p:txBody>
      </p:sp>
    </p:spTree>
    <p:extLst>
      <p:ext uri="{BB962C8B-B14F-4D97-AF65-F5344CB8AC3E}">
        <p14:creationId xmlns:p14="http://schemas.microsoft.com/office/powerpoint/2010/main" val="2042892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Advantages of Generics</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Programs that uses Generics has got many benefits over non-generic code.</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Code Reuse: We can write a method/class/interface once and use for any type we want</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Type Safety : Generics make errors to appear compile time than at run time (It’s always better to know problems in your code at compile time rather than making your code fail at run time). Suppose you want to create an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that store name of students and if by mistake programmer adds an integer object instead of string, compiler allows it. But, when we retrieve this data from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it causes problems at runtime</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97280" y="3592285"/>
            <a:ext cx="4598126" cy="273013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 A Simple Java program to demonstrate that NOT using</a:t>
            </a:r>
          </a:p>
          <a:p>
            <a:r>
              <a:rPr lang="en-US" sz="1200" dirty="0"/>
              <a:t>// generics can cause run time exceptions</a:t>
            </a:r>
          </a:p>
          <a:p>
            <a:r>
              <a:rPr lang="en-US" sz="1200" dirty="0"/>
              <a:t>import </a:t>
            </a:r>
            <a:r>
              <a:rPr lang="en-US" sz="1200" dirty="0" err="1"/>
              <a:t>java.util</a:t>
            </a:r>
            <a:r>
              <a:rPr lang="en-US" sz="1200" dirty="0"/>
              <a:t>.*;</a:t>
            </a:r>
          </a:p>
          <a:p>
            <a:r>
              <a:rPr lang="en-US" sz="1200" dirty="0"/>
              <a:t>  </a:t>
            </a:r>
          </a:p>
          <a:p>
            <a:r>
              <a:rPr lang="en-US" sz="1200" dirty="0"/>
              <a:t>class Test</a:t>
            </a:r>
          </a:p>
          <a:p>
            <a:r>
              <a:rPr lang="en-US" sz="1200" dirty="0"/>
              <a:t>{</a:t>
            </a:r>
          </a:p>
          <a:p>
            <a:r>
              <a:rPr lang="en-US" sz="1200" dirty="0"/>
              <a:t>    public static void main(String[] </a:t>
            </a:r>
            <a:r>
              <a:rPr lang="en-US" sz="1200" dirty="0" err="1"/>
              <a:t>args</a:t>
            </a:r>
            <a:r>
              <a:rPr lang="en-US" sz="1200" dirty="0"/>
              <a:t>)</a:t>
            </a:r>
          </a:p>
          <a:p>
            <a:r>
              <a:rPr lang="en-US" sz="1200" dirty="0"/>
              <a:t>    {</a:t>
            </a:r>
          </a:p>
          <a:p>
            <a:r>
              <a:rPr lang="en-US" sz="1200" dirty="0"/>
              <a:t>        // </a:t>
            </a:r>
            <a:r>
              <a:rPr lang="en-US" sz="1200" dirty="0" err="1"/>
              <a:t>Creatinga</a:t>
            </a:r>
            <a:r>
              <a:rPr lang="en-US" sz="1200" dirty="0"/>
              <a:t> an </a:t>
            </a:r>
            <a:r>
              <a:rPr lang="en-US" sz="1200" dirty="0" err="1"/>
              <a:t>ArrayList</a:t>
            </a:r>
            <a:r>
              <a:rPr lang="en-US" sz="1200" dirty="0"/>
              <a:t> without any type specified</a:t>
            </a:r>
          </a:p>
          <a:p>
            <a:r>
              <a:rPr lang="en-US" sz="1200" dirty="0"/>
              <a:t>        </a:t>
            </a:r>
            <a:r>
              <a:rPr lang="en-US" sz="1200" dirty="0" err="1"/>
              <a:t>ArrayList</a:t>
            </a:r>
            <a:r>
              <a:rPr lang="en-US" sz="1200" dirty="0"/>
              <a:t> al = new </a:t>
            </a:r>
            <a:r>
              <a:rPr lang="en-US" sz="1200" dirty="0" err="1"/>
              <a:t>ArrayList</a:t>
            </a:r>
            <a:r>
              <a:rPr lang="en-US" sz="1200" dirty="0"/>
              <a:t>();</a:t>
            </a:r>
          </a:p>
          <a:p>
            <a:r>
              <a:rPr lang="en-US" sz="1200" dirty="0"/>
              <a:t>  </a:t>
            </a:r>
          </a:p>
          <a:p>
            <a:r>
              <a:rPr lang="en-US" sz="1200" dirty="0"/>
              <a:t>        </a:t>
            </a:r>
            <a:r>
              <a:rPr lang="en-US" sz="1200" dirty="0" err="1"/>
              <a:t>al.add</a:t>
            </a:r>
            <a:r>
              <a:rPr lang="en-US" sz="1200" dirty="0"/>
              <a:t>("</a:t>
            </a:r>
            <a:r>
              <a:rPr lang="en-US" sz="1200" dirty="0" err="1"/>
              <a:t>Sachin</a:t>
            </a:r>
            <a:r>
              <a:rPr lang="en-US" sz="1200" dirty="0"/>
              <a:t>");</a:t>
            </a:r>
          </a:p>
          <a:p>
            <a:r>
              <a:rPr lang="en-US" sz="1200" dirty="0"/>
              <a:t>        </a:t>
            </a:r>
            <a:r>
              <a:rPr lang="en-US" sz="1200" dirty="0" err="1"/>
              <a:t>al.add</a:t>
            </a:r>
            <a:r>
              <a:rPr lang="en-US" sz="1200" dirty="0"/>
              <a:t>("Rahul");</a:t>
            </a:r>
          </a:p>
          <a:p>
            <a:r>
              <a:rPr lang="en-US" sz="1200" dirty="0"/>
              <a:t>        </a:t>
            </a:r>
            <a:r>
              <a:rPr lang="en-US" sz="1200" dirty="0" err="1"/>
              <a:t>al.add</a:t>
            </a:r>
            <a:r>
              <a:rPr lang="en-US" sz="1200" dirty="0"/>
              <a:t>(10); // Compiler allows this</a:t>
            </a:r>
          </a:p>
        </p:txBody>
      </p:sp>
      <p:sp>
        <p:nvSpPr>
          <p:cNvPr id="4" name="Rectangle 3"/>
          <p:cNvSpPr/>
          <p:nvPr/>
        </p:nvSpPr>
        <p:spPr>
          <a:xfrm>
            <a:off x="6283234" y="3540034"/>
            <a:ext cx="5251269" cy="279545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String s1 = (String)</a:t>
            </a:r>
            <a:r>
              <a:rPr lang="en-US" sz="1400" dirty="0" err="1"/>
              <a:t>al.get</a:t>
            </a:r>
            <a:r>
              <a:rPr lang="en-US" sz="1400" dirty="0"/>
              <a:t>(0);</a:t>
            </a:r>
          </a:p>
          <a:p>
            <a:r>
              <a:rPr lang="en-US" sz="1400" dirty="0"/>
              <a:t>        String s2 = (String)</a:t>
            </a:r>
            <a:r>
              <a:rPr lang="en-US" sz="1400" dirty="0" err="1"/>
              <a:t>al.get</a:t>
            </a:r>
            <a:r>
              <a:rPr lang="en-US" sz="1400" dirty="0"/>
              <a:t>(1);</a:t>
            </a:r>
          </a:p>
          <a:p>
            <a:r>
              <a:rPr lang="en-US" sz="1400" dirty="0"/>
              <a:t>  </a:t>
            </a:r>
          </a:p>
          <a:p>
            <a:r>
              <a:rPr lang="en-US" sz="1400" dirty="0"/>
              <a:t>        // Causes Runtime Exception</a:t>
            </a:r>
          </a:p>
          <a:p>
            <a:r>
              <a:rPr lang="en-US" sz="1400" dirty="0"/>
              <a:t>        String s3 = (String)</a:t>
            </a:r>
            <a:r>
              <a:rPr lang="en-US" sz="1400" dirty="0" err="1"/>
              <a:t>al.get</a:t>
            </a:r>
            <a:r>
              <a:rPr lang="en-US" sz="1400" dirty="0"/>
              <a:t>(2);</a:t>
            </a:r>
          </a:p>
          <a:p>
            <a:r>
              <a:rPr lang="en-US" sz="1400" dirty="0"/>
              <a:t>    }</a:t>
            </a:r>
          </a:p>
          <a:p>
            <a:r>
              <a:rPr lang="en-US" sz="1400" dirty="0"/>
              <a:t>}</a:t>
            </a:r>
          </a:p>
          <a:p>
            <a:r>
              <a:rPr lang="en-US" sz="1400" dirty="0"/>
              <a:t>Output :</a:t>
            </a:r>
          </a:p>
          <a:p>
            <a:endParaRPr lang="en-US" sz="1400" dirty="0"/>
          </a:p>
          <a:p>
            <a:r>
              <a:rPr lang="en-US" sz="1400" dirty="0"/>
              <a:t>Exception in thread "main" </a:t>
            </a:r>
            <a:r>
              <a:rPr lang="en-US" sz="1400" dirty="0" err="1"/>
              <a:t>java.lang.ClassCastException</a:t>
            </a:r>
            <a:r>
              <a:rPr lang="en-US" sz="1400" dirty="0"/>
              <a:t>: </a:t>
            </a:r>
          </a:p>
          <a:p>
            <a:r>
              <a:rPr lang="en-US" sz="1400" dirty="0"/>
              <a:t>   </a:t>
            </a:r>
            <a:r>
              <a:rPr lang="en-US" sz="1400" dirty="0" err="1"/>
              <a:t>java.lang.Integer</a:t>
            </a:r>
            <a:r>
              <a:rPr lang="en-US" sz="1400" dirty="0"/>
              <a:t> cannot be cast to </a:t>
            </a:r>
            <a:r>
              <a:rPr lang="en-US" sz="1400" dirty="0" err="1"/>
              <a:t>java.lang.String</a:t>
            </a:r>
            <a:endParaRPr lang="en-US" sz="1400" dirty="0"/>
          </a:p>
          <a:p>
            <a:r>
              <a:rPr lang="en-US" sz="1400" dirty="0"/>
              <a:t>    at </a:t>
            </a:r>
            <a:r>
              <a:rPr lang="en-US" sz="1400" dirty="0" err="1"/>
              <a:t>Test.main</a:t>
            </a:r>
            <a:r>
              <a:rPr lang="en-US" sz="1400" dirty="0"/>
              <a:t>(Test.java:19)</a:t>
            </a:r>
          </a:p>
        </p:txBody>
      </p:sp>
    </p:spTree>
    <p:extLst>
      <p:ext uri="{BB962C8B-B14F-4D97-AF65-F5344CB8AC3E}">
        <p14:creationId xmlns:p14="http://schemas.microsoft.com/office/powerpoint/2010/main" val="36452287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How generics solve this problem?</a:t>
            </a:r>
          </a:p>
          <a:p>
            <a:pPr marL="0" indent="0">
              <a:buNone/>
            </a:pPr>
            <a:r>
              <a:rPr lang="en-US" sz="2000" dirty="0">
                <a:latin typeface="Times New Roman" panose="02020603050405020304" pitchFamily="18" charset="0"/>
                <a:cs typeface="Times New Roman" panose="02020603050405020304" pitchFamily="18" charset="0"/>
              </a:rPr>
              <a:t>At the time of defining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we can specify that this list can take only String objects</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05840" y="1423851"/>
            <a:ext cx="5133703" cy="463731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Using generics converts run time exceptions into </a:t>
            </a:r>
          </a:p>
          <a:p>
            <a:r>
              <a:rPr lang="en-US" dirty="0"/>
              <a:t>// compile time exception.</a:t>
            </a:r>
          </a:p>
          <a:p>
            <a:r>
              <a:rPr lang="en-US" dirty="0"/>
              <a:t>import </a:t>
            </a:r>
            <a:r>
              <a:rPr lang="en-US" dirty="0" err="1"/>
              <a:t>java.util</a:t>
            </a:r>
            <a:r>
              <a:rPr lang="en-US" dirty="0"/>
              <a:t>.*;</a:t>
            </a:r>
          </a:p>
          <a:p>
            <a:r>
              <a:rPr lang="en-US" dirty="0"/>
              <a:t>  </a:t>
            </a:r>
          </a:p>
          <a:p>
            <a:r>
              <a:rPr lang="en-US" dirty="0"/>
              <a:t>class Test</a:t>
            </a:r>
          </a:p>
          <a:p>
            <a:r>
              <a:rPr lang="en-US" dirty="0"/>
              <a:t>{</a:t>
            </a:r>
          </a:p>
          <a:p>
            <a:r>
              <a:rPr lang="en-US" dirty="0"/>
              <a:t>    public static void main(String[] </a:t>
            </a:r>
            <a:r>
              <a:rPr lang="en-US" dirty="0" err="1"/>
              <a:t>args</a:t>
            </a:r>
            <a:r>
              <a:rPr lang="en-US" dirty="0"/>
              <a:t>)</a:t>
            </a:r>
          </a:p>
          <a:p>
            <a:r>
              <a:rPr lang="en-US" dirty="0"/>
              <a:t>    {</a:t>
            </a:r>
          </a:p>
          <a:p>
            <a:r>
              <a:rPr lang="en-US" dirty="0"/>
              <a:t>        // Creating a an </a:t>
            </a:r>
            <a:r>
              <a:rPr lang="en-US" dirty="0" err="1"/>
              <a:t>ArrayList</a:t>
            </a:r>
            <a:r>
              <a:rPr lang="en-US" dirty="0"/>
              <a:t> with String specified</a:t>
            </a:r>
          </a:p>
          <a:p>
            <a:r>
              <a:rPr lang="en-US" dirty="0"/>
              <a:t>        </a:t>
            </a:r>
            <a:r>
              <a:rPr lang="en-US" dirty="0" err="1"/>
              <a:t>ArrayList</a:t>
            </a:r>
            <a:r>
              <a:rPr lang="en-US" dirty="0"/>
              <a:t> &lt;String&gt; al = new </a:t>
            </a:r>
            <a:r>
              <a:rPr lang="en-US" dirty="0" err="1"/>
              <a:t>ArrayList</a:t>
            </a:r>
            <a:r>
              <a:rPr lang="en-US" dirty="0"/>
              <a:t>&lt;String&gt; ();</a:t>
            </a:r>
          </a:p>
          <a:p>
            <a:r>
              <a:rPr lang="en-US" dirty="0"/>
              <a:t>  </a:t>
            </a:r>
          </a:p>
          <a:p>
            <a:r>
              <a:rPr lang="en-US" dirty="0"/>
              <a:t>        </a:t>
            </a:r>
            <a:r>
              <a:rPr lang="en-US" dirty="0" err="1"/>
              <a:t>al.add</a:t>
            </a:r>
            <a:r>
              <a:rPr lang="en-US" dirty="0"/>
              <a:t>("</a:t>
            </a:r>
            <a:r>
              <a:rPr lang="en-US" dirty="0" err="1"/>
              <a:t>Sachin</a:t>
            </a:r>
            <a:r>
              <a:rPr lang="en-US" dirty="0"/>
              <a:t>");</a:t>
            </a:r>
          </a:p>
          <a:p>
            <a:r>
              <a:rPr lang="en-US" dirty="0"/>
              <a:t>        </a:t>
            </a:r>
            <a:r>
              <a:rPr lang="en-US" dirty="0" err="1"/>
              <a:t>al.add</a:t>
            </a:r>
            <a:r>
              <a:rPr lang="en-US" dirty="0"/>
              <a:t>("Rahul");</a:t>
            </a:r>
          </a:p>
          <a:p>
            <a:r>
              <a:rPr lang="en-US" dirty="0"/>
              <a:t>  </a:t>
            </a:r>
          </a:p>
          <a:p>
            <a:r>
              <a:rPr lang="en-US" dirty="0"/>
              <a:t>        // Now Compiler doesn't allow this</a:t>
            </a:r>
          </a:p>
          <a:p>
            <a:r>
              <a:rPr lang="en-US" dirty="0"/>
              <a:t>        </a:t>
            </a:r>
            <a:r>
              <a:rPr lang="en-US" dirty="0" err="1"/>
              <a:t>al.add</a:t>
            </a:r>
            <a:r>
              <a:rPr lang="en-US" dirty="0"/>
              <a:t>(10); </a:t>
            </a:r>
          </a:p>
        </p:txBody>
      </p:sp>
      <p:sp>
        <p:nvSpPr>
          <p:cNvPr id="4" name="Rectangle 3"/>
          <p:cNvSpPr/>
          <p:nvPr/>
        </p:nvSpPr>
        <p:spPr>
          <a:xfrm>
            <a:off x="6831874" y="1423851"/>
            <a:ext cx="4794069" cy="463731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String s1 = (String)</a:t>
            </a:r>
            <a:r>
              <a:rPr lang="en-US" dirty="0" err="1"/>
              <a:t>al.get</a:t>
            </a:r>
            <a:r>
              <a:rPr lang="en-US" dirty="0"/>
              <a:t>(0);</a:t>
            </a:r>
          </a:p>
          <a:p>
            <a:r>
              <a:rPr lang="en-US" dirty="0"/>
              <a:t>        String s2 = (String)</a:t>
            </a:r>
            <a:r>
              <a:rPr lang="en-US" dirty="0" err="1"/>
              <a:t>al.get</a:t>
            </a:r>
            <a:r>
              <a:rPr lang="en-US" dirty="0"/>
              <a:t>(1);</a:t>
            </a:r>
          </a:p>
          <a:p>
            <a:r>
              <a:rPr lang="en-US" dirty="0"/>
              <a:t>        String s3 = (String)</a:t>
            </a:r>
            <a:r>
              <a:rPr lang="en-US" dirty="0" err="1"/>
              <a:t>al.get</a:t>
            </a:r>
            <a:r>
              <a:rPr lang="en-US" dirty="0"/>
              <a:t>(2);</a:t>
            </a:r>
          </a:p>
          <a:p>
            <a:r>
              <a:rPr lang="en-US" dirty="0"/>
              <a:t>    }</a:t>
            </a:r>
          </a:p>
          <a:p>
            <a:r>
              <a:rPr lang="en-US" dirty="0"/>
              <a:t>}</a:t>
            </a:r>
          </a:p>
          <a:p>
            <a:r>
              <a:rPr lang="en-US" dirty="0"/>
              <a:t>Output:</a:t>
            </a:r>
          </a:p>
          <a:p>
            <a:endParaRPr lang="en-US" dirty="0"/>
          </a:p>
          <a:p>
            <a:r>
              <a:rPr lang="en-US" dirty="0"/>
              <a:t>15: error: no suitable method found for add(</a:t>
            </a:r>
            <a:r>
              <a:rPr lang="en-US" dirty="0" err="1"/>
              <a:t>int</a:t>
            </a:r>
            <a:r>
              <a:rPr lang="en-US" dirty="0"/>
              <a:t>)</a:t>
            </a:r>
          </a:p>
          <a:p>
            <a:r>
              <a:rPr lang="en-US" dirty="0"/>
              <a:t>        </a:t>
            </a:r>
            <a:r>
              <a:rPr lang="en-US" dirty="0" err="1"/>
              <a:t>al.add</a:t>
            </a:r>
            <a:r>
              <a:rPr lang="en-US" dirty="0"/>
              <a:t>(10); </a:t>
            </a:r>
          </a:p>
        </p:txBody>
      </p:sp>
    </p:spTree>
    <p:extLst>
      <p:ext uri="{BB962C8B-B14F-4D97-AF65-F5344CB8AC3E}">
        <p14:creationId xmlns:p14="http://schemas.microsoft.com/office/powerpoint/2010/main" val="28382021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Individual Type Casting is not needed: </a:t>
            </a:r>
            <a:r>
              <a:rPr lang="en-US" sz="2000" dirty="0">
                <a:latin typeface="Times New Roman" panose="02020603050405020304" pitchFamily="18" charset="0"/>
                <a:cs typeface="Times New Roman" panose="02020603050405020304" pitchFamily="18" charset="0"/>
              </a:rPr>
              <a:t>If we do not use generics, then, in the above example every-time we retrieve data from </a:t>
            </a:r>
            <a:r>
              <a:rPr lang="en-US" sz="2000" dirty="0" err="1">
                <a:latin typeface="Times New Roman" panose="02020603050405020304" pitchFamily="18" charset="0"/>
                <a:cs typeface="Times New Roman" panose="02020603050405020304" pitchFamily="18" charset="0"/>
              </a:rPr>
              <a:t>ArrayList</a:t>
            </a:r>
            <a:r>
              <a:rPr lang="en-US" sz="2000" dirty="0">
                <a:latin typeface="Times New Roman" panose="02020603050405020304" pitchFamily="18" charset="0"/>
                <a:cs typeface="Times New Roman" panose="02020603050405020304" pitchFamily="18" charset="0"/>
              </a:rPr>
              <a:t>, we have to typecast it. Typecasting at every retrieval operation is a big headache. If we already know that our list only holds string data then we need not to typecast it every </a:t>
            </a:r>
            <a:r>
              <a:rPr lang="en-US" sz="2000" dirty="0" smtClean="0">
                <a:latin typeface="Times New Roman" panose="02020603050405020304" pitchFamily="18" charset="0"/>
                <a:cs typeface="Times New Roman" panose="02020603050405020304" pitchFamily="18" charset="0"/>
              </a:rPr>
              <a:t>time</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18903" y="1685109"/>
            <a:ext cx="5643154" cy="4428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 We don't need to typecast individual members of </a:t>
            </a:r>
            <a:r>
              <a:rPr lang="en-US" sz="1400" dirty="0" err="1"/>
              <a:t>ArrayList</a:t>
            </a:r>
            <a:endParaRPr lang="en-US" sz="1400" dirty="0"/>
          </a:p>
          <a:p>
            <a:r>
              <a:rPr lang="en-US" sz="1400" dirty="0"/>
              <a:t>import </a:t>
            </a:r>
            <a:r>
              <a:rPr lang="en-US" sz="1400" dirty="0" err="1"/>
              <a:t>java.util</a:t>
            </a:r>
            <a:r>
              <a:rPr lang="en-US" sz="1400" dirty="0"/>
              <a:t>.*;</a:t>
            </a:r>
          </a:p>
          <a:p>
            <a:r>
              <a:rPr lang="en-US" sz="1400" dirty="0"/>
              <a:t>  </a:t>
            </a:r>
          </a:p>
          <a:p>
            <a:r>
              <a:rPr lang="en-US" sz="1400" dirty="0"/>
              <a:t>class Test</a:t>
            </a:r>
          </a:p>
          <a:p>
            <a:r>
              <a:rPr lang="en-US" sz="1400" dirty="0"/>
              <a:t>{</a:t>
            </a:r>
          </a:p>
          <a:p>
            <a:r>
              <a:rPr lang="en-US" sz="1400" dirty="0"/>
              <a:t>    public static void main(String[] </a:t>
            </a:r>
            <a:r>
              <a:rPr lang="en-US" sz="1400" dirty="0" err="1"/>
              <a:t>args</a:t>
            </a:r>
            <a:r>
              <a:rPr lang="en-US" sz="1400" dirty="0"/>
              <a:t>)</a:t>
            </a:r>
          </a:p>
          <a:p>
            <a:r>
              <a:rPr lang="en-US" sz="1400" dirty="0"/>
              <a:t>    {</a:t>
            </a:r>
          </a:p>
          <a:p>
            <a:r>
              <a:rPr lang="en-US" sz="1400" dirty="0"/>
              <a:t>        // Creating a an </a:t>
            </a:r>
            <a:r>
              <a:rPr lang="en-US" sz="1400" dirty="0" err="1"/>
              <a:t>ArrayList</a:t>
            </a:r>
            <a:r>
              <a:rPr lang="en-US" sz="1400" dirty="0"/>
              <a:t> with String specified</a:t>
            </a:r>
          </a:p>
          <a:p>
            <a:r>
              <a:rPr lang="en-US" sz="1400" dirty="0"/>
              <a:t>        </a:t>
            </a:r>
            <a:r>
              <a:rPr lang="en-US" sz="1400" dirty="0" err="1"/>
              <a:t>ArrayList</a:t>
            </a:r>
            <a:r>
              <a:rPr lang="en-US" sz="1400" dirty="0"/>
              <a:t> &lt;String&gt; al = new </a:t>
            </a:r>
            <a:r>
              <a:rPr lang="en-US" sz="1400" dirty="0" err="1"/>
              <a:t>ArrayList</a:t>
            </a:r>
            <a:r>
              <a:rPr lang="en-US" sz="1400" dirty="0"/>
              <a:t>&lt;String&gt; ();</a:t>
            </a:r>
          </a:p>
          <a:p>
            <a:r>
              <a:rPr lang="en-US" sz="1400" dirty="0"/>
              <a:t>  </a:t>
            </a:r>
          </a:p>
          <a:p>
            <a:r>
              <a:rPr lang="en-US" sz="1400" dirty="0"/>
              <a:t>        </a:t>
            </a:r>
            <a:r>
              <a:rPr lang="en-US" sz="1400" dirty="0" err="1"/>
              <a:t>al.add</a:t>
            </a:r>
            <a:r>
              <a:rPr lang="en-US" sz="1400" dirty="0"/>
              <a:t>("</a:t>
            </a:r>
            <a:r>
              <a:rPr lang="en-US" sz="1400" dirty="0" err="1"/>
              <a:t>Sachin</a:t>
            </a:r>
            <a:r>
              <a:rPr lang="en-US" sz="1400" dirty="0"/>
              <a:t>");</a:t>
            </a:r>
          </a:p>
          <a:p>
            <a:r>
              <a:rPr lang="en-US" sz="1400" dirty="0"/>
              <a:t>        </a:t>
            </a:r>
            <a:r>
              <a:rPr lang="en-US" sz="1400" dirty="0" err="1"/>
              <a:t>al.add</a:t>
            </a:r>
            <a:r>
              <a:rPr lang="en-US" sz="1400" dirty="0"/>
              <a:t>("Rahul");</a:t>
            </a:r>
          </a:p>
          <a:p>
            <a:r>
              <a:rPr lang="en-US" sz="1400" dirty="0"/>
              <a:t>  </a:t>
            </a:r>
          </a:p>
          <a:p>
            <a:r>
              <a:rPr lang="en-US" sz="1400" dirty="0"/>
              <a:t>        // Typecasting is not needed </a:t>
            </a:r>
          </a:p>
          <a:p>
            <a:r>
              <a:rPr lang="en-US" sz="1400" dirty="0"/>
              <a:t>        String s1 = </a:t>
            </a:r>
            <a:r>
              <a:rPr lang="en-US" sz="1400" dirty="0" err="1"/>
              <a:t>al.get</a:t>
            </a:r>
            <a:r>
              <a:rPr lang="en-US" sz="1400" dirty="0"/>
              <a:t>(0);</a:t>
            </a:r>
          </a:p>
          <a:p>
            <a:r>
              <a:rPr lang="en-US" sz="1400" dirty="0"/>
              <a:t>        String s2 = </a:t>
            </a:r>
            <a:r>
              <a:rPr lang="en-US" sz="1400" dirty="0" err="1"/>
              <a:t>al.get</a:t>
            </a:r>
            <a:r>
              <a:rPr lang="en-US" sz="1400" dirty="0"/>
              <a:t>(1);</a:t>
            </a:r>
          </a:p>
          <a:p>
            <a:r>
              <a:rPr lang="en-US" sz="1400" dirty="0"/>
              <a:t>    }</a:t>
            </a:r>
          </a:p>
          <a:p>
            <a:r>
              <a:rPr lang="en-US" sz="1400" dirty="0"/>
              <a:t>}</a:t>
            </a:r>
          </a:p>
        </p:txBody>
      </p:sp>
      <p:sp>
        <p:nvSpPr>
          <p:cNvPr id="4" name="Rectangle 3"/>
          <p:cNvSpPr/>
          <p:nvPr/>
        </p:nvSpPr>
        <p:spPr>
          <a:xfrm>
            <a:off x="7171509" y="1659867"/>
            <a:ext cx="4362994" cy="447879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Generics promotes code reusability</a:t>
            </a:r>
            <a:r>
              <a:rPr lang="en-US" b="1" dirty="0" smtClean="0"/>
              <a:t>.</a:t>
            </a:r>
          </a:p>
          <a:p>
            <a:endParaRPr lang="en-US" b="1" dirty="0"/>
          </a:p>
          <a:p>
            <a:r>
              <a:rPr lang="en-US" b="1" dirty="0"/>
              <a:t>Implementing generic algorithms: </a:t>
            </a:r>
            <a:r>
              <a:rPr lang="en-US" dirty="0"/>
              <a:t>By using generics, we can implement algorithms that work on different types of objects and at the same they are type safe too.</a:t>
            </a:r>
          </a:p>
        </p:txBody>
      </p:sp>
    </p:spTree>
    <p:extLst>
      <p:ext uri="{BB962C8B-B14F-4D97-AF65-F5344CB8AC3E}">
        <p14:creationId xmlns:p14="http://schemas.microsoft.com/office/powerpoint/2010/main" val="23290943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Bounded types with generics in </a:t>
            </a:r>
            <a:r>
              <a:rPr lang="en-US" sz="2000" b="1" dirty="0" smtClean="0">
                <a:latin typeface="Times New Roman" panose="02020603050405020304" pitchFamily="18" charset="0"/>
                <a:cs typeface="Times New Roman" panose="02020603050405020304" pitchFamily="18" charset="0"/>
              </a:rPr>
              <a:t>Java</a:t>
            </a:r>
          </a:p>
          <a:p>
            <a:pPr marL="0" indent="0">
              <a:buNone/>
            </a:pPr>
            <a:r>
              <a:rPr lang="en-US" sz="2000" dirty="0">
                <a:latin typeface="Times New Roman" panose="02020603050405020304" pitchFamily="18" charset="0"/>
                <a:cs typeface="Times New Roman" panose="02020603050405020304" pitchFamily="18" charset="0"/>
              </a:rPr>
              <a:t>There may be times when you want to restrict the types that can be used as type arguments in a parameterized type. For example, a method that operates on numbers might only want to accept instances of Number or its </a:t>
            </a:r>
            <a:r>
              <a:rPr lang="en-US" sz="2000" dirty="0" smtClean="0">
                <a:latin typeface="Times New Roman" panose="02020603050405020304" pitchFamily="18" charset="0"/>
                <a:cs typeface="Times New Roman" panose="02020603050405020304" pitchFamily="18" charset="0"/>
              </a:rPr>
              <a:t>subclasses</a:t>
            </a:r>
          </a:p>
          <a:p>
            <a:pPr marL="0" indent="0">
              <a:buNone/>
            </a:pPr>
            <a:r>
              <a:rPr lang="en-US" sz="2000" b="1" dirty="0">
                <a:latin typeface="Times New Roman" panose="02020603050405020304" pitchFamily="18" charset="0"/>
                <a:cs typeface="Times New Roman" panose="02020603050405020304" pitchFamily="18" charset="0"/>
              </a:rPr>
              <a:t>Declare a bounded type parameter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List the type parameter’s name.</a:t>
            </a:r>
          </a:p>
          <a:p>
            <a:pPr marL="0" indent="0">
              <a:buNone/>
            </a:pPr>
            <a:r>
              <a:rPr lang="en-US" sz="2000" dirty="0">
                <a:latin typeface="Times New Roman" panose="02020603050405020304" pitchFamily="18" charset="0"/>
                <a:cs typeface="Times New Roman" panose="02020603050405020304" pitchFamily="18" charset="0"/>
              </a:rPr>
              <a:t>Along by the extends keyword</a:t>
            </a:r>
          </a:p>
          <a:p>
            <a:pPr marL="0" indent="0">
              <a:buNone/>
            </a:pPr>
            <a:r>
              <a:rPr lang="en-US" sz="2000" dirty="0">
                <a:latin typeface="Times New Roman" panose="02020603050405020304" pitchFamily="18" charset="0"/>
                <a:cs typeface="Times New Roman" panose="02020603050405020304" pitchFamily="18" charset="0"/>
              </a:rPr>
              <a:t>And by its upper bound.(which in below example is A.)</a:t>
            </a:r>
          </a:p>
          <a:p>
            <a:pPr marL="0" indent="0">
              <a:buNone/>
            </a:pPr>
            <a:r>
              <a:rPr lang="en-US" sz="2000" dirty="0">
                <a:latin typeface="Times New Roman" panose="02020603050405020304" pitchFamily="18" charset="0"/>
                <a:cs typeface="Times New Roman" panose="02020603050405020304" pitchFamily="18" charset="0"/>
              </a:rPr>
              <a:t>Syntax</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&lt;T extends </a:t>
            </a:r>
            <a:r>
              <a:rPr lang="en-US" sz="2000" dirty="0" err="1">
                <a:latin typeface="Times New Roman" panose="02020603050405020304" pitchFamily="18" charset="0"/>
                <a:cs typeface="Times New Roman" panose="02020603050405020304" pitchFamily="18" charset="0"/>
              </a:rPr>
              <a:t>superClassName</a:t>
            </a:r>
            <a:r>
              <a:rPr lang="en-US" sz="2000" dirty="0">
                <a:latin typeface="Times New Roman" panose="02020603050405020304" pitchFamily="18" charset="0"/>
                <a:cs typeface="Times New Roman" panose="02020603050405020304" pitchFamily="18" charset="0"/>
              </a:rPr>
              <a:t>&gt;</a:t>
            </a:r>
          </a:p>
        </p:txBody>
      </p:sp>
    </p:spTree>
    <p:extLst>
      <p:ext uri="{BB962C8B-B14F-4D97-AF65-F5344CB8AC3E}">
        <p14:creationId xmlns:p14="http://schemas.microsoft.com/office/powerpoint/2010/main" val="34174547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Let’s take an example on how to implement bounded types (extend superclass) with generics</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This class only accepts type </a:t>
            </a:r>
            <a:r>
              <a:rPr lang="en-US" sz="1400" dirty="0" err="1">
                <a:latin typeface="Times New Roman" panose="02020603050405020304" pitchFamily="18" charset="0"/>
                <a:cs typeface="Times New Roman" panose="02020603050405020304" pitchFamily="18" charset="0"/>
              </a:rPr>
              <a:t>parametes</a:t>
            </a:r>
            <a:r>
              <a:rPr lang="en-US" sz="1400" dirty="0">
                <a:latin typeface="Times New Roman" panose="02020603050405020304" pitchFamily="18" charset="0"/>
                <a:cs typeface="Times New Roman" panose="02020603050405020304" pitchFamily="18" charset="0"/>
              </a:rPr>
              <a:t> as any class</a:t>
            </a:r>
          </a:p>
          <a:p>
            <a:pPr marL="0" indent="0">
              <a:buNone/>
            </a:pPr>
            <a:r>
              <a:rPr lang="en-US" sz="1400" dirty="0">
                <a:latin typeface="Times New Roman" panose="02020603050405020304" pitchFamily="18" charset="0"/>
                <a:cs typeface="Times New Roman" panose="02020603050405020304" pitchFamily="18" charset="0"/>
              </a:rPr>
              <a:t>// which extends class A or class A itself.</a:t>
            </a:r>
          </a:p>
          <a:p>
            <a:pPr marL="0" indent="0">
              <a:buNone/>
            </a:pPr>
            <a:r>
              <a:rPr lang="en-US" sz="1400" dirty="0">
                <a:latin typeface="Times New Roman" panose="02020603050405020304" pitchFamily="18" charset="0"/>
                <a:cs typeface="Times New Roman" panose="02020603050405020304" pitchFamily="18" charset="0"/>
              </a:rPr>
              <a:t>// Passing any other type will cause compiler time </a:t>
            </a:r>
            <a:r>
              <a:rPr lang="en-US" sz="1400" dirty="0" smtClean="0">
                <a:latin typeface="Times New Roman" panose="02020603050405020304" pitchFamily="18" charset="0"/>
                <a:cs typeface="Times New Roman" panose="02020603050405020304" pitchFamily="18" charset="0"/>
              </a:rPr>
              <a:t>error</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2" name="Rectangle 1"/>
          <p:cNvSpPr/>
          <p:nvPr/>
        </p:nvSpPr>
        <p:spPr>
          <a:xfrm>
            <a:off x="966651" y="1828800"/>
            <a:ext cx="5212080" cy="489857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class Bound&lt;T extends A&gt;</a:t>
            </a:r>
          </a:p>
          <a:p>
            <a:r>
              <a:rPr lang="en-US" sz="1400" dirty="0"/>
              <a:t>{</a:t>
            </a:r>
          </a:p>
          <a:p>
            <a:r>
              <a:rPr lang="en-US" sz="1400" dirty="0"/>
              <a:t>       </a:t>
            </a:r>
          </a:p>
          <a:p>
            <a:r>
              <a:rPr lang="en-US" sz="1400" dirty="0"/>
              <a:t>    private T </a:t>
            </a:r>
            <a:r>
              <a:rPr lang="en-US" sz="1400" dirty="0" err="1"/>
              <a:t>objRef</a:t>
            </a:r>
            <a:r>
              <a:rPr lang="en-US" sz="1400" dirty="0"/>
              <a:t>;</a:t>
            </a:r>
          </a:p>
          <a:p>
            <a:r>
              <a:rPr lang="en-US" sz="1400" dirty="0"/>
              <a:t>       </a:t>
            </a:r>
          </a:p>
          <a:p>
            <a:r>
              <a:rPr lang="en-US" sz="1400" dirty="0"/>
              <a:t>    public Bound(T </a:t>
            </a:r>
            <a:r>
              <a:rPr lang="en-US" sz="1400" dirty="0" err="1"/>
              <a:t>obj</a:t>
            </a:r>
            <a:r>
              <a:rPr lang="en-US" sz="1400" dirty="0"/>
              <a:t>){</a:t>
            </a:r>
          </a:p>
          <a:p>
            <a:r>
              <a:rPr lang="en-US" sz="1400" dirty="0"/>
              <a:t>        </a:t>
            </a:r>
            <a:r>
              <a:rPr lang="en-US" sz="1400" dirty="0" err="1"/>
              <a:t>this.objRef</a:t>
            </a:r>
            <a:r>
              <a:rPr lang="en-US" sz="1400" dirty="0"/>
              <a:t> = </a:t>
            </a:r>
            <a:r>
              <a:rPr lang="en-US" sz="1400" dirty="0" err="1"/>
              <a:t>obj</a:t>
            </a:r>
            <a:r>
              <a:rPr lang="en-US" sz="1400" dirty="0"/>
              <a:t>;</a:t>
            </a:r>
          </a:p>
          <a:p>
            <a:r>
              <a:rPr lang="en-US" sz="1400" dirty="0"/>
              <a:t>    }</a:t>
            </a:r>
          </a:p>
          <a:p>
            <a:r>
              <a:rPr lang="en-US" sz="1400" dirty="0"/>
              <a:t>       </a:t>
            </a:r>
          </a:p>
          <a:p>
            <a:r>
              <a:rPr lang="en-US" sz="1400" dirty="0"/>
              <a:t>    public void </a:t>
            </a:r>
            <a:r>
              <a:rPr lang="en-US" sz="1400" dirty="0" err="1"/>
              <a:t>doRunTest</a:t>
            </a:r>
            <a:r>
              <a:rPr lang="en-US" sz="1400" dirty="0"/>
              <a:t>(){</a:t>
            </a:r>
          </a:p>
          <a:p>
            <a:r>
              <a:rPr lang="en-US" sz="1400" dirty="0"/>
              <a:t>        </a:t>
            </a:r>
            <a:r>
              <a:rPr lang="en-US" sz="1400" dirty="0" err="1"/>
              <a:t>this.objRef.displayClass</a:t>
            </a:r>
            <a:r>
              <a:rPr lang="en-US" sz="1400" dirty="0"/>
              <a:t>();</a:t>
            </a:r>
          </a:p>
          <a:p>
            <a:r>
              <a:rPr lang="en-US" sz="1400" dirty="0"/>
              <a:t>    }</a:t>
            </a:r>
          </a:p>
          <a:p>
            <a:r>
              <a:rPr lang="en-US" sz="1400" dirty="0"/>
              <a:t>}</a:t>
            </a:r>
          </a:p>
          <a:p>
            <a:r>
              <a:rPr lang="en-US" sz="1400" dirty="0"/>
              <a:t>   </a:t>
            </a:r>
          </a:p>
          <a:p>
            <a:r>
              <a:rPr lang="en-US" sz="1400" dirty="0"/>
              <a:t>class A</a:t>
            </a:r>
          </a:p>
          <a:p>
            <a:r>
              <a:rPr lang="en-US" sz="1400" dirty="0"/>
              <a:t>{</a:t>
            </a:r>
          </a:p>
          <a:p>
            <a:r>
              <a:rPr lang="en-US" sz="1400" dirty="0"/>
              <a:t>    public void </a:t>
            </a:r>
            <a:r>
              <a:rPr lang="en-US" sz="1400" dirty="0" err="1"/>
              <a:t>displayClass</a:t>
            </a:r>
            <a:r>
              <a:rPr lang="en-US" sz="1400" dirty="0"/>
              <a:t>()</a:t>
            </a:r>
          </a:p>
          <a:p>
            <a:r>
              <a:rPr lang="en-US" sz="1400" dirty="0"/>
              <a:t>    {</a:t>
            </a:r>
          </a:p>
          <a:p>
            <a:r>
              <a:rPr lang="en-US" sz="1400" dirty="0"/>
              <a:t>        </a:t>
            </a:r>
            <a:r>
              <a:rPr lang="en-US" sz="1400" dirty="0" err="1"/>
              <a:t>System.out.println</a:t>
            </a:r>
            <a:r>
              <a:rPr lang="en-US" sz="1400" dirty="0"/>
              <a:t>("Inside super class A");</a:t>
            </a:r>
          </a:p>
          <a:p>
            <a:r>
              <a:rPr lang="en-US" sz="1400" dirty="0"/>
              <a:t>    }</a:t>
            </a:r>
          </a:p>
          <a:p>
            <a:r>
              <a:rPr lang="en-US" sz="1400" dirty="0"/>
              <a:t>}</a:t>
            </a:r>
          </a:p>
        </p:txBody>
      </p:sp>
      <p:sp>
        <p:nvSpPr>
          <p:cNvPr id="4" name="Rectangle 3"/>
          <p:cNvSpPr/>
          <p:nvPr/>
        </p:nvSpPr>
        <p:spPr>
          <a:xfrm>
            <a:off x="6307182" y="770709"/>
            <a:ext cx="5632269" cy="593053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class B extends A</a:t>
            </a:r>
          </a:p>
          <a:p>
            <a:r>
              <a:rPr lang="en-US" sz="1050" dirty="0"/>
              <a:t>{</a:t>
            </a:r>
          </a:p>
          <a:p>
            <a:r>
              <a:rPr lang="en-US" sz="1050" dirty="0"/>
              <a:t>    public void </a:t>
            </a:r>
            <a:r>
              <a:rPr lang="en-US" sz="1050" dirty="0" err="1"/>
              <a:t>displayClass</a:t>
            </a:r>
            <a:r>
              <a:rPr lang="en-US" sz="1050" dirty="0"/>
              <a:t>()</a:t>
            </a:r>
          </a:p>
          <a:p>
            <a:r>
              <a:rPr lang="en-US" sz="1050" dirty="0"/>
              <a:t>    {</a:t>
            </a:r>
          </a:p>
          <a:p>
            <a:r>
              <a:rPr lang="en-US" sz="1050" dirty="0"/>
              <a:t>        </a:t>
            </a:r>
            <a:r>
              <a:rPr lang="en-US" sz="1050" dirty="0" err="1"/>
              <a:t>System.out.println</a:t>
            </a:r>
            <a:r>
              <a:rPr lang="en-US" sz="1050" dirty="0"/>
              <a:t>("Inside sub class B");</a:t>
            </a:r>
          </a:p>
          <a:p>
            <a:r>
              <a:rPr lang="en-US" sz="1050" dirty="0"/>
              <a:t>    }</a:t>
            </a:r>
          </a:p>
          <a:p>
            <a:r>
              <a:rPr lang="en-US" sz="1050" dirty="0"/>
              <a:t>}</a:t>
            </a:r>
          </a:p>
          <a:p>
            <a:r>
              <a:rPr lang="en-US" sz="1050" dirty="0"/>
              <a:t>   </a:t>
            </a:r>
          </a:p>
          <a:p>
            <a:r>
              <a:rPr lang="en-US" sz="1050" dirty="0"/>
              <a:t>class C extends A</a:t>
            </a:r>
          </a:p>
          <a:p>
            <a:r>
              <a:rPr lang="en-US" sz="1050" dirty="0"/>
              <a:t>{</a:t>
            </a:r>
          </a:p>
          <a:p>
            <a:r>
              <a:rPr lang="en-US" sz="1050" dirty="0"/>
              <a:t>    public void </a:t>
            </a:r>
            <a:r>
              <a:rPr lang="en-US" sz="1050" dirty="0" err="1"/>
              <a:t>displayClass</a:t>
            </a:r>
            <a:r>
              <a:rPr lang="en-US" sz="1050" dirty="0"/>
              <a:t>()</a:t>
            </a:r>
          </a:p>
          <a:p>
            <a:r>
              <a:rPr lang="en-US" sz="1050" dirty="0"/>
              <a:t>    {</a:t>
            </a:r>
          </a:p>
          <a:p>
            <a:r>
              <a:rPr lang="en-US" sz="1050" dirty="0"/>
              <a:t>        </a:t>
            </a:r>
            <a:r>
              <a:rPr lang="en-US" sz="1050" dirty="0" err="1"/>
              <a:t>System.out.println</a:t>
            </a:r>
            <a:r>
              <a:rPr lang="en-US" sz="1050" dirty="0"/>
              <a:t>("Inside sub class C");</a:t>
            </a:r>
          </a:p>
          <a:p>
            <a:r>
              <a:rPr lang="en-US" sz="1050" dirty="0"/>
              <a:t>    }</a:t>
            </a:r>
          </a:p>
          <a:p>
            <a:r>
              <a:rPr lang="en-US" sz="1050" dirty="0"/>
              <a:t>}</a:t>
            </a:r>
          </a:p>
          <a:p>
            <a:r>
              <a:rPr lang="en-US" sz="1050" dirty="0"/>
              <a:t>  </a:t>
            </a:r>
          </a:p>
          <a:p>
            <a:r>
              <a:rPr lang="en-US" sz="1050" dirty="0"/>
              <a:t>public class </a:t>
            </a:r>
            <a:r>
              <a:rPr lang="en-US" sz="1050" dirty="0" err="1"/>
              <a:t>BoundedClass</a:t>
            </a:r>
            <a:endParaRPr lang="en-US" sz="1050" dirty="0"/>
          </a:p>
          <a:p>
            <a:r>
              <a:rPr lang="en-US" sz="1050" dirty="0"/>
              <a:t>{</a:t>
            </a:r>
          </a:p>
          <a:p>
            <a:r>
              <a:rPr lang="en-US" sz="1050" dirty="0"/>
              <a:t>    public static void main(String a[])</a:t>
            </a:r>
          </a:p>
          <a:p>
            <a:r>
              <a:rPr lang="en-US" sz="1050" dirty="0"/>
              <a:t>    {</a:t>
            </a:r>
          </a:p>
          <a:p>
            <a:r>
              <a:rPr lang="en-US" sz="1050" dirty="0"/>
              <a:t>          </a:t>
            </a:r>
          </a:p>
          <a:p>
            <a:r>
              <a:rPr lang="en-US" sz="1050" dirty="0"/>
              <a:t>        // Creating object of sub class C and </a:t>
            </a:r>
          </a:p>
          <a:p>
            <a:r>
              <a:rPr lang="en-US" sz="1050" dirty="0"/>
              <a:t>        // passing it to Bound as a type parameter.</a:t>
            </a:r>
          </a:p>
          <a:p>
            <a:r>
              <a:rPr lang="en-US" sz="1050" dirty="0"/>
              <a:t>        Bound&lt;C&gt; </a:t>
            </a:r>
            <a:r>
              <a:rPr lang="en-US" sz="1050" dirty="0" err="1"/>
              <a:t>bec</a:t>
            </a:r>
            <a:r>
              <a:rPr lang="en-US" sz="1050" dirty="0"/>
              <a:t> = new Bound&lt;C&gt;(new C());</a:t>
            </a:r>
          </a:p>
          <a:p>
            <a:r>
              <a:rPr lang="en-US" sz="1050" dirty="0"/>
              <a:t>        </a:t>
            </a:r>
            <a:r>
              <a:rPr lang="en-US" sz="1050" dirty="0" err="1"/>
              <a:t>bec.doRunTest</a:t>
            </a:r>
            <a:r>
              <a:rPr lang="en-US" sz="1050" dirty="0"/>
              <a:t>();</a:t>
            </a:r>
          </a:p>
          <a:p>
            <a:r>
              <a:rPr lang="en-US" sz="1050" dirty="0"/>
              <a:t>          </a:t>
            </a:r>
          </a:p>
          <a:p>
            <a:r>
              <a:rPr lang="en-US" sz="1050" dirty="0"/>
              <a:t>        // Creating object of sub class B and </a:t>
            </a:r>
          </a:p>
          <a:p>
            <a:r>
              <a:rPr lang="en-US" sz="1050" dirty="0"/>
              <a:t>        // passing it to Bound as a type parameter.</a:t>
            </a:r>
          </a:p>
          <a:p>
            <a:r>
              <a:rPr lang="en-US" sz="1050" dirty="0"/>
              <a:t>        Bound&lt;B&gt; </a:t>
            </a:r>
            <a:r>
              <a:rPr lang="en-US" sz="1050" dirty="0" err="1"/>
              <a:t>beb</a:t>
            </a:r>
            <a:r>
              <a:rPr lang="en-US" sz="1050" dirty="0"/>
              <a:t> = new Bound&lt;B&gt;(new B());</a:t>
            </a:r>
          </a:p>
          <a:p>
            <a:r>
              <a:rPr lang="en-US" sz="1050" dirty="0"/>
              <a:t>        </a:t>
            </a:r>
            <a:r>
              <a:rPr lang="en-US" sz="1050" dirty="0" err="1"/>
              <a:t>beb.doRunTest</a:t>
            </a:r>
            <a:r>
              <a:rPr lang="en-US" sz="1050" dirty="0"/>
              <a:t>();</a:t>
            </a:r>
          </a:p>
          <a:p>
            <a:r>
              <a:rPr lang="en-US" sz="1050" dirty="0"/>
              <a:t>          </a:t>
            </a:r>
          </a:p>
          <a:p>
            <a:r>
              <a:rPr lang="en-US" sz="1050" dirty="0"/>
              <a:t>        // similarly passing super class A</a:t>
            </a:r>
          </a:p>
          <a:p>
            <a:r>
              <a:rPr lang="en-US" sz="1050" dirty="0"/>
              <a:t>        Bound&lt;A&gt; </a:t>
            </a:r>
            <a:r>
              <a:rPr lang="en-US" sz="1050" dirty="0" err="1"/>
              <a:t>bea</a:t>
            </a:r>
            <a:r>
              <a:rPr lang="en-US" sz="1050" dirty="0"/>
              <a:t> = new Bound&lt;A&gt;(new A());</a:t>
            </a:r>
          </a:p>
          <a:p>
            <a:r>
              <a:rPr lang="en-US" sz="1050" dirty="0"/>
              <a:t>        </a:t>
            </a:r>
            <a:r>
              <a:rPr lang="en-US" sz="1050" dirty="0" err="1"/>
              <a:t>bea.doRunTest</a:t>
            </a:r>
            <a:r>
              <a:rPr lang="en-US" sz="1050" dirty="0"/>
              <a:t>();</a:t>
            </a:r>
          </a:p>
          <a:p>
            <a:r>
              <a:rPr lang="en-US" sz="1050" dirty="0"/>
              <a:t>          </a:t>
            </a:r>
          </a:p>
          <a:p>
            <a:r>
              <a:rPr lang="en-US" sz="1050" dirty="0"/>
              <a:t>    }</a:t>
            </a:r>
          </a:p>
          <a:p>
            <a:r>
              <a:rPr lang="en-US" sz="1050" dirty="0" smtClean="0"/>
              <a:t>}</a:t>
            </a:r>
            <a:endParaRPr lang="en-US" sz="1050" dirty="0"/>
          </a:p>
        </p:txBody>
      </p:sp>
      <p:sp>
        <p:nvSpPr>
          <p:cNvPr id="5" name="Rectangle 4"/>
          <p:cNvSpPr/>
          <p:nvPr/>
        </p:nvSpPr>
        <p:spPr>
          <a:xfrm>
            <a:off x="9261566" y="1045029"/>
            <a:ext cx="2586445" cy="2299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a:t>
            </a:r>
          </a:p>
          <a:p>
            <a:pPr algn="ctr"/>
            <a:endParaRPr lang="en-US" dirty="0"/>
          </a:p>
          <a:p>
            <a:pPr algn="ctr"/>
            <a:r>
              <a:rPr lang="en-US" dirty="0"/>
              <a:t>Inside sub class C</a:t>
            </a:r>
          </a:p>
          <a:p>
            <a:pPr algn="ctr"/>
            <a:r>
              <a:rPr lang="en-US" dirty="0"/>
              <a:t>Inside sub class B</a:t>
            </a:r>
          </a:p>
          <a:p>
            <a:pPr algn="ctr"/>
            <a:r>
              <a:rPr lang="en-US" dirty="0"/>
              <a:t>Inside super class A</a:t>
            </a:r>
          </a:p>
        </p:txBody>
      </p:sp>
    </p:spTree>
    <p:extLst>
      <p:ext uri="{BB962C8B-B14F-4D97-AF65-F5344CB8AC3E}">
        <p14:creationId xmlns:p14="http://schemas.microsoft.com/office/powerpoint/2010/main" val="247166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483326"/>
            <a:ext cx="10515600" cy="5693637"/>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Operators &amp; Operator </a:t>
            </a:r>
            <a:r>
              <a:rPr lang="en-US" dirty="0" smtClean="0">
                <a:latin typeface="Times New Roman" panose="02020603050405020304" pitchFamily="18" charset="0"/>
                <a:cs typeface="Times New Roman" panose="02020603050405020304" pitchFamily="18" charset="0"/>
              </a:rPr>
              <a:t>Precedence</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70262" y="1082447"/>
            <a:ext cx="11064241" cy="5094516"/>
          </a:xfrm>
          <a:prstGeom prst="rect">
            <a:avLst/>
          </a:prstGeom>
        </p:spPr>
      </p:pic>
    </p:spTree>
    <p:extLst>
      <p:ext uri="{BB962C8B-B14F-4D97-AF65-F5344CB8AC3E}">
        <p14:creationId xmlns:p14="http://schemas.microsoft.com/office/powerpoint/2010/main" val="286379356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Now, we restricted to only of type A and its sub classes, So it will throw an error for any other type or sub classes</a:t>
            </a:r>
            <a:r>
              <a:rPr lang="en-US" sz="2000" dirty="0" smtClean="0">
                <a:latin typeface="Times New Roman" panose="02020603050405020304" pitchFamily="18" charset="0"/>
                <a:cs typeface="Times New Roman" panose="02020603050405020304" pitchFamily="18" charset="0"/>
              </a:rPr>
              <a:t>.</a:t>
            </a:r>
          </a:p>
          <a:p>
            <a:pPr marL="0" indent="0">
              <a:buNone/>
            </a:pP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This class only accepts type </a:t>
            </a:r>
            <a:r>
              <a:rPr lang="en-US" sz="1400" dirty="0" err="1">
                <a:latin typeface="Times New Roman" panose="02020603050405020304" pitchFamily="18" charset="0"/>
                <a:cs typeface="Times New Roman" panose="02020603050405020304" pitchFamily="18" charset="0"/>
              </a:rPr>
              <a:t>parametes</a:t>
            </a:r>
            <a:r>
              <a:rPr lang="en-US" sz="1400" dirty="0">
                <a:latin typeface="Times New Roman" panose="02020603050405020304" pitchFamily="18" charset="0"/>
                <a:cs typeface="Times New Roman" panose="02020603050405020304" pitchFamily="18" charset="0"/>
              </a:rPr>
              <a:t> as any class</a:t>
            </a:r>
          </a:p>
          <a:p>
            <a:pPr marL="0" indent="0">
              <a:buNone/>
            </a:pPr>
            <a:r>
              <a:rPr lang="en-US" sz="1400" dirty="0">
                <a:latin typeface="Times New Roman" panose="02020603050405020304" pitchFamily="18" charset="0"/>
                <a:cs typeface="Times New Roman" panose="02020603050405020304" pitchFamily="18" charset="0"/>
              </a:rPr>
              <a:t>// which extends class A or class A itself.</a:t>
            </a:r>
          </a:p>
          <a:p>
            <a:pPr marL="0" indent="0">
              <a:buNone/>
            </a:pPr>
            <a:r>
              <a:rPr lang="en-US" sz="1400" dirty="0">
                <a:latin typeface="Times New Roman" panose="02020603050405020304" pitchFamily="18" charset="0"/>
                <a:cs typeface="Times New Roman" panose="02020603050405020304" pitchFamily="18" charset="0"/>
              </a:rPr>
              <a:t>// Passing any other type will cause compiler time </a:t>
            </a:r>
            <a:r>
              <a:rPr lang="en-US" sz="1400" dirty="0" smtClean="0">
                <a:latin typeface="Times New Roman" panose="02020603050405020304" pitchFamily="18" charset="0"/>
                <a:cs typeface="Times New Roman" panose="02020603050405020304" pitchFamily="18" charset="0"/>
              </a:rPr>
              <a:t>error</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4" name="Rectangle 3"/>
          <p:cNvSpPr/>
          <p:nvPr/>
        </p:nvSpPr>
        <p:spPr>
          <a:xfrm>
            <a:off x="953589" y="2103120"/>
            <a:ext cx="4650377" cy="448056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class Bound&lt;T extends A&gt;</a:t>
            </a:r>
          </a:p>
          <a:p>
            <a:r>
              <a:rPr lang="en-US" sz="1400" dirty="0"/>
              <a:t>{</a:t>
            </a:r>
          </a:p>
          <a:p>
            <a:r>
              <a:rPr lang="en-US" sz="1400" dirty="0"/>
              <a:t>       </a:t>
            </a:r>
          </a:p>
          <a:p>
            <a:r>
              <a:rPr lang="en-US" sz="1400" dirty="0"/>
              <a:t>    private T </a:t>
            </a:r>
            <a:r>
              <a:rPr lang="en-US" sz="1400" dirty="0" err="1"/>
              <a:t>objRef</a:t>
            </a:r>
            <a:r>
              <a:rPr lang="en-US" sz="1400" dirty="0"/>
              <a:t>;</a:t>
            </a:r>
          </a:p>
          <a:p>
            <a:r>
              <a:rPr lang="en-US" sz="1400" dirty="0"/>
              <a:t>       </a:t>
            </a:r>
          </a:p>
          <a:p>
            <a:r>
              <a:rPr lang="en-US" sz="1400" dirty="0"/>
              <a:t>    public Bound(T </a:t>
            </a:r>
            <a:r>
              <a:rPr lang="en-US" sz="1400" dirty="0" err="1"/>
              <a:t>obj</a:t>
            </a:r>
            <a:r>
              <a:rPr lang="en-US" sz="1400" dirty="0"/>
              <a:t>){</a:t>
            </a:r>
          </a:p>
          <a:p>
            <a:r>
              <a:rPr lang="en-US" sz="1400" dirty="0"/>
              <a:t>        </a:t>
            </a:r>
            <a:r>
              <a:rPr lang="en-US" sz="1400" dirty="0" err="1"/>
              <a:t>this.objRef</a:t>
            </a:r>
            <a:r>
              <a:rPr lang="en-US" sz="1400" dirty="0"/>
              <a:t> = </a:t>
            </a:r>
            <a:r>
              <a:rPr lang="en-US" sz="1400" dirty="0" err="1"/>
              <a:t>obj</a:t>
            </a:r>
            <a:r>
              <a:rPr lang="en-US" sz="1400" dirty="0"/>
              <a:t>;</a:t>
            </a:r>
          </a:p>
          <a:p>
            <a:r>
              <a:rPr lang="en-US" sz="1400" dirty="0"/>
              <a:t>    }</a:t>
            </a:r>
          </a:p>
          <a:p>
            <a:r>
              <a:rPr lang="en-US" sz="1400" dirty="0"/>
              <a:t>       </a:t>
            </a:r>
          </a:p>
          <a:p>
            <a:r>
              <a:rPr lang="en-US" sz="1400" dirty="0"/>
              <a:t>    public void </a:t>
            </a:r>
            <a:r>
              <a:rPr lang="en-US" sz="1400" dirty="0" err="1"/>
              <a:t>doRunTest</a:t>
            </a:r>
            <a:r>
              <a:rPr lang="en-US" sz="1400" dirty="0"/>
              <a:t>(){</a:t>
            </a:r>
          </a:p>
          <a:p>
            <a:r>
              <a:rPr lang="en-US" sz="1400" dirty="0"/>
              <a:t>        </a:t>
            </a:r>
            <a:r>
              <a:rPr lang="en-US" sz="1400" dirty="0" err="1"/>
              <a:t>this.objRef.displayClass</a:t>
            </a:r>
            <a:r>
              <a:rPr lang="en-US" sz="1400" dirty="0"/>
              <a:t>();</a:t>
            </a:r>
          </a:p>
          <a:p>
            <a:r>
              <a:rPr lang="en-US" sz="1400" dirty="0"/>
              <a:t>    }</a:t>
            </a:r>
          </a:p>
          <a:p>
            <a:r>
              <a:rPr lang="en-US" sz="1400" dirty="0"/>
              <a:t>}</a:t>
            </a:r>
          </a:p>
          <a:p>
            <a:r>
              <a:rPr lang="en-US" sz="1400" dirty="0"/>
              <a:t>   </a:t>
            </a:r>
          </a:p>
          <a:p>
            <a:r>
              <a:rPr lang="en-US" sz="1400" dirty="0"/>
              <a:t>class A</a:t>
            </a:r>
          </a:p>
          <a:p>
            <a:r>
              <a:rPr lang="en-US" sz="1400" dirty="0"/>
              <a:t>{</a:t>
            </a:r>
          </a:p>
          <a:p>
            <a:r>
              <a:rPr lang="en-US" sz="1400" dirty="0"/>
              <a:t>    public void </a:t>
            </a:r>
            <a:r>
              <a:rPr lang="en-US" sz="1400" dirty="0" err="1"/>
              <a:t>displayClass</a:t>
            </a:r>
            <a:r>
              <a:rPr lang="en-US" sz="1400" dirty="0"/>
              <a:t>()</a:t>
            </a:r>
          </a:p>
          <a:p>
            <a:r>
              <a:rPr lang="en-US" sz="1400" dirty="0"/>
              <a:t>    {</a:t>
            </a:r>
          </a:p>
          <a:p>
            <a:r>
              <a:rPr lang="en-US" sz="1400" dirty="0"/>
              <a:t>        </a:t>
            </a:r>
            <a:r>
              <a:rPr lang="en-US" sz="1400" dirty="0" err="1"/>
              <a:t>System.out.println</a:t>
            </a:r>
            <a:r>
              <a:rPr lang="en-US" sz="1400" dirty="0"/>
              <a:t>("Inside super class A");</a:t>
            </a:r>
          </a:p>
          <a:p>
            <a:r>
              <a:rPr lang="en-US" sz="1400" dirty="0"/>
              <a:t>    }</a:t>
            </a:r>
          </a:p>
          <a:p>
            <a:r>
              <a:rPr lang="en-US" sz="1400" dirty="0"/>
              <a:t>}</a:t>
            </a:r>
          </a:p>
        </p:txBody>
      </p:sp>
      <p:sp>
        <p:nvSpPr>
          <p:cNvPr id="5" name="Rectangle 4"/>
          <p:cNvSpPr/>
          <p:nvPr/>
        </p:nvSpPr>
        <p:spPr>
          <a:xfrm>
            <a:off x="5719356" y="796834"/>
            <a:ext cx="5971902" cy="576072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class B extends A</a:t>
            </a:r>
          </a:p>
          <a:p>
            <a:r>
              <a:rPr lang="en-US" sz="1000" dirty="0"/>
              <a:t>{</a:t>
            </a:r>
          </a:p>
          <a:p>
            <a:r>
              <a:rPr lang="en-US" sz="1000" dirty="0"/>
              <a:t>    public void </a:t>
            </a:r>
            <a:r>
              <a:rPr lang="en-US" sz="1000" dirty="0" err="1"/>
              <a:t>displayClass</a:t>
            </a:r>
            <a:r>
              <a:rPr lang="en-US" sz="1000" dirty="0"/>
              <a:t>()</a:t>
            </a:r>
          </a:p>
          <a:p>
            <a:r>
              <a:rPr lang="en-US" sz="1000" dirty="0"/>
              <a:t>    {</a:t>
            </a:r>
          </a:p>
          <a:p>
            <a:r>
              <a:rPr lang="en-US" sz="1000" dirty="0"/>
              <a:t>        </a:t>
            </a:r>
            <a:r>
              <a:rPr lang="en-US" sz="1000" dirty="0" err="1"/>
              <a:t>System.out.println</a:t>
            </a:r>
            <a:r>
              <a:rPr lang="en-US" sz="1000" dirty="0"/>
              <a:t>("Inside sub class B");</a:t>
            </a:r>
          </a:p>
          <a:p>
            <a:r>
              <a:rPr lang="en-US" sz="1000" dirty="0"/>
              <a:t>    }</a:t>
            </a:r>
          </a:p>
          <a:p>
            <a:r>
              <a:rPr lang="en-US" sz="1000" dirty="0"/>
              <a:t>}</a:t>
            </a:r>
          </a:p>
          <a:p>
            <a:r>
              <a:rPr lang="en-US" sz="1000" dirty="0"/>
              <a:t>   </a:t>
            </a:r>
          </a:p>
          <a:p>
            <a:r>
              <a:rPr lang="en-US" sz="1000" dirty="0"/>
              <a:t>class C extends A</a:t>
            </a:r>
          </a:p>
          <a:p>
            <a:r>
              <a:rPr lang="en-US" sz="1000" dirty="0"/>
              <a:t>{</a:t>
            </a:r>
          </a:p>
          <a:p>
            <a:r>
              <a:rPr lang="en-US" sz="1000" dirty="0"/>
              <a:t>    public void </a:t>
            </a:r>
            <a:r>
              <a:rPr lang="en-US" sz="1000" dirty="0" err="1"/>
              <a:t>displayClass</a:t>
            </a:r>
            <a:r>
              <a:rPr lang="en-US" sz="1000" dirty="0"/>
              <a:t>()</a:t>
            </a:r>
          </a:p>
          <a:p>
            <a:r>
              <a:rPr lang="en-US" sz="1000" dirty="0"/>
              <a:t>    {</a:t>
            </a:r>
          </a:p>
          <a:p>
            <a:r>
              <a:rPr lang="en-US" sz="1000" dirty="0"/>
              <a:t>        </a:t>
            </a:r>
            <a:r>
              <a:rPr lang="en-US" sz="1000" dirty="0" err="1"/>
              <a:t>System.out.println</a:t>
            </a:r>
            <a:r>
              <a:rPr lang="en-US" sz="1000" dirty="0"/>
              <a:t>("Inside sub class C");</a:t>
            </a:r>
          </a:p>
          <a:p>
            <a:r>
              <a:rPr lang="en-US" sz="1000" dirty="0"/>
              <a:t>    }</a:t>
            </a:r>
          </a:p>
          <a:p>
            <a:r>
              <a:rPr lang="en-US" sz="1000" dirty="0"/>
              <a:t>}</a:t>
            </a:r>
          </a:p>
          <a:p>
            <a:r>
              <a:rPr lang="en-US" sz="1000" dirty="0"/>
              <a:t>  </a:t>
            </a:r>
          </a:p>
          <a:p>
            <a:r>
              <a:rPr lang="en-US" sz="1000" dirty="0"/>
              <a:t>public class </a:t>
            </a:r>
            <a:r>
              <a:rPr lang="en-US" sz="1000" dirty="0" err="1"/>
              <a:t>BoundedClass</a:t>
            </a:r>
            <a:endParaRPr lang="en-US" sz="1000" dirty="0"/>
          </a:p>
          <a:p>
            <a:r>
              <a:rPr lang="en-US" sz="1000" dirty="0"/>
              <a:t>{</a:t>
            </a:r>
          </a:p>
          <a:p>
            <a:r>
              <a:rPr lang="en-US" sz="1000" dirty="0"/>
              <a:t>    public static void main(String a[])</a:t>
            </a:r>
          </a:p>
          <a:p>
            <a:r>
              <a:rPr lang="en-US" sz="1000" dirty="0"/>
              <a:t>    {</a:t>
            </a:r>
          </a:p>
          <a:p>
            <a:r>
              <a:rPr lang="en-US" sz="1000" dirty="0"/>
              <a:t>        // Creating object of sub class C and </a:t>
            </a:r>
          </a:p>
          <a:p>
            <a:r>
              <a:rPr lang="en-US" sz="1000" dirty="0"/>
              <a:t>        // passing it to Bound as a type parameter.</a:t>
            </a:r>
          </a:p>
          <a:p>
            <a:r>
              <a:rPr lang="en-US" sz="1000" dirty="0"/>
              <a:t>        Bound&lt;C&gt; </a:t>
            </a:r>
            <a:r>
              <a:rPr lang="en-US" sz="1000" dirty="0" err="1"/>
              <a:t>bec</a:t>
            </a:r>
            <a:r>
              <a:rPr lang="en-US" sz="1000" dirty="0"/>
              <a:t> = new Bound&lt;C&gt;(new C());</a:t>
            </a:r>
          </a:p>
          <a:p>
            <a:r>
              <a:rPr lang="en-US" sz="1000" dirty="0"/>
              <a:t>        </a:t>
            </a:r>
            <a:r>
              <a:rPr lang="en-US" sz="1000" dirty="0" err="1"/>
              <a:t>bec.doRunTest</a:t>
            </a:r>
            <a:r>
              <a:rPr lang="en-US" sz="1000" dirty="0"/>
              <a:t>();</a:t>
            </a:r>
          </a:p>
          <a:p>
            <a:r>
              <a:rPr lang="en-US" sz="1000" dirty="0"/>
              <a:t>  </a:t>
            </a:r>
          </a:p>
          <a:p>
            <a:r>
              <a:rPr lang="en-US" sz="1000" dirty="0"/>
              <a:t>        // Creating object of sub class B and </a:t>
            </a:r>
          </a:p>
          <a:p>
            <a:r>
              <a:rPr lang="en-US" sz="1000" dirty="0"/>
              <a:t>        // passing it to Bound as a type parameter.</a:t>
            </a:r>
          </a:p>
          <a:p>
            <a:r>
              <a:rPr lang="en-US" sz="1000" dirty="0"/>
              <a:t>        Bound&lt;B&gt; </a:t>
            </a:r>
            <a:r>
              <a:rPr lang="en-US" sz="1000" dirty="0" err="1"/>
              <a:t>beb</a:t>
            </a:r>
            <a:r>
              <a:rPr lang="en-US" sz="1000" dirty="0"/>
              <a:t> = new Bound&lt;B&gt;(new B());</a:t>
            </a:r>
          </a:p>
          <a:p>
            <a:r>
              <a:rPr lang="en-US" sz="1000" dirty="0"/>
              <a:t>        </a:t>
            </a:r>
            <a:r>
              <a:rPr lang="en-US" sz="1000" dirty="0" err="1"/>
              <a:t>beb.doRunTest</a:t>
            </a:r>
            <a:r>
              <a:rPr lang="en-US" sz="1000" dirty="0"/>
              <a:t>();</a:t>
            </a:r>
          </a:p>
          <a:p>
            <a:r>
              <a:rPr lang="en-US" sz="1000" dirty="0"/>
              <a:t>  </a:t>
            </a:r>
          </a:p>
          <a:p>
            <a:r>
              <a:rPr lang="en-US" sz="1000" dirty="0"/>
              <a:t>        // similarly passing super class A</a:t>
            </a:r>
          </a:p>
          <a:p>
            <a:r>
              <a:rPr lang="en-US" sz="1000" dirty="0"/>
              <a:t>        Bound&lt;A&gt; </a:t>
            </a:r>
            <a:r>
              <a:rPr lang="en-US" sz="1000" dirty="0" err="1"/>
              <a:t>bea</a:t>
            </a:r>
            <a:r>
              <a:rPr lang="en-US" sz="1000" dirty="0"/>
              <a:t> = new Bound&lt;A&gt;(new A());</a:t>
            </a:r>
          </a:p>
          <a:p>
            <a:r>
              <a:rPr lang="en-US" sz="1000" dirty="0"/>
              <a:t>        </a:t>
            </a:r>
            <a:r>
              <a:rPr lang="en-US" sz="1000" dirty="0" err="1"/>
              <a:t>bea.doRunTest</a:t>
            </a:r>
            <a:r>
              <a:rPr lang="en-US" sz="1000" dirty="0"/>
              <a:t>();</a:t>
            </a:r>
          </a:p>
          <a:p>
            <a:r>
              <a:rPr lang="en-US" sz="1000" dirty="0"/>
              <a:t>          </a:t>
            </a:r>
          </a:p>
          <a:p>
            <a:r>
              <a:rPr lang="en-US" sz="1000" dirty="0"/>
              <a:t>        Bound&lt;String&gt; </a:t>
            </a:r>
            <a:r>
              <a:rPr lang="en-US" sz="1000" dirty="0" err="1"/>
              <a:t>bes</a:t>
            </a:r>
            <a:r>
              <a:rPr lang="en-US" sz="1000" dirty="0"/>
              <a:t> = new Bound&lt;String&gt;(new String());</a:t>
            </a:r>
          </a:p>
          <a:p>
            <a:r>
              <a:rPr lang="en-US" sz="1000" dirty="0"/>
              <a:t>        </a:t>
            </a:r>
            <a:r>
              <a:rPr lang="en-US" sz="1000" dirty="0" err="1"/>
              <a:t>bea.doRunTest</a:t>
            </a:r>
            <a:r>
              <a:rPr lang="en-US" sz="1000" dirty="0"/>
              <a:t>();</a:t>
            </a:r>
          </a:p>
          <a:p>
            <a:r>
              <a:rPr lang="en-US" sz="1000" dirty="0"/>
              <a:t>    }</a:t>
            </a:r>
          </a:p>
          <a:p>
            <a:r>
              <a:rPr lang="en-US" sz="1000" dirty="0"/>
              <a:t>}</a:t>
            </a:r>
          </a:p>
        </p:txBody>
      </p:sp>
      <p:sp>
        <p:nvSpPr>
          <p:cNvPr id="6" name="Rectangle 5"/>
          <p:cNvSpPr/>
          <p:nvPr/>
        </p:nvSpPr>
        <p:spPr>
          <a:xfrm>
            <a:off x="8804366" y="1018903"/>
            <a:ext cx="2664823" cy="3095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 :</a:t>
            </a:r>
          </a:p>
          <a:p>
            <a:pPr algn="ctr"/>
            <a:endParaRPr lang="en-US"/>
          </a:p>
          <a:p>
            <a:pPr algn="ctr"/>
            <a:r>
              <a:rPr lang="en-US"/>
              <a:t>error: type argument String is not within bounds of type-variable T</a:t>
            </a:r>
          </a:p>
        </p:txBody>
      </p:sp>
    </p:spTree>
    <p:extLst>
      <p:ext uri="{BB962C8B-B14F-4D97-AF65-F5344CB8AC3E}">
        <p14:creationId xmlns:p14="http://schemas.microsoft.com/office/powerpoint/2010/main" val="19230609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Multiple Bounds</a:t>
            </a:r>
          </a:p>
          <a:p>
            <a:pPr marL="0" indent="0">
              <a:buNone/>
            </a:pPr>
            <a:r>
              <a:rPr lang="en-US" sz="2000" dirty="0" smtClean="0">
                <a:latin typeface="Times New Roman" panose="02020603050405020304" pitchFamily="18" charset="0"/>
                <a:cs typeface="Times New Roman" panose="02020603050405020304" pitchFamily="18" charset="0"/>
              </a:rPr>
              <a:t>Bounded </a:t>
            </a:r>
            <a:r>
              <a:rPr lang="en-US" sz="2000" dirty="0">
                <a:latin typeface="Times New Roman" panose="02020603050405020304" pitchFamily="18" charset="0"/>
                <a:cs typeface="Times New Roman" panose="02020603050405020304" pitchFamily="18" charset="0"/>
              </a:rPr>
              <a:t>type parameters can be used with methods as well as classes and interfaces.</a:t>
            </a:r>
          </a:p>
          <a:p>
            <a:pPr marL="0" indent="0">
              <a:buNone/>
            </a:pPr>
            <a:r>
              <a:rPr lang="en-US" sz="2000" dirty="0" smtClean="0">
                <a:latin typeface="Times New Roman" panose="02020603050405020304" pitchFamily="18" charset="0"/>
                <a:cs typeface="Times New Roman" panose="02020603050405020304" pitchFamily="18" charset="0"/>
              </a:rPr>
              <a:t>Java </a:t>
            </a:r>
            <a:r>
              <a:rPr lang="en-US" sz="2000" dirty="0">
                <a:latin typeface="Times New Roman" panose="02020603050405020304" pitchFamily="18" charset="0"/>
                <a:cs typeface="Times New Roman" panose="02020603050405020304" pitchFamily="18" charset="0"/>
              </a:rPr>
              <a:t>Generics supports multiple bounds also, </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 In this case A can be an interface or class. If A is class then B and C should be interfaces. We can’t have more than one class in multiple bounds.</a:t>
            </a:r>
          </a:p>
          <a:p>
            <a:pPr marL="0" indent="0">
              <a:buNone/>
            </a:pPr>
            <a:r>
              <a:rPr lang="en-US" sz="2000" b="1" dirty="0" smtClean="0">
                <a:latin typeface="Times New Roman" panose="02020603050405020304" pitchFamily="18" charset="0"/>
                <a:cs typeface="Times New Roman" panose="02020603050405020304" pitchFamily="18" charset="0"/>
              </a:rPr>
              <a:t>Syntax</a:t>
            </a: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&lt;</a:t>
            </a:r>
            <a:r>
              <a:rPr lang="en-US" sz="2000" dirty="0">
                <a:latin typeface="Times New Roman" panose="02020603050405020304" pitchFamily="18" charset="0"/>
                <a:cs typeface="Times New Roman" panose="02020603050405020304" pitchFamily="18" charset="0"/>
              </a:rPr>
              <a:t>T extends </a:t>
            </a:r>
            <a:r>
              <a:rPr lang="en-US" sz="2000" dirty="0" err="1">
                <a:latin typeface="Times New Roman" panose="02020603050405020304" pitchFamily="18" charset="0"/>
                <a:cs typeface="Times New Roman" panose="02020603050405020304" pitchFamily="18" charset="0"/>
              </a:rPr>
              <a:t>superClassName</a:t>
            </a:r>
            <a:r>
              <a:rPr lang="en-US" sz="2000" dirty="0">
                <a:latin typeface="Times New Roman" panose="02020603050405020304" pitchFamily="18" charset="0"/>
                <a:cs typeface="Times New Roman" panose="02020603050405020304" pitchFamily="18" charset="0"/>
              </a:rPr>
              <a:t> &amp; Interface</a:t>
            </a:r>
            <a:r>
              <a:rPr lang="en-US" sz="2000" dirty="0" smtClean="0">
                <a:latin typeface="Times New Roman" panose="02020603050405020304" pitchFamily="18" charset="0"/>
                <a:cs typeface="Times New Roman" panose="02020603050405020304" pitchFamily="18" charset="0"/>
              </a:rPr>
              <a:t>&gt;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05840" y="2743200"/>
            <a:ext cx="5264331" cy="335715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class Bound&lt;T extends A &amp; B&gt;</a:t>
            </a:r>
          </a:p>
          <a:p>
            <a:r>
              <a:rPr lang="en-US" sz="1200" dirty="0"/>
              <a:t>{</a:t>
            </a:r>
          </a:p>
          <a:p>
            <a:r>
              <a:rPr lang="en-US" sz="1200" dirty="0"/>
              <a:t>      </a:t>
            </a:r>
          </a:p>
          <a:p>
            <a:r>
              <a:rPr lang="en-US" sz="1200" dirty="0"/>
              <a:t>    private T </a:t>
            </a:r>
            <a:r>
              <a:rPr lang="en-US" sz="1200" dirty="0" err="1"/>
              <a:t>objRef</a:t>
            </a:r>
            <a:r>
              <a:rPr lang="en-US" sz="1200" dirty="0"/>
              <a:t>;</a:t>
            </a:r>
          </a:p>
          <a:p>
            <a:r>
              <a:rPr lang="en-US" sz="1200" dirty="0"/>
              <a:t>      </a:t>
            </a:r>
          </a:p>
          <a:p>
            <a:r>
              <a:rPr lang="en-US" sz="1200" dirty="0"/>
              <a:t>    public Bound(T </a:t>
            </a:r>
            <a:r>
              <a:rPr lang="en-US" sz="1200" dirty="0" err="1"/>
              <a:t>obj</a:t>
            </a:r>
            <a:r>
              <a:rPr lang="en-US" sz="1200" dirty="0"/>
              <a:t>){</a:t>
            </a:r>
          </a:p>
          <a:p>
            <a:r>
              <a:rPr lang="en-US" sz="1200" dirty="0"/>
              <a:t>        </a:t>
            </a:r>
            <a:r>
              <a:rPr lang="en-US" sz="1200" dirty="0" err="1"/>
              <a:t>this.objRef</a:t>
            </a:r>
            <a:r>
              <a:rPr lang="en-US" sz="1200" dirty="0"/>
              <a:t> = </a:t>
            </a:r>
            <a:r>
              <a:rPr lang="en-US" sz="1200" dirty="0" err="1"/>
              <a:t>obj</a:t>
            </a:r>
            <a:r>
              <a:rPr lang="en-US" sz="1200" dirty="0"/>
              <a:t>;</a:t>
            </a:r>
          </a:p>
          <a:p>
            <a:r>
              <a:rPr lang="en-US" sz="1200" dirty="0"/>
              <a:t>    }</a:t>
            </a:r>
          </a:p>
          <a:p>
            <a:r>
              <a:rPr lang="en-US" sz="1200" dirty="0"/>
              <a:t>      </a:t>
            </a:r>
          </a:p>
          <a:p>
            <a:r>
              <a:rPr lang="en-US" sz="1200" dirty="0"/>
              <a:t>    public void </a:t>
            </a:r>
            <a:r>
              <a:rPr lang="en-US" sz="1200" dirty="0" err="1"/>
              <a:t>doRunTest</a:t>
            </a:r>
            <a:r>
              <a:rPr lang="en-US" sz="1200" dirty="0"/>
              <a:t>(){</a:t>
            </a:r>
          </a:p>
          <a:p>
            <a:r>
              <a:rPr lang="en-US" sz="1200" dirty="0"/>
              <a:t>        </a:t>
            </a:r>
            <a:r>
              <a:rPr lang="en-US" sz="1200" dirty="0" err="1"/>
              <a:t>this.objRef.displayClass</a:t>
            </a:r>
            <a:r>
              <a:rPr lang="en-US" sz="1200" dirty="0"/>
              <a:t>();</a:t>
            </a:r>
          </a:p>
          <a:p>
            <a:r>
              <a:rPr lang="en-US" sz="1200" dirty="0"/>
              <a:t>    }</a:t>
            </a:r>
          </a:p>
          <a:p>
            <a:r>
              <a:rPr lang="en-US" sz="1200" dirty="0"/>
              <a:t>}</a:t>
            </a:r>
          </a:p>
          <a:p>
            <a:r>
              <a:rPr lang="en-US" sz="1200" dirty="0"/>
              <a:t>  </a:t>
            </a:r>
          </a:p>
          <a:p>
            <a:r>
              <a:rPr lang="en-US" sz="1200" dirty="0"/>
              <a:t>interface B</a:t>
            </a:r>
          </a:p>
          <a:p>
            <a:r>
              <a:rPr lang="en-US" sz="1200" dirty="0"/>
              <a:t>{</a:t>
            </a:r>
          </a:p>
          <a:p>
            <a:r>
              <a:rPr lang="en-US" sz="1200" dirty="0"/>
              <a:t>    public void </a:t>
            </a:r>
            <a:r>
              <a:rPr lang="en-US" sz="1200" dirty="0" err="1"/>
              <a:t>displayClass</a:t>
            </a:r>
            <a:r>
              <a:rPr lang="en-US" sz="1200" dirty="0"/>
              <a:t>();</a:t>
            </a:r>
          </a:p>
          <a:p>
            <a:r>
              <a:rPr lang="en-US" sz="1200" dirty="0"/>
              <a:t>}</a:t>
            </a:r>
          </a:p>
        </p:txBody>
      </p:sp>
      <p:sp>
        <p:nvSpPr>
          <p:cNvPr id="4" name="Rectangle 3"/>
          <p:cNvSpPr/>
          <p:nvPr/>
        </p:nvSpPr>
        <p:spPr>
          <a:xfrm>
            <a:off x="6714309" y="1894114"/>
            <a:ext cx="5185954" cy="458506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class A implements B</a:t>
            </a:r>
          </a:p>
          <a:p>
            <a:r>
              <a:rPr lang="en-US" sz="1400" dirty="0"/>
              <a:t>{</a:t>
            </a:r>
          </a:p>
          <a:p>
            <a:r>
              <a:rPr lang="en-US" sz="1400" dirty="0"/>
              <a:t>    public void </a:t>
            </a:r>
            <a:r>
              <a:rPr lang="en-US" sz="1400" dirty="0" err="1"/>
              <a:t>displayClass</a:t>
            </a:r>
            <a:r>
              <a:rPr lang="en-US" sz="1400" dirty="0"/>
              <a:t>()</a:t>
            </a:r>
          </a:p>
          <a:p>
            <a:r>
              <a:rPr lang="en-US" sz="1400" dirty="0"/>
              <a:t>    {</a:t>
            </a:r>
          </a:p>
          <a:p>
            <a:r>
              <a:rPr lang="en-US" sz="1400" dirty="0"/>
              <a:t>        </a:t>
            </a:r>
            <a:r>
              <a:rPr lang="en-US" sz="1400" dirty="0" err="1"/>
              <a:t>System.out.println</a:t>
            </a:r>
            <a:r>
              <a:rPr lang="en-US" sz="1400" dirty="0"/>
              <a:t>("Inside super class A");</a:t>
            </a:r>
          </a:p>
          <a:p>
            <a:r>
              <a:rPr lang="en-US" sz="1400" dirty="0"/>
              <a:t>    }</a:t>
            </a:r>
          </a:p>
          <a:p>
            <a:r>
              <a:rPr lang="en-US" sz="1400" dirty="0"/>
              <a:t>}</a:t>
            </a:r>
          </a:p>
          <a:p>
            <a:r>
              <a:rPr lang="en-US" sz="1400" dirty="0"/>
              <a:t>  </a:t>
            </a:r>
          </a:p>
          <a:p>
            <a:r>
              <a:rPr lang="en-US" sz="1400" dirty="0"/>
              <a:t>public class </a:t>
            </a:r>
            <a:r>
              <a:rPr lang="en-US" sz="1400" dirty="0" err="1"/>
              <a:t>BoundedClass</a:t>
            </a:r>
            <a:endParaRPr lang="en-US" sz="1400" dirty="0"/>
          </a:p>
          <a:p>
            <a:r>
              <a:rPr lang="en-US" sz="1400" dirty="0"/>
              <a:t>{</a:t>
            </a:r>
          </a:p>
          <a:p>
            <a:r>
              <a:rPr lang="en-US" sz="1400" dirty="0"/>
              <a:t>    public static void main(String a[])</a:t>
            </a:r>
          </a:p>
          <a:p>
            <a:r>
              <a:rPr lang="en-US" sz="1400" dirty="0"/>
              <a:t>    {</a:t>
            </a:r>
          </a:p>
          <a:p>
            <a:r>
              <a:rPr lang="en-US" sz="1400" dirty="0"/>
              <a:t>        //Creating object of sub class A and </a:t>
            </a:r>
          </a:p>
          <a:p>
            <a:r>
              <a:rPr lang="en-US" sz="1400" dirty="0"/>
              <a:t>        //passing it to Bound as a type parameter.</a:t>
            </a:r>
          </a:p>
          <a:p>
            <a:r>
              <a:rPr lang="en-US" sz="1400" dirty="0"/>
              <a:t>        Bound&lt;A&gt; </a:t>
            </a:r>
            <a:r>
              <a:rPr lang="en-US" sz="1400" dirty="0" err="1"/>
              <a:t>bea</a:t>
            </a:r>
            <a:r>
              <a:rPr lang="en-US" sz="1400" dirty="0"/>
              <a:t> = new Bound&lt;A&gt;(new A());</a:t>
            </a:r>
          </a:p>
          <a:p>
            <a:r>
              <a:rPr lang="en-US" sz="1400" dirty="0"/>
              <a:t>        </a:t>
            </a:r>
            <a:r>
              <a:rPr lang="en-US" sz="1400" dirty="0" err="1"/>
              <a:t>bea.doRunTest</a:t>
            </a:r>
            <a:r>
              <a:rPr lang="en-US" sz="1400" dirty="0"/>
              <a:t>();</a:t>
            </a:r>
          </a:p>
          <a:p>
            <a:r>
              <a:rPr lang="en-US" sz="1400" dirty="0"/>
              <a:t>          </a:t>
            </a:r>
          </a:p>
          <a:p>
            <a:r>
              <a:rPr lang="en-US" sz="1400" dirty="0"/>
              <a:t>    }</a:t>
            </a:r>
          </a:p>
          <a:p>
            <a:r>
              <a:rPr lang="en-US" sz="1400" dirty="0" smtClean="0"/>
              <a:t>}</a:t>
            </a:r>
          </a:p>
          <a:p>
            <a:r>
              <a:rPr lang="en-US" sz="1400" dirty="0"/>
              <a:t>Output :</a:t>
            </a:r>
          </a:p>
          <a:p>
            <a:r>
              <a:rPr lang="en-US" sz="1400" dirty="0" smtClean="0"/>
              <a:t>Inside </a:t>
            </a:r>
            <a:r>
              <a:rPr lang="en-US" sz="1400" dirty="0"/>
              <a:t>super class A</a:t>
            </a:r>
          </a:p>
        </p:txBody>
      </p:sp>
    </p:spTree>
    <p:extLst>
      <p:ext uri="{BB962C8B-B14F-4D97-AF65-F5344CB8AC3E}">
        <p14:creationId xmlns:p14="http://schemas.microsoft.com/office/powerpoint/2010/main" val="36019618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Defining bounded-types for </a:t>
            </a:r>
            <a:r>
              <a:rPr lang="en-US" sz="2000" b="1" dirty="0" smtClean="0">
                <a:latin typeface="Times New Roman" panose="02020603050405020304" pitchFamily="18" charset="0"/>
                <a:cs typeface="Times New Roman" panose="02020603050405020304" pitchFamily="18" charset="0"/>
              </a:rPr>
              <a:t>class</a:t>
            </a:r>
          </a:p>
          <a:p>
            <a:pPr marL="0" indent="0">
              <a:buNone/>
            </a:pPr>
            <a:r>
              <a:rPr lang="en-US" sz="2000" dirty="0">
                <a:latin typeface="Times New Roman" panose="02020603050405020304" pitchFamily="18" charset="0"/>
                <a:cs typeface="Times New Roman" panose="02020603050405020304" pitchFamily="18" charset="0"/>
              </a:rPr>
              <a:t>You can declare a bound parameter just by extending the required class with the type-parameter, within the angular braces as −</a:t>
            </a:r>
          </a:p>
          <a:p>
            <a:pPr marL="0" indent="0">
              <a:buNone/>
            </a:pPr>
            <a:r>
              <a:rPr lang="en-US" sz="2000" b="1" dirty="0" smtClean="0">
                <a:latin typeface="Times New Roman" panose="02020603050405020304" pitchFamily="18" charset="0"/>
                <a:cs typeface="Times New Roman" panose="02020603050405020304" pitchFamily="18" charset="0"/>
              </a:rPr>
              <a:t>class </a:t>
            </a:r>
            <a:r>
              <a:rPr lang="en-US" sz="2000" b="1" dirty="0">
                <a:latin typeface="Times New Roman" panose="02020603050405020304" pitchFamily="18" charset="0"/>
                <a:cs typeface="Times New Roman" panose="02020603050405020304" pitchFamily="18" charset="0"/>
              </a:rPr>
              <a:t>Sample &lt;T extends Number</a:t>
            </a:r>
            <a:r>
              <a:rPr lang="en-US" sz="2000" b="1" dirty="0" smtClean="0">
                <a:latin typeface="Times New Roman" panose="02020603050405020304" pitchFamily="18" charset="0"/>
                <a:cs typeface="Times New Roman" panose="02020603050405020304" pitchFamily="18" charset="0"/>
              </a:rPr>
              <a:t>&gt;</a:t>
            </a:r>
          </a:p>
          <a:p>
            <a:pPr marL="0" indent="0">
              <a:buNone/>
            </a:pPr>
            <a:endParaRPr lang="en-US" sz="2000" b="1" dirty="0" smtClean="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p:txBody>
      </p:sp>
      <p:sp>
        <p:nvSpPr>
          <p:cNvPr id="2" name="Rectangle 1"/>
          <p:cNvSpPr/>
          <p:nvPr/>
        </p:nvSpPr>
        <p:spPr>
          <a:xfrm>
            <a:off x="966651" y="1933303"/>
            <a:ext cx="5329646" cy="412786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class Sample &lt;T extends Number&gt;{</a:t>
            </a:r>
          </a:p>
          <a:p>
            <a:r>
              <a:rPr lang="en-US" sz="1400" dirty="0"/>
              <a:t>   T data;</a:t>
            </a:r>
          </a:p>
          <a:p>
            <a:r>
              <a:rPr lang="en-US" sz="1400" dirty="0"/>
              <a:t>   Sample(T data){</a:t>
            </a:r>
          </a:p>
          <a:p>
            <a:r>
              <a:rPr lang="en-US" sz="1400" dirty="0"/>
              <a:t>      </a:t>
            </a:r>
            <a:r>
              <a:rPr lang="en-US" sz="1400" dirty="0" err="1"/>
              <a:t>this.data</a:t>
            </a:r>
            <a:r>
              <a:rPr lang="en-US" sz="1400" dirty="0"/>
              <a:t> = data;</a:t>
            </a:r>
          </a:p>
          <a:p>
            <a:r>
              <a:rPr lang="en-US" sz="1400" dirty="0"/>
              <a:t>   }</a:t>
            </a:r>
          </a:p>
          <a:p>
            <a:r>
              <a:rPr lang="en-US" sz="1400" dirty="0"/>
              <a:t>   public void display() {</a:t>
            </a:r>
          </a:p>
          <a:p>
            <a:r>
              <a:rPr lang="en-US" sz="1400" dirty="0"/>
              <a:t>      </a:t>
            </a:r>
            <a:r>
              <a:rPr lang="en-US" sz="1400" dirty="0" err="1"/>
              <a:t>System.out.println</a:t>
            </a:r>
            <a:r>
              <a:rPr lang="en-US" sz="1400" dirty="0"/>
              <a:t>("Data value is: "+</a:t>
            </a:r>
            <a:r>
              <a:rPr lang="en-US" sz="1400" dirty="0" err="1"/>
              <a:t>this.data</a:t>
            </a:r>
            <a:r>
              <a:rPr lang="en-US" sz="1400" dirty="0"/>
              <a:t>);</a:t>
            </a:r>
          </a:p>
          <a:p>
            <a:r>
              <a:rPr lang="en-US" sz="1400" dirty="0"/>
              <a:t>   }</a:t>
            </a:r>
          </a:p>
          <a:p>
            <a:r>
              <a:rPr lang="en-US" sz="1400" dirty="0"/>
              <a:t>}</a:t>
            </a:r>
          </a:p>
          <a:p>
            <a:r>
              <a:rPr lang="en-US" sz="1400" dirty="0"/>
              <a:t>public class </a:t>
            </a:r>
            <a:r>
              <a:rPr lang="en-US" sz="1400" dirty="0" err="1"/>
              <a:t>BoundsExample</a:t>
            </a:r>
            <a:r>
              <a:rPr lang="en-US" sz="1400" dirty="0"/>
              <a:t> {</a:t>
            </a:r>
          </a:p>
          <a:p>
            <a:r>
              <a:rPr lang="en-US" sz="1400" dirty="0"/>
              <a:t>   public static void main(String </a:t>
            </a:r>
            <a:r>
              <a:rPr lang="en-US" sz="1400" dirty="0" err="1"/>
              <a:t>args</a:t>
            </a:r>
            <a:r>
              <a:rPr lang="en-US" sz="1400" dirty="0"/>
              <a:t>[]) {</a:t>
            </a:r>
          </a:p>
          <a:p>
            <a:r>
              <a:rPr lang="en-US" sz="1400" dirty="0"/>
              <a:t>      Sample&lt;Integer&gt; obj1 = new Sample&lt;Integer&gt;(20);</a:t>
            </a:r>
          </a:p>
          <a:p>
            <a:r>
              <a:rPr lang="en-US" sz="1400" dirty="0"/>
              <a:t>      obj1.display();</a:t>
            </a:r>
          </a:p>
          <a:p>
            <a:r>
              <a:rPr lang="en-US" sz="1400" dirty="0"/>
              <a:t>      Sample&lt;Double&gt; obj2 = new Sample&lt;Double&gt;(20.22d);</a:t>
            </a:r>
          </a:p>
          <a:p>
            <a:r>
              <a:rPr lang="en-US" sz="1400" dirty="0"/>
              <a:t>      obj2.display();</a:t>
            </a:r>
          </a:p>
          <a:p>
            <a:r>
              <a:rPr lang="en-US" sz="1400" dirty="0"/>
              <a:t>      Sample&lt;Float&gt; obj3 = new Sample&lt;Float&gt;(125.332f);</a:t>
            </a:r>
          </a:p>
          <a:p>
            <a:r>
              <a:rPr lang="en-US" sz="1400" dirty="0"/>
              <a:t>      obj3.display();</a:t>
            </a:r>
          </a:p>
          <a:p>
            <a:r>
              <a:rPr lang="en-US" sz="1400" dirty="0"/>
              <a:t>   }</a:t>
            </a:r>
          </a:p>
          <a:p>
            <a:r>
              <a:rPr lang="en-US" sz="1400" dirty="0" smtClean="0"/>
              <a:t>}</a:t>
            </a:r>
            <a:endParaRPr lang="en-US" sz="1400" dirty="0"/>
          </a:p>
        </p:txBody>
      </p:sp>
      <p:sp>
        <p:nvSpPr>
          <p:cNvPr id="4" name="Rectangle 3"/>
          <p:cNvSpPr/>
          <p:nvPr/>
        </p:nvSpPr>
        <p:spPr>
          <a:xfrm>
            <a:off x="6871063" y="1881051"/>
            <a:ext cx="4833257" cy="41409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Output</a:t>
            </a:r>
          </a:p>
          <a:p>
            <a:r>
              <a:rPr lang="en-US" dirty="0"/>
              <a:t>Data value is: 20</a:t>
            </a:r>
          </a:p>
          <a:p>
            <a:r>
              <a:rPr lang="en-US" dirty="0"/>
              <a:t>Data value is: 20.22</a:t>
            </a:r>
          </a:p>
          <a:p>
            <a:r>
              <a:rPr lang="en-US" dirty="0"/>
              <a:t>Data value is: </a:t>
            </a:r>
            <a:r>
              <a:rPr lang="en-US" dirty="0" smtClean="0"/>
              <a:t>125.332</a:t>
            </a:r>
          </a:p>
          <a:p>
            <a:endParaRPr lang="en-US" dirty="0"/>
          </a:p>
          <a:p>
            <a:endParaRPr lang="en-US" dirty="0" smtClean="0"/>
          </a:p>
          <a:p>
            <a:r>
              <a:rPr lang="en-US" dirty="0" err="1" smtClean="0"/>
              <a:t>Note:Now</a:t>
            </a:r>
            <a:r>
              <a:rPr lang="en-US" dirty="0"/>
              <a:t>, if you pass other types as parameters to this class (say, String for example) a compile time error will be generated.</a:t>
            </a:r>
          </a:p>
          <a:p>
            <a:endParaRPr lang="en-US" dirty="0"/>
          </a:p>
        </p:txBody>
      </p:sp>
    </p:spTree>
    <p:extLst>
      <p:ext uri="{BB962C8B-B14F-4D97-AF65-F5344CB8AC3E}">
        <p14:creationId xmlns:p14="http://schemas.microsoft.com/office/powerpoint/2010/main" val="15751258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fontScale="55000" lnSpcReduction="20000"/>
          </a:bodyPr>
          <a:lstStyle/>
          <a:p>
            <a:pPr marL="0" indent="0">
              <a:buNone/>
            </a:pPr>
            <a:r>
              <a:rPr lang="en-US" sz="2000" b="1" dirty="0" smtClean="0">
                <a:latin typeface="Times New Roman" panose="02020603050405020304" pitchFamily="18" charset="0"/>
                <a:cs typeface="Times New Roman" panose="02020603050405020304" pitchFamily="18" charset="0"/>
              </a:rPr>
              <a:t>Example</a:t>
            </a: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public class </a:t>
            </a:r>
            <a:r>
              <a:rPr lang="en-US" sz="2000" dirty="0" err="1">
                <a:latin typeface="Times New Roman" panose="02020603050405020304" pitchFamily="18" charset="0"/>
                <a:cs typeface="Times New Roman" panose="02020603050405020304" pitchFamily="18" charset="0"/>
              </a:rPr>
              <a:t>BoundsExample</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Sample&lt;Integer&gt; obj1 = new Sample&lt;Integer&gt;(20);</a:t>
            </a:r>
          </a:p>
          <a:p>
            <a:pPr marL="0" indent="0">
              <a:buNone/>
            </a:pPr>
            <a:r>
              <a:rPr lang="en-US" sz="2000" dirty="0">
                <a:latin typeface="Times New Roman" panose="02020603050405020304" pitchFamily="18" charset="0"/>
                <a:cs typeface="Times New Roman" panose="02020603050405020304" pitchFamily="18" charset="0"/>
              </a:rPr>
              <a:t>      obj1.display();</a:t>
            </a:r>
          </a:p>
          <a:p>
            <a:pPr marL="0" indent="0">
              <a:buNone/>
            </a:pPr>
            <a:r>
              <a:rPr lang="en-US" sz="2000" dirty="0">
                <a:latin typeface="Times New Roman" panose="02020603050405020304" pitchFamily="18" charset="0"/>
                <a:cs typeface="Times New Roman" panose="02020603050405020304" pitchFamily="18" charset="0"/>
              </a:rPr>
              <a:t>      Sample&lt;Double&gt; obj2 = new Sample&lt;Double&gt;(20.22d);</a:t>
            </a:r>
          </a:p>
          <a:p>
            <a:pPr marL="0" indent="0">
              <a:buNone/>
            </a:pPr>
            <a:r>
              <a:rPr lang="en-US" sz="2000" dirty="0">
                <a:latin typeface="Times New Roman" panose="02020603050405020304" pitchFamily="18" charset="0"/>
                <a:cs typeface="Times New Roman" panose="02020603050405020304" pitchFamily="18" charset="0"/>
              </a:rPr>
              <a:t>      obj2.display();</a:t>
            </a:r>
          </a:p>
          <a:p>
            <a:pPr marL="0" indent="0">
              <a:buNone/>
            </a:pPr>
            <a:r>
              <a:rPr lang="en-US" sz="2000" dirty="0">
                <a:latin typeface="Times New Roman" panose="02020603050405020304" pitchFamily="18" charset="0"/>
                <a:cs typeface="Times New Roman" panose="02020603050405020304" pitchFamily="18" charset="0"/>
              </a:rPr>
              <a:t>      Sample&lt;String&gt; obj3 = new Sample&lt;String&gt;("Krishna");</a:t>
            </a:r>
          </a:p>
          <a:p>
            <a:pPr marL="0" indent="0">
              <a:buNone/>
            </a:pPr>
            <a:r>
              <a:rPr lang="en-US" sz="2000" dirty="0">
                <a:latin typeface="Times New Roman" panose="02020603050405020304" pitchFamily="18" charset="0"/>
                <a:cs typeface="Times New Roman" panose="02020603050405020304" pitchFamily="18" charset="0"/>
              </a:rPr>
              <a:t>      obj3.display();</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sz="2000" b="1" dirty="0">
                <a:latin typeface="Times New Roman" panose="02020603050405020304" pitchFamily="18" charset="0"/>
                <a:cs typeface="Times New Roman" panose="02020603050405020304" pitchFamily="18" charset="0"/>
              </a:rPr>
              <a:t>Compile time error</a:t>
            </a:r>
          </a:p>
          <a:p>
            <a:pPr marL="0" indent="0">
              <a:buNone/>
            </a:pPr>
            <a:r>
              <a:rPr lang="en-US" sz="2000" dirty="0">
                <a:latin typeface="Times New Roman" panose="02020603050405020304" pitchFamily="18" charset="0"/>
                <a:cs typeface="Times New Roman" panose="02020603050405020304" pitchFamily="18" charset="0"/>
              </a:rPr>
              <a:t>BoundsExample.java:16: error: type argument String is not within bounds of type-variable T</a:t>
            </a:r>
          </a:p>
          <a:p>
            <a:pPr marL="0" indent="0">
              <a:buNone/>
            </a:pPr>
            <a:r>
              <a:rPr lang="en-US" sz="2000" dirty="0">
                <a:latin typeface="Times New Roman" panose="02020603050405020304" pitchFamily="18" charset="0"/>
                <a:cs typeface="Times New Roman" panose="02020603050405020304" pitchFamily="18" charset="0"/>
              </a:rPr>
              <a:t>      Sample&lt;String&gt; obj3 = new Sample&lt;String&gt;("Krishna");</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where T is a type-variable:</a:t>
            </a:r>
          </a:p>
          <a:p>
            <a:pPr marL="0" indent="0">
              <a:buNone/>
            </a:pPr>
            <a:r>
              <a:rPr lang="en-US" sz="2000" dirty="0">
                <a:latin typeface="Times New Roman" panose="02020603050405020304" pitchFamily="18" charset="0"/>
                <a:cs typeface="Times New Roman" panose="02020603050405020304" pitchFamily="18" charset="0"/>
              </a:rPr>
              <a:t>      T extends Number declared in class Sample</a:t>
            </a:r>
          </a:p>
          <a:p>
            <a:pPr marL="0" indent="0">
              <a:buNone/>
            </a:pPr>
            <a:r>
              <a:rPr lang="en-US" sz="2000" dirty="0">
                <a:latin typeface="Times New Roman" panose="02020603050405020304" pitchFamily="18" charset="0"/>
                <a:cs typeface="Times New Roman" panose="02020603050405020304" pitchFamily="18" charset="0"/>
              </a:rPr>
              <a:t>BoundsExample.java:16: error: type argument String is not within bounds of type-variable T</a:t>
            </a:r>
          </a:p>
          <a:p>
            <a:pPr marL="0" indent="0">
              <a:buNone/>
            </a:pPr>
            <a:r>
              <a:rPr lang="en-US" sz="2000" dirty="0">
                <a:latin typeface="Times New Roman" panose="02020603050405020304" pitchFamily="18" charset="0"/>
                <a:cs typeface="Times New Roman" panose="02020603050405020304" pitchFamily="18" charset="0"/>
              </a:rPr>
              <a:t>      Sample&lt;String&gt; obj3 = new Sample&lt;String&gt;("Krishna");                                 ^</a:t>
            </a:r>
          </a:p>
          <a:p>
            <a:pPr marL="0" indent="0">
              <a:buNone/>
            </a:pPr>
            <a:r>
              <a:rPr lang="en-US" sz="2000" dirty="0">
                <a:latin typeface="Times New Roman" panose="02020603050405020304" pitchFamily="18" charset="0"/>
                <a:cs typeface="Times New Roman" panose="02020603050405020304" pitchFamily="18" charset="0"/>
              </a:rPr>
              <a:t>   where T is a type-variable:</a:t>
            </a:r>
          </a:p>
          <a:p>
            <a:pPr marL="0" indent="0">
              <a:buNone/>
            </a:pPr>
            <a:r>
              <a:rPr lang="en-US" sz="2000" dirty="0">
                <a:latin typeface="Times New Roman" panose="02020603050405020304" pitchFamily="18" charset="0"/>
                <a:cs typeface="Times New Roman" panose="02020603050405020304" pitchFamily="18" charset="0"/>
              </a:rPr>
              <a:t>      T extends Number declared in class Sample</a:t>
            </a:r>
          </a:p>
          <a:p>
            <a:pPr marL="0" indent="0">
              <a:buNone/>
            </a:pPr>
            <a:r>
              <a:rPr lang="en-US" sz="2000" dirty="0">
                <a:latin typeface="Times New Roman" panose="02020603050405020304" pitchFamily="18" charset="0"/>
                <a:cs typeface="Times New Roman" panose="02020603050405020304" pitchFamily="18" charset="0"/>
              </a:rPr>
              <a:t>2 errors</a:t>
            </a:r>
          </a:p>
        </p:txBody>
      </p:sp>
    </p:spTree>
    <p:extLst>
      <p:ext uri="{BB962C8B-B14F-4D97-AF65-F5344CB8AC3E}">
        <p14:creationId xmlns:p14="http://schemas.microsoft.com/office/powerpoint/2010/main" val="27300953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Wildcards in Java</a:t>
            </a:r>
          </a:p>
          <a:p>
            <a:r>
              <a:rPr lang="en-US" sz="2000" dirty="0">
                <a:latin typeface="Times New Roman" panose="02020603050405020304" pitchFamily="18" charset="0"/>
                <a:cs typeface="Times New Roman" panose="02020603050405020304" pitchFamily="18" charset="0"/>
              </a:rPr>
              <a:t>The question mark (?) is known as the wildcard in generic programming .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represents an unknown type.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wildcard can be used in a variety of situations such as the type of a parameter, field, or local </a:t>
            </a:r>
            <a:r>
              <a:rPr lang="en-US" sz="2000" dirty="0" smtClean="0">
                <a:latin typeface="Times New Roman" panose="02020603050405020304" pitchFamily="18" charset="0"/>
                <a:cs typeface="Times New Roman" panose="02020603050405020304" pitchFamily="18" charset="0"/>
              </a:rPr>
              <a:t>variable, sometimes </a:t>
            </a:r>
            <a:r>
              <a:rPr lang="en-US" sz="2000" dirty="0">
                <a:latin typeface="Times New Roman" panose="02020603050405020304" pitchFamily="18" charset="0"/>
                <a:cs typeface="Times New Roman" panose="02020603050405020304" pitchFamily="18" charset="0"/>
              </a:rPr>
              <a:t>as a return type.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Types of wildcards in Java</a:t>
            </a:r>
            <a:r>
              <a:rPr lang="en-US" sz="2000" b="1" dirty="0" smtClean="0">
                <a:latin typeface="Times New Roman" panose="02020603050405020304" pitchFamily="18" charset="0"/>
                <a:cs typeface="Times New Roman" panose="02020603050405020304" pitchFamily="18" charset="0"/>
              </a:rPr>
              <a:t>:</a:t>
            </a:r>
          </a:p>
          <a:p>
            <a:pPr marL="0" indent="0">
              <a:buNone/>
            </a:pPr>
            <a:r>
              <a:rPr lang="en-US" sz="2000" b="1" dirty="0">
                <a:latin typeface="Times New Roman" panose="02020603050405020304" pitchFamily="18" charset="0"/>
                <a:cs typeface="Times New Roman" panose="02020603050405020304" pitchFamily="18" charset="0"/>
              </a:rPr>
              <a:t>Upper Bounded Wildcards: </a:t>
            </a:r>
            <a:r>
              <a:rPr lang="en-US" sz="2000" dirty="0">
                <a:latin typeface="Times New Roman" panose="02020603050405020304" pitchFamily="18" charset="0"/>
                <a:cs typeface="Times New Roman" panose="02020603050405020304" pitchFamily="18" charset="0"/>
              </a:rPr>
              <a:t>These wildcards can be used when you want to relax the restrictions on a variable</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example, say you want to write a method that works on List &lt; integer &gt;, List &lt; double &gt;, and List &lt; number &gt; , you can do this  using an upper bounded wildcard.</a:t>
            </a:r>
          </a:p>
          <a:p>
            <a:pPr marL="0" indent="0">
              <a:buNone/>
            </a:pPr>
            <a:r>
              <a:rPr lang="en-US" sz="2000" dirty="0">
                <a:latin typeface="Times New Roman" panose="02020603050405020304" pitchFamily="18" charset="0"/>
                <a:cs typeface="Times New Roman" panose="02020603050405020304" pitchFamily="18" charset="0"/>
              </a:rPr>
              <a:t>To declare an upper-bounded wildcard, use the wildcard character (‘?’), followed by the extends keyword, followed by its upper bound</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public static void add(List&lt;? extends Number&gt; list)</a:t>
            </a:r>
          </a:p>
        </p:txBody>
      </p:sp>
    </p:spTree>
    <p:extLst>
      <p:ext uri="{BB962C8B-B14F-4D97-AF65-F5344CB8AC3E}">
        <p14:creationId xmlns:p14="http://schemas.microsoft.com/office/powerpoint/2010/main" val="25335474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endParaRPr lang="en-US" sz="2000" b="1" dirty="0">
              <a:latin typeface="Times New Roman" panose="02020603050405020304" pitchFamily="18" charset="0"/>
              <a:cs typeface="Times New Roman" panose="02020603050405020304" pitchFamily="18" charset="0"/>
            </a:endParaRPr>
          </a:p>
        </p:txBody>
      </p:sp>
      <p:sp>
        <p:nvSpPr>
          <p:cNvPr id="2" name="Rectangle 1"/>
          <p:cNvSpPr/>
          <p:nvPr/>
        </p:nvSpPr>
        <p:spPr>
          <a:xfrm>
            <a:off x="1031966" y="770709"/>
            <a:ext cx="5055325" cy="52643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//Java program to demonstrate Upper Bounded Wildcards</a:t>
            </a:r>
          </a:p>
          <a:p>
            <a:r>
              <a:rPr lang="en-US" sz="1600" dirty="0"/>
              <a:t>import </a:t>
            </a:r>
            <a:r>
              <a:rPr lang="en-US" sz="1600" dirty="0" err="1"/>
              <a:t>java.util.Arrays</a:t>
            </a:r>
            <a:r>
              <a:rPr lang="en-US" sz="1600" dirty="0"/>
              <a:t>;</a:t>
            </a:r>
          </a:p>
          <a:p>
            <a:r>
              <a:rPr lang="en-US" sz="1600" dirty="0"/>
              <a:t>import </a:t>
            </a:r>
            <a:r>
              <a:rPr lang="en-US" sz="1600" dirty="0" err="1"/>
              <a:t>java.util.List</a:t>
            </a:r>
            <a:r>
              <a:rPr lang="en-US" sz="1600" dirty="0"/>
              <a:t>;</a:t>
            </a:r>
          </a:p>
          <a:p>
            <a:r>
              <a:rPr lang="en-US" sz="1600" dirty="0"/>
              <a:t>  </a:t>
            </a:r>
          </a:p>
          <a:p>
            <a:r>
              <a:rPr lang="en-US" sz="1600" dirty="0"/>
              <a:t>class </a:t>
            </a:r>
            <a:r>
              <a:rPr lang="en-US" sz="1600" dirty="0" err="1"/>
              <a:t>WildcardDemo</a:t>
            </a:r>
            <a:endParaRPr lang="en-US" sz="1600" dirty="0"/>
          </a:p>
          <a:p>
            <a:r>
              <a:rPr lang="en-US" sz="1600" dirty="0"/>
              <a:t>{</a:t>
            </a:r>
          </a:p>
          <a:p>
            <a:r>
              <a:rPr lang="en-US" sz="1600" dirty="0"/>
              <a:t>    public static void main(String[] </a:t>
            </a:r>
            <a:r>
              <a:rPr lang="en-US" sz="1600" dirty="0" err="1"/>
              <a:t>args</a:t>
            </a:r>
            <a:r>
              <a:rPr lang="en-US" sz="1600" dirty="0"/>
              <a:t>)</a:t>
            </a:r>
          </a:p>
          <a:p>
            <a:r>
              <a:rPr lang="en-US" sz="1600" dirty="0"/>
              <a:t>    {</a:t>
            </a:r>
          </a:p>
          <a:p>
            <a:r>
              <a:rPr lang="en-US" sz="1600" dirty="0"/>
              <a:t>          </a:t>
            </a:r>
          </a:p>
          <a:p>
            <a:r>
              <a:rPr lang="en-US" sz="1600" dirty="0"/>
              <a:t>        //Upper Bounded Integer List</a:t>
            </a:r>
          </a:p>
          <a:p>
            <a:r>
              <a:rPr lang="en-US" sz="1600" dirty="0"/>
              <a:t>        List&lt;Integer&gt; list1= </a:t>
            </a:r>
            <a:r>
              <a:rPr lang="en-US" sz="1600" dirty="0" err="1"/>
              <a:t>Arrays.asList</a:t>
            </a:r>
            <a:r>
              <a:rPr lang="en-US" sz="1600" dirty="0"/>
              <a:t>(4,5,6,7);</a:t>
            </a:r>
          </a:p>
          <a:p>
            <a:r>
              <a:rPr lang="en-US" sz="1600" dirty="0"/>
              <a:t>          </a:t>
            </a:r>
          </a:p>
          <a:p>
            <a:r>
              <a:rPr lang="en-US" sz="1600" dirty="0"/>
              <a:t>        //printing the sum of elements in list</a:t>
            </a:r>
          </a:p>
          <a:p>
            <a:r>
              <a:rPr lang="en-US" sz="1600" dirty="0"/>
              <a:t>        </a:t>
            </a:r>
            <a:r>
              <a:rPr lang="en-US" sz="1600" dirty="0" err="1"/>
              <a:t>System.out.println</a:t>
            </a:r>
            <a:r>
              <a:rPr lang="en-US" sz="1600" dirty="0"/>
              <a:t>("Total sum is:"+sum(list1));</a:t>
            </a:r>
          </a:p>
          <a:p>
            <a:r>
              <a:rPr lang="en-US" sz="1600" dirty="0"/>
              <a:t>  </a:t>
            </a:r>
          </a:p>
          <a:p>
            <a:r>
              <a:rPr lang="en-US" sz="1600" dirty="0"/>
              <a:t>        //Double list</a:t>
            </a:r>
          </a:p>
          <a:p>
            <a:r>
              <a:rPr lang="en-US" sz="1600" dirty="0"/>
              <a:t>        List&lt;Double&gt; list2=</a:t>
            </a:r>
            <a:r>
              <a:rPr lang="en-US" sz="1600" dirty="0" err="1"/>
              <a:t>Arrays.asList</a:t>
            </a:r>
            <a:r>
              <a:rPr lang="en-US" sz="1600" dirty="0"/>
              <a:t>(4.1,5.1,6.1);</a:t>
            </a:r>
          </a:p>
          <a:p>
            <a:r>
              <a:rPr lang="en-US" sz="1600" dirty="0"/>
              <a:t>          </a:t>
            </a:r>
          </a:p>
          <a:p>
            <a:r>
              <a:rPr lang="en-US" sz="1600" dirty="0"/>
              <a:t>        //printing the sum of elements in list</a:t>
            </a:r>
          </a:p>
          <a:p>
            <a:r>
              <a:rPr lang="en-US" sz="1600" dirty="0"/>
              <a:t>        </a:t>
            </a:r>
            <a:r>
              <a:rPr lang="en-US" sz="1600" dirty="0" err="1"/>
              <a:t>System.out.print</a:t>
            </a:r>
            <a:r>
              <a:rPr lang="en-US" sz="1600" dirty="0"/>
              <a:t>("Total sum is:"+sum(list2));</a:t>
            </a:r>
          </a:p>
          <a:p>
            <a:r>
              <a:rPr lang="en-US" sz="1600" dirty="0"/>
              <a:t>    }</a:t>
            </a:r>
          </a:p>
        </p:txBody>
      </p:sp>
      <p:sp>
        <p:nvSpPr>
          <p:cNvPr id="4" name="Rectangle 3"/>
          <p:cNvSpPr/>
          <p:nvPr/>
        </p:nvSpPr>
        <p:spPr>
          <a:xfrm>
            <a:off x="6453051" y="770709"/>
            <a:ext cx="4900749" cy="52643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private static double sum(List&lt;? extends Number&gt; list) </a:t>
            </a:r>
          </a:p>
          <a:p>
            <a:r>
              <a:rPr lang="en-US" dirty="0"/>
              <a:t>    {</a:t>
            </a:r>
          </a:p>
          <a:p>
            <a:r>
              <a:rPr lang="en-US" dirty="0"/>
              <a:t>        double sum=0.0;</a:t>
            </a:r>
          </a:p>
          <a:p>
            <a:r>
              <a:rPr lang="en-US" dirty="0"/>
              <a:t>        for (Number i: list)</a:t>
            </a:r>
          </a:p>
          <a:p>
            <a:r>
              <a:rPr lang="en-US" dirty="0"/>
              <a:t>        {</a:t>
            </a:r>
          </a:p>
          <a:p>
            <a:r>
              <a:rPr lang="en-US" dirty="0"/>
              <a:t>            sum+=</a:t>
            </a:r>
            <a:r>
              <a:rPr lang="en-US" dirty="0" err="1"/>
              <a:t>i.doubleValue</a:t>
            </a:r>
            <a:r>
              <a:rPr lang="en-US" dirty="0"/>
              <a:t>();</a:t>
            </a:r>
          </a:p>
          <a:p>
            <a:r>
              <a:rPr lang="en-US" dirty="0"/>
              <a:t>        }</a:t>
            </a:r>
          </a:p>
          <a:p>
            <a:r>
              <a:rPr lang="en-US" dirty="0"/>
              <a:t>  </a:t>
            </a:r>
          </a:p>
          <a:p>
            <a:r>
              <a:rPr lang="en-US" dirty="0"/>
              <a:t>        return sum;</a:t>
            </a:r>
          </a:p>
          <a:p>
            <a:r>
              <a:rPr lang="en-US" dirty="0"/>
              <a:t>    }</a:t>
            </a:r>
          </a:p>
          <a:p>
            <a:r>
              <a:rPr lang="en-US" dirty="0"/>
              <a:t>}</a:t>
            </a:r>
          </a:p>
          <a:p>
            <a:r>
              <a:rPr lang="en-US" dirty="0"/>
              <a:t>Output:</a:t>
            </a:r>
          </a:p>
          <a:p>
            <a:endParaRPr lang="en-US" dirty="0"/>
          </a:p>
          <a:p>
            <a:endParaRPr lang="en-US" dirty="0"/>
          </a:p>
          <a:p>
            <a:endParaRPr lang="en-US" dirty="0"/>
          </a:p>
          <a:p>
            <a:r>
              <a:rPr lang="en-US" dirty="0"/>
              <a:t>Total sum is:22.0</a:t>
            </a:r>
          </a:p>
          <a:p>
            <a:r>
              <a:rPr lang="en-US" dirty="0"/>
              <a:t>Total sum is:15.299999999999999</a:t>
            </a:r>
          </a:p>
        </p:txBody>
      </p:sp>
    </p:spTree>
    <p:extLst>
      <p:ext uri="{BB962C8B-B14F-4D97-AF65-F5344CB8AC3E}">
        <p14:creationId xmlns:p14="http://schemas.microsoft.com/office/powerpoint/2010/main" val="24486813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Lower Bounded Wildcards: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expressed using the wildcard character (‘?’), followed by the super keyword, followed by its lower bound: &lt;? super A&gt;.</a:t>
            </a:r>
          </a:p>
          <a:p>
            <a:pPr marL="0" indent="0">
              <a:buNone/>
            </a:pPr>
            <a:r>
              <a:rPr lang="en-US" sz="2000" b="1" dirty="0" smtClean="0">
                <a:latin typeface="Times New Roman" panose="02020603050405020304" pitchFamily="18" charset="0"/>
                <a:cs typeface="Times New Roman" panose="02020603050405020304" pitchFamily="18" charset="0"/>
              </a:rPr>
              <a:t>Syntax</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Collectiontype</a:t>
            </a:r>
            <a:r>
              <a:rPr lang="en-US" sz="2000" b="1" dirty="0">
                <a:latin typeface="Times New Roman" panose="02020603050405020304" pitchFamily="18" charset="0"/>
                <a:cs typeface="Times New Roman" panose="02020603050405020304" pitchFamily="18" charset="0"/>
              </a:rPr>
              <a:t> &lt;? super A</a:t>
            </a:r>
            <a:r>
              <a:rPr lang="en-US" sz="2000" b="1" dirty="0" smtClean="0">
                <a:latin typeface="Times New Roman" panose="02020603050405020304" pitchFamily="18" charset="0"/>
                <a:cs typeface="Times New Roman" panose="02020603050405020304" pitchFamily="18" charset="0"/>
              </a:rPr>
              <a:t>&gt;</a:t>
            </a:r>
          </a:p>
          <a:p>
            <a:pPr marL="0" indent="0">
              <a:buNone/>
            </a:pPr>
            <a:endParaRPr lang="en-US" sz="2000" b="1" dirty="0">
              <a:latin typeface="Times New Roman" panose="02020603050405020304" pitchFamily="18" charset="0"/>
              <a:cs typeface="Times New Roman" panose="02020603050405020304" pitchFamily="18" charset="0"/>
            </a:endParaRPr>
          </a:p>
        </p:txBody>
      </p:sp>
      <p:sp>
        <p:nvSpPr>
          <p:cNvPr id="2" name="Rectangle 1"/>
          <p:cNvSpPr/>
          <p:nvPr/>
        </p:nvSpPr>
        <p:spPr>
          <a:xfrm>
            <a:off x="979714" y="1920240"/>
            <a:ext cx="4767943" cy="4572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smtClean="0"/>
              <a:t>import </a:t>
            </a:r>
            <a:r>
              <a:rPr lang="en-US" sz="1500" dirty="0" err="1"/>
              <a:t>java.util.Arrays</a:t>
            </a:r>
            <a:r>
              <a:rPr lang="en-US" sz="1500" dirty="0"/>
              <a:t>;</a:t>
            </a:r>
          </a:p>
          <a:p>
            <a:r>
              <a:rPr lang="en-US" sz="1500" dirty="0"/>
              <a:t>import </a:t>
            </a:r>
            <a:r>
              <a:rPr lang="en-US" sz="1500" dirty="0" err="1"/>
              <a:t>java.util.List</a:t>
            </a:r>
            <a:r>
              <a:rPr lang="en-US" sz="1500" dirty="0"/>
              <a:t>;</a:t>
            </a:r>
          </a:p>
          <a:p>
            <a:r>
              <a:rPr lang="en-US" sz="1500" dirty="0"/>
              <a:t>  </a:t>
            </a:r>
          </a:p>
          <a:p>
            <a:r>
              <a:rPr lang="en-US" sz="1500" dirty="0"/>
              <a:t>class </a:t>
            </a:r>
            <a:r>
              <a:rPr lang="en-US" sz="1500" dirty="0" err="1"/>
              <a:t>WildcardDemo</a:t>
            </a:r>
            <a:endParaRPr lang="en-US" sz="1500" dirty="0"/>
          </a:p>
          <a:p>
            <a:r>
              <a:rPr lang="en-US" sz="1500" dirty="0"/>
              <a:t>{</a:t>
            </a:r>
          </a:p>
          <a:p>
            <a:r>
              <a:rPr lang="en-US" sz="1500" dirty="0"/>
              <a:t>    public static void main(String[] </a:t>
            </a:r>
            <a:r>
              <a:rPr lang="en-US" sz="1500" dirty="0" err="1"/>
              <a:t>args</a:t>
            </a:r>
            <a:r>
              <a:rPr lang="en-US" sz="1500" dirty="0"/>
              <a:t>)</a:t>
            </a:r>
          </a:p>
          <a:p>
            <a:r>
              <a:rPr lang="en-US" sz="1500" dirty="0"/>
              <a:t>    {</a:t>
            </a:r>
          </a:p>
          <a:p>
            <a:r>
              <a:rPr lang="en-US" sz="1500" dirty="0"/>
              <a:t>        //Lower Bounded Integer List</a:t>
            </a:r>
          </a:p>
          <a:p>
            <a:r>
              <a:rPr lang="en-US" sz="1500" dirty="0"/>
              <a:t>        List&lt;Integer&gt; list1= </a:t>
            </a:r>
            <a:r>
              <a:rPr lang="en-US" sz="1500" dirty="0" err="1"/>
              <a:t>Arrays.asList</a:t>
            </a:r>
            <a:r>
              <a:rPr lang="en-US" sz="1500" dirty="0"/>
              <a:t>(4,5,6,7);</a:t>
            </a:r>
          </a:p>
          <a:p>
            <a:r>
              <a:rPr lang="en-US" sz="1500" dirty="0"/>
              <a:t>          </a:t>
            </a:r>
          </a:p>
          <a:p>
            <a:r>
              <a:rPr lang="en-US" sz="1500" dirty="0"/>
              <a:t>        //Integer list object is being passed</a:t>
            </a:r>
          </a:p>
          <a:p>
            <a:r>
              <a:rPr lang="en-US" sz="1500" dirty="0"/>
              <a:t>        </a:t>
            </a:r>
            <a:r>
              <a:rPr lang="en-US" sz="1500" dirty="0" err="1"/>
              <a:t>printOnlyIntegerClassorSuperClass</a:t>
            </a:r>
            <a:r>
              <a:rPr lang="en-US" sz="1500" dirty="0"/>
              <a:t>(list1);</a:t>
            </a:r>
          </a:p>
          <a:p>
            <a:r>
              <a:rPr lang="en-US" sz="1500" dirty="0"/>
              <a:t>  </a:t>
            </a:r>
          </a:p>
          <a:p>
            <a:r>
              <a:rPr lang="en-US" sz="1500" dirty="0"/>
              <a:t>        //Number list</a:t>
            </a:r>
          </a:p>
          <a:p>
            <a:r>
              <a:rPr lang="en-US" sz="1500" dirty="0"/>
              <a:t>        List&lt;Number&gt; list2= </a:t>
            </a:r>
            <a:r>
              <a:rPr lang="en-US" sz="1500" dirty="0" err="1"/>
              <a:t>Arrays.asList</a:t>
            </a:r>
            <a:r>
              <a:rPr lang="en-US" sz="1500" dirty="0"/>
              <a:t>(4,5,6,7);</a:t>
            </a:r>
          </a:p>
          <a:p>
            <a:r>
              <a:rPr lang="en-US" sz="1500" dirty="0"/>
              <a:t>          </a:t>
            </a:r>
          </a:p>
          <a:p>
            <a:r>
              <a:rPr lang="en-US" sz="1500" dirty="0"/>
              <a:t>        //Integer list object is being passed</a:t>
            </a:r>
          </a:p>
          <a:p>
            <a:r>
              <a:rPr lang="en-US" sz="1500" dirty="0"/>
              <a:t>        </a:t>
            </a:r>
            <a:r>
              <a:rPr lang="en-US" sz="1500" dirty="0" err="1"/>
              <a:t>printOnlyIntegerClassorSuperClass</a:t>
            </a:r>
            <a:r>
              <a:rPr lang="en-US" sz="1500" dirty="0"/>
              <a:t>(list2);</a:t>
            </a:r>
          </a:p>
          <a:p>
            <a:r>
              <a:rPr lang="en-US" sz="1500" dirty="0"/>
              <a:t>    }</a:t>
            </a:r>
          </a:p>
        </p:txBody>
      </p:sp>
      <p:sp>
        <p:nvSpPr>
          <p:cNvPr id="4" name="Rectangle 3"/>
          <p:cNvSpPr/>
          <p:nvPr/>
        </p:nvSpPr>
        <p:spPr>
          <a:xfrm>
            <a:off x="6257109" y="1920240"/>
            <a:ext cx="5617028" cy="4572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public static void </a:t>
            </a:r>
            <a:r>
              <a:rPr lang="en-US" sz="2000" dirty="0" err="1"/>
              <a:t>printOnlyIntegerClassorSuperClass</a:t>
            </a:r>
            <a:r>
              <a:rPr lang="en-US" sz="2000" dirty="0"/>
              <a:t>(List&lt;? super Integer&gt; list)</a:t>
            </a:r>
          </a:p>
          <a:p>
            <a:r>
              <a:rPr lang="en-US" sz="2000" dirty="0"/>
              <a:t>    {</a:t>
            </a:r>
          </a:p>
          <a:p>
            <a:r>
              <a:rPr lang="en-US" sz="2000" dirty="0"/>
              <a:t>        </a:t>
            </a:r>
            <a:r>
              <a:rPr lang="en-US" sz="2000" dirty="0" err="1"/>
              <a:t>System.out.println</a:t>
            </a:r>
            <a:r>
              <a:rPr lang="en-US" sz="2000" dirty="0"/>
              <a:t>(list);</a:t>
            </a:r>
          </a:p>
          <a:p>
            <a:r>
              <a:rPr lang="en-US" sz="2000" dirty="0"/>
              <a:t>    }</a:t>
            </a:r>
          </a:p>
          <a:p>
            <a:r>
              <a:rPr lang="en-US" sz="2000" dirty="0"/>
              <a:t>}</a:t>
            </a:r>
          </a:p>
          <a:p>
            <a:r>
              <a:rPr lang="en-US" sz="2000" dirty="0"/>
              <a:t>Output:</a:t>
            </a:r>
          </a:p>
          <a:p>
            <a:endParaRPr lang="en-US" sz="2000" dirty="0"/>
          </a:p>
          <a:p>
            <a:r>
              <a:rPr lang="en-US" sz="2000" dirty="0"/>
              <a:t>[4, 5, 6, 7]</a:t>
            </a:r>
          </a:p>
          <a:p>
            <a:r>
              <a:rPr lang="en-US" sz="2000" dirty="0"/>
              <a:t>[4, 5, 6, 7]</a:t>
            </a:r>
          </a:p>
        </p:txBody>
      </p:sp>
    </p:spTree>
    <p:extLst>
      <p:ext uri="{BB962C8B-B14F-4D97-AF65-F5344CB8AC3E}">
        <p14:creationId xmlns:p14="http://schemas.microsoft.com/office/powerpoint/2010/main" val="42258435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Here arguments can be Integer or superclass of Integer(which is Number</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method </a:t>
            </a:r>
            <a:r>
              <a:rPr lang="en-US" sz="2000" dirty="0" err="1">
                <a:latin typeface="Times New Roman" panose="02020603050405020304" pitchFamily="18" charset="0"/>
                <a:cs typeface="Times New Roman" panose="02020603050405020304" pitchFamily="18" charset="0"/>
              </a:rPr>
              <a:t>printOnlyIntegerClassorSuperClass</a:t>
            </a:r>
            <a:r>
              <a:rPr lang="en-US" sz="2000" dirty="0">
                <a:latin typeface="Times New Roman" panose="02020603050405020304" pitchFamily="18" charset="0"/>
                <a:cs typeface="Times New Roman" panose="02020603050405020304" pitchFamily="18" charset="0"/>
              </a:rPr>
              <a:t> will only take Integer or its superclass objects.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However </a:t>
            </a:r>
            <a:r>
              <a:rPr lang="en-US" sz="2000" dirty="0">
                <a:latin typeface="Times New Roman" panose="02020603050405020304" pitchFamily="18" charset="0"/>
                <a:cs typeface="Times New Roman" panose="02020603050405020304" pitchFamily="18" charset="0"/>
              </a:rPr>
              <a:t>if we pass list of type Double then we will get compilation error. It is because only the Integer field or its superclass can be passed . Double is not the superclass of Integer</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Unbounded Wildcard: </a:t>
            </a:r>
            <a:r>
              <a:rPr lang="en-US" sz="2000" dirty="0">
                <a:latin typeface="Times New Roman" panose="02020603050405020304" pitchFamily="18" charset="0"/>
                <a:cs typeface="Times New Roman" panose="02020603050405020304" pitchFamily="18" charset="0"/>
              </a:rPr>
              <a:t>This wildcard type is specified using the wildcard character (?),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When </a:t>
            </a:r>
            <a:r>
              <a:rPr lang="en-US" sz="2000" dirty="0">
                <a:latin typeface="Times New Roman" panose="02020603050405020304" pitchFamily="18" charset="0"/>
                <a:cs typeface="Times New Roman" panose="02020603050405020304" pitchFamily="18" charset="0"/>
              </a:rPr>
              <a:t>the code is using methods in the generic class that don’t depend on the type </a:t>
            </a:r>
            <a:r>
              <a:rPr lang="en-US" sz="2000" dirty="0" smtClean="0">
                <a:latin typeface="Times New Roman" panose="02020603050405020304" pitchFamily="18" charset="0"/>
                <a:cs typeface="Times New Roman" panose="02020603050405020304" pitchFamily="18" charset="0"/>
              </a:rPr>
              <a:t>parameter</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57142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Unbounded Wildcard: </a:t>
            </a:r>
            <a:r>
              <a:rPr lang="en-US" sz="2000" dirty="0">
                <a:latin typeface="Times New Roman" panose="02020603050405020304" pitchFamily="18" charset="0"/>
                <a:cs typeface="Times New Roman" panose="02020603050405020304" pitchFamily="18" charset="0"/>
              </a:rPr>
              <a:t>This wildcard type is specified using the wildcard character (?), </a:t>
            </a:r>
          </a:p>
          <a:p>
            <a:r>
              <a:rPr lang="en-US" sz="2000" dirty="0">
                <a:latin typeface="Times New Roman" panose="02020603050405020304" pitchFamily="18" charset="0"/>
                <a:cs typeface="Times New Roman" panose="02020603050405020304" pitchFamily="18" charset="0"/>
              </a:rPr>
              <a:t>When the code is using methods in the generic class that don’t depend on the type parameter</a:t>
            </a:r>
          </a:p>
          <a:p>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045028" y="1358537"/>
            <a:ext cx="4833258" cy="455893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import </a:t>
            </a:r>
            <a:r>
              <a:rPr lang="en-US" sz="1600" dirty="0" err="1"/>
              <a:t>java.util.Arrays</a:t>
            </a:r>
            <a:r>
              <a:rPr lang="en-US" sz="1600" dirty="0"/>
              <a:t>;</a:t>
            </a:r>
          </a:p>
          <a:p>
            <a:r>
              <a:rPr lang="en-US" sz="1600" dirty="0"/>
              <a:t>import </a:t>
            </a:r>
            <a:r>
              <a:rPr lang="en-US" sz="1600" dirty="0" err="1"/>
              <a:t>java.util.List</a:t>
            </a:r>
            <a:r>
              <a:rPr lang="en-US" sz="1600" dirty="0"/>
              <a:t>;</a:t>
            </a:r>
          </a:p>
          <a:p>
            <a:r>
              <a:rPr lang="en-US" sz="1600" dirty="0"/>
              <a:t>  </a:t>
            </a:r>
          </a:p>
          <a:p>
            <a:r>
              <a:rPr lang="en-US" sz="1600" dirty="0"/>
              <a:t>class </a:t>
            </a:r>
            <a:r>
              <a:rPr lang="en-US" sz="1600" dirty="0" err="1"/>
              <a:t>unboundedwildcardemo</a:t>
            </a:r>
            <a:endParaRPr lang="en-US" sz="1600" dirty="0"/>
          </a:p>
          <a:p>
            <a:r>
              <a:rPr lang="en-US" sz="1600" dirty="0"/>
              <a:t>{</a:t>
            </a:r>
          </a:p>
          <a:p>
            <a:r>
              <a:rPr lang="en-US" sz="1600" dirty="0"/>
              <a:t>    public static void main(String[] </a:t>
            </a:r>
            <a:r>
              <a:rPr lang="en-US" sz="1600" dirty="0" err="1"/>
              <a:t>args</a:t>
            </a:r>
            <a:r>
              <a:rPr lang="en-US" sz="1600" dirty="0"/>
              <a:t>) </a:t>
            </a:r>
          </a:p>
          <a:p>
            <a:r>
              <a:rPr lang="en-US" sz="1600" dirty="0"/>
              <a:t>    {</a:t>
            </a:r>
          </a:p>
          <a:p>
            <a:r>
              <a:rPr lang="en-US" sz="1600" dirty="0"/>
              <a:t>  </a:t>
            </a:r>
          </a:p>
          <a:p>
            <a:r>
              <a:rPr lang="en-US" sz="1600" dirty="0"/>
              <a:t>        //Integer List</a:t>
            </a:r>
          </a:p>
          <a:p>
            <a:r>
              <a:rPr lang="en-US" sz="1600" dirty="0"/>
              <a:t>        List&lt;Integer&gt; list1= </a:t>
            </a:r>
            <a:r>
              <a:rPr lang="en-US" sz="1600" dirty="0" err="1"/>
              <a:t>Arrays.asList</a:t>
            </a:r>
            <a:r>
              <a:rPr lang="en-US" sz="1600" dirty="0"/>
              <a:t>(1,2,3);</a:t>
            </a:r>
          </a:p>
          <a:p>
            <a:r>
              <a:rPr lang="en-US" sz="1600" dirty="0"/>
              <a:t>  </a:t>
            </a:r>
          </a:p>
          <a:p>
            <a:r>
              <a:rPr lang="en-US" sz="1600" dirty="0"/>
              <a:t>        //Double list</a:t>
            </a:r>
          </a:p>
          <a:p>
            <a:r>
              <a:rPr lang="en-US" sz="1600" dirty="0"/>
              <a:t>        List&lt;Double&gt; list2=</a:t>
            </a:r>
            <a:r>
              <a:rPr lang="en-US" sz="1600" dirty="0" err="1"/>
              <a:t>Arrays.asList</a:t>
            </a:r>
            <a:r>
              <a:rPr lang="en-US" sz="1600" dirty="0"/>
              <a:t>(1.1,2.2,3.3);</a:t>
            </a:r>
          </a:p>
          <a:p>
            <a:r>
              <a:rPr lang="en-US" sz="1600" dirty="0"/>
              <a:t>  </a:t>
            </a:r>
          </a:p>
          <a:p>
            <a:r>
              <a:rPr lang="en-US" sz="1600" dirty="0"/>
              <a:t>        </a:t>
            </a:r>
            <a:r>
              <a:rPr lang="en-US" sz="1600" dirty="0" err="1"/>
              <a:t>printlist</a:t>
            </a:r>
            <a:r>
              <a:rPr lang="en-US" sz="1600" dirty="0"/>
              <a:t>(list1);</a:t>
            </a:r>
          </a:p>
          <a:p>
            <a:r>
              <a:rPr lang="en-US" sz="1600" dirty="0"/>
              <a:t>  </a:t>
            </a:r>
          </a:p>
          <a:p>
            <a:r>
              <a:rPr lang="en-US" sz="1600" dirty="0"/>
              <a:t>        </a:t>
            </a:r>
            <a:r>
              <a:rPr lang="en-US" sz="1600" dirty="0" err="1"/>
              <a:t>printlist</a:t>
            </a:r>
            <a:r>
              <a:rPr lang="en-US" sz="1600" dirty="0"/>
              <a:t>(list2);</a:t>
            </a:r>
          </a:p>
          <a:p>
            <a:r>
              <a:rPr lang="en-US" sz="1600" dirty="0"/>
              <a:t>    }</a:t>
            </a:r>
          </a:p>
          <a:p>
            <a:r>
              <a:rPr lang="en-US" sz="1600" dirty="0"/>
              <a:t> </a:t>
            </a:r>
          </a:p>
        </p:txBody>
      </p:sp>
      <p:sp>
        <p:nvSpPr>
          <p:cNvPr id="4" name="Rectangle 3"/>
          <p:cNvSpPr/>
          <p:nvPr/>
        </p:nvSpPr>
        <p:spPr>
          <a:xfrm>
            <a:off x="6479177" y="1345474"/>
            <a:ext cx="4874623" cy="450668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private static void </a:t>
            </a:r>
            <a:r>
              <a:rPr lang="en-US" dirty="0" err="1"/>
              <a:t>printlist</a:t>
            </a:r>
            <a:r>
              <a:rPr lang="en-US" dirty="0"/>
              <a:t>(List&lt;?&gt; list) </a:t>
            </a:r>
          </a:p>
          <a:p>
            <a:r>
              <a:rPr lang="en-US" dirty="0"/>
              <a:t>    {</a:t>
            </a:r>
          </a:p>
          <a:p>
            <a:r>
              <a:rPr lang="en-US" dirty="0"/>
              <a:t>  </a:t>
            </a:r>
          </a:p>
          <a:p>
            <a:r>
              <a:rPr lang="en-US" dirty="0"/>
              <a:t>        </a:t>
            </a:r>
            <a:r>
              <a:rPr lang="en-US" dirty="0" err="1"/>
              <a:t>System.out.println</a:t>
            </a:r>
            <a:r>
              <a:rPr lang="en-US" dirty="0"/>
              <a:t>(list);</a:t>
            </a:r>
          </a:p>
          <a:p>
            <a:r>
              <a:rPr lang="en-US" dirty="0"/>
              <a:t>    }</a:t>
            </a:r>
          </a:p>
          <a:p>
            <a:r>
              <a:rPr lang="en-US" dirty="0"/>
              <a:t>}</a:t>
            </a:r>
          </a:p>
          <a:p>
            <a:r>
              <a:rPr lang="en-US" dirty="0"/>
              <a:t>Output:</a:t>
            </a:r>
          </a:p>
          <a:p>
            <a:endParaRPr lang="en-US" dirty="0"/>
          </a:p>
          <a:p>
            <a:r>
              <a:rPr lang="en-US" dirty="0"/>
              <a:t>[1, 2, 3]</a:t>
            </a:r>
          </a:p>
          <a:p>
            <a:r>
              <a:rPr lang="en-US" dirty="0"/>
              <a:t>[1.1, 2.2, 3.3]</a:t>
            </a:r>
          </a:p>
        </p:txBody>
      </p:sp>
    </p:spTree>
    <p:extLst>
      <p:ext uri="{BB962C8B-B14F-4D97-AF65-F5344CB8AC3E}">
        <p14:creationId xmlns:p14="http://schemas.microsoft.com/office/powerpoint/2010/main" val="39089760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What is Thread in java?</a:t>
            </a:r>
          </a:p>
          <a:p>
            <a:pPr marL="0" indent="0">
              <a:buNone/>
            </a:pPr>
            <a:r>
              <a:rPr lang="en-US" sz="1600" dirty="0">
                <a:latin typeface="Times New Roman" panose="02020603050405020304" pitchFamily="18" charset="0"/>
                <a:cs typeface="Times New Roman" panose="02020603050405020304" pitchFamily="18" charset="0"/>
              </a:rPr>
              <a:t>A thread is a lightweight sub process, a smallest unit of processing</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983241" y="2120537"/>
            <a:ext cx="8486775" cy="3505200"/>
          </a:xfrm>
          <a:prstGeom prst="rect">
            <a:avLst/>
          </a:prstGeom>
        </p:spPr>
      </p:pic>
    </p:spTree>
    <p:extLst>
      <p:ext uri="{BB962C8B-B14F-4D97-AF65-F5344CB8AC3E}">
        <p14:creationId xmlns:p14="http://schemas.microsoft.com/office/powerpoint/2010/main" val="1874010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05840" y="705394"/>
            <a:ext cx="10032273" cy="5471569"/>
          </a:xfrm>
          <a:prstGeom prst="rect">
            <a:avLst/>
          </a:prstGeom>
        </p:spPr>
      </p:pic>
    </p:spTree>
    <p:extLst>
      <p:ext uri="{BB962C8B-B14F-4D97-AF65-F5344CB8AC3E}">
        <p14:creationId xmlns:p14="http://schemas.microsoft.com/office/powerpoint/2010/main" val="195144890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Multithreading in Java </a:t>
            </a:r>
            <a:r>
              <a:rPr lang="en-US" sz="1600" b="1" dirty="0" smtClean="0">
                <a:latin typeface="Times New Roman" panose="02020603050405020304" pitchFamily="18" charset="0"/>
                <a:cs typeface="Times New Roman" panose="02020603050405020304" pitchFamily="18" charset="0"/>
              </a:rPr>
              <a:t>Programming</a:t>
            </a:r>
          </a:p>
          <a:p>
            <a:r>
              <a:rPr lang="en-US" sz="1600" dirty="0">
                <a:latin typeface="Times New Roman" panose="02020603050405020304" pitchFamily="18" charset="0"/>
                <a:cs typeface="Times New Roman" panose="02020603050405020304" pitchFamily="18" charset="0"/>
              </a:rPr>
              <a:t>Multithreading in java is a process of executing multiple threads simultaneously. </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Multithreading </a:t>
            </a:r>
            <a:r>
              <a:rPr lang="en-US" sz="1600" dirty="0">
                <a:latin typeface="Times New Roman" panose="02020603050405020304" pitchFamily="18" charset="0"/>
                <a:cs typeface="Times New Roman" panose="02020603050405020304" pitchFamily="18" charset="0"/>
              </a:rPr>
              <a:t>is a Java feature that allows concurrent execution of two or more parts of a program for maximum utilization of CPU. Each part of such program is called a thread</a:t>
            </a:r>
            <a:r>
              <a:rPr lang="en-US" sz="1600" dirty="0" smtClean="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Thread is basically a lightweight sub-process, a smallest unit of processing</a:t>
            </a:r>
            <a:r>
              <a:rPr lang="en-US" sz="1600" dirty="0" smtClean="0">
                <a:latin typeface="Times New Roman" panose="02020603050405020304" pitchFamily="18" charset="0"/>
                <a:cs typeface="Times New Roman" panose="02020603050405020304" pitchFamily="18" charset="0"/>
              </a:rPr>
              <a:t>.</a:t>
            </a:r>
          </a:p>
          <a:p>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Multiprocessing and multithreading, both are used to achieve multitasking. But we use multithreading than multiprocessing because threads share a common memory area. They don’t allocate separate memory area so saves memory, and context-switching between the threads takes less time than process</a:t>
            </a:r>
            <a:r>
              <a:rPr lang="en-US" sz="1600" dirty="0" smtClean="0">
                <a:latin typeface="Times New Roman" panose="02020603050405020304" pitchFamily="18" charset="0"/>
                <a:cs typeface="Times New Roman" panose="02020603050405020304" pitchFamily="18" charset="0"/>
              </a:rPr>
              <a:t>.</a:t>
            </a:r>
          </a:p>
          <a:p>
            <a:r>
              <a:rPr lang="en-US" sz="1600" b="1" dirty="0">
                <a:latin typeface="Times New Roman" panose="02020603050405020304" pitchFamily="18" charset="0"/>
                <a:cs typeface="Times New Roman" panose="02020603050405020304" pitchFamily="18" charset="0"/>
              </a:rPr>
              <a:t>Multitasking</a:t>
            </a:r>
          </a:p>
          <a:p>
            <a:r>
              <a:rPr lang="en-US" sz="1600" dirty="0">
                <a:latin typeface="Times New Roman" panose="02020603050405020304" pitchFamily="18" charset="0"/>
                <a:cs typeface="Times New Roman" panose="02020603050405020304" pitchFamily="18" charset="0"/>
              </a:rPr>
              <a:t>Multitasking is a process of executing multiple tasks simultaneously. We use multitasking to utilize the CPU. Multitasking can be achieved by two ways</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Process-based Multitasking(Multiprocessing)</a:t>
            </a:r>
          </a:p>
          <a:p>
            <a:r>
              <a:rPr lang="en-US" sz="1600" dirty="0">
                <a:latin typeface="Times New Roman" panose="02020603050405020304" pitchFamily="18" charset="0"/>
                <a:cs typeface="Times New Roman" panose="02020603050405020304" pitchFamily="18" charset="0"/>
              </a:rPr>
              <a:t>Thread-based Multitasking(Multithreading</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smtClean="0">
                <a:latin typeface="Times New Roman" panose="02020603050405020304" pitchFamily="18" charset="0"/>
                <a:cs typeface="Times New Roman" panose="02020603050405020304" pitchFamily="18" charset="0"/>
              </a:rPr>
              <a:t>Advantages of Java Multithreading</a:t>
            </a:r>
          </a:p>
          <a:p>
            <a:r>
              <a:rPr lang="en-US" sz="1600" dirty="0" smtClean="0">
                <a:latin typeface="Times New Roman" panose="02020603050405020304" pitchFamily="18" charset="0"/>
                <a:cs typeface="Times New Roman" panose="02020603050405020304" pitchFamily="18" charset="0"/>
              </a:rPr>
              <a:t>It </a:t>
            </a:r>
            <a:r>
              <a:rPr lang="en-US" sz="1600" dirty="0">
                <a:latin typeface="Times New Roman" panose="02020603050405020304" pitchFamily="18" charset="0"/>
                <a:cs typeface="Times New Roman" panose="02020603050405020304" pitchFamily="18" charset="0"/>
              </a:rPr>
              <a:t>doesn’t block the user because threads are independent and you can perform multiple operations at same time.</a:t>
            </a:r>
          </a:p>
          <a:p>
            <a:r>
              <a:rPr lang="en-US" sz="1600" dirty="0">
                <a:latin typeface="Times New Roman" panose="02020603050405020304" pitchFamily="18" charset="0"/>
                <a:cs typeface="Times New Roman" panose="02020603050405020304" pitchFamily="18" charset="0"/>
              </a:rPr>
              <a:t>You can perform many operations together so it saves time.</a:t>
            </a:r>
          </a:p>
          <a:p>
            <a:r>
              <a:rPr lang="en-US" sz="1600" dirty="0">
                <a:latin typeface="Times New Roman" panose="02020603050405020304" pitchFamily="18" charset="0"/>
                <a:cs typeface="Times New Roman" panose="02020603050405020304" pitchFamily="18" charset="0"/>
              </a:rPr>
              <a:t>Threads are independent so it doesn’t affect other threads if exception occur in a single thread.</a:t>
            </a:r>
          </a:p>
        </p:txBody>
      </p:sp>
    </p:spTree>
    <p:extLst>
      <p:ext uri="{BB962C8B-B14F-4D97-AF65-F5344CB8AC3E}">
        <p14:creationId xmlns:p14="http://schemas.microsoft.com/office/powerpoint/2010/main" val="384816936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Life cycle of a Thread (Thread States)</a:t>
            </a:r>
          </a:p>
          <a:p>
            <a:pPr marL="0" indent="0">
              <a:buNone/>
            </a:pPr>
            <a:r>
              <a:rPr lang="en-US" sz="1600" dirty="0">
                <a:latin typeface="Times New Roman" panose="02020603050405020304" pitchFamily="18" charset="0"/>
                <a:cs typeface="Times New Roman" panose="02020603050405020304" pitchFamily="18" charset="0"/>
              </a:rPr>
              <a:t>A thread can be in one of the five states. The life cycle of the thread in java is controlled by JVM. The java thread states are as follows:</a:t>
            </a:r>
          </a:p>
          <a:p>
            <a:pPr marL="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New</a:t>
            </a:r>
          </a:p>
          <a:p>
            <a:r>
              <a:rPr lang="en-US" sz="1600" dirty="0">
                <a:latin typeface="Times New Roman" panose="02020603050405020304" pitchFamily="18" charset="0"/>
                <a:cs typeface="Times New Roman" panose="02020603050405020304" pitchFamily="18" charset="0"/>
              </a:rPr>
              <a:t>Runnable</a:t>
            </a:r>
          </a:p>
          <a:p>
            <a:r>
              <a:rPr lang="en-US" sz="1600" dirty="0">
                <a:latin typeface="Times New Roman" panose="02020603050405020304" pitchFamily="18" charset="0"/>
                <a:cs typeface="Times New Roman" panose="02020603050405020304" pitchFamily="18" charset="0"/>
              </a:rPr>
              <a:t>Running</a:t>
            </a:r>
          </a:p>
          <a:p>
            <a:r>
              <a:rPr lang="en-US" sz="1600" dirty="0">
                <a:latin typeface="Times New Roman" panose="02020603050405020304" pitchFamily="18" charset="0"/>
                <a:cs typeface="Times New Roman" panose="02020603050405020304" pitchFamily="18" charset="0"/>
              </a:rPr>
              <a:t>Non-Runnable (Blocked/Waiting)</a:t>
            </a:r>
          </a:p>
          <a:p>
            <a:r>
              <a:rPr lang="en-US" sz="1600" dirty="0">
                <a:latin typeface="Times New Roman" panose="02020603050405020304" pitchFamily="18" charset="0"/>
                <a:cs typeface="Times New Roman" panose="02020603050405020304" pitchFamily="18" charset="0"/>
              </a:rPr>
              <a:t>Terminated</a:t>
            </a:r>
          </a:p>
        </p:txBody>
      </p:sp>
      <p:pic>
        <p:nvPicPr>
          <p:cNvPr id="3" name="Picture 2"/>
          <p:cNvPicPr>
            <a:picLocks noChangeAspect="1"/>
          </p:cNvPicPr>
          <p:nvPr/>
        </p:nvPicPr>
        <p:blipFill>
          <a:blip r:embed="rId2"/>
          <a:stretch>
            <a:fillRect/>
          </a:stretch>
        </p:blipFill>
        <p:spPr>
          <a:xfrm>
            <a:off x="6096000" y="1750558"/>
            <a:ext cx="5057775" cy="4010025"/>
          </a:xfrm>
          <a:prstGeom prst="rect">
            <a:avLst/>
          </a:prstGeom>
        </p:spPr>
      </p:pic>
    </p:spTree>
    <p:extLst>
      <p:ext uri="{BB962C8B-B14F-4D97-AF65-F5344CB8AC3E}">
        <p14:creationId xmlns:p14="http://schemas.microsoft.com/office/powerpoint/2010/main" val="260438862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1) New</a:t>
            </a:r>
          </a:p>
          <a:p>
            <a:pPr marL="0" indent="0">
              <a:buNone/>
            </a:pPr>
            <a:r>
              <a:rPr lang="en-US" sz="1600" dirty="0">
                <a:latin typeface="Times New Roman" panose="02020603050405020304" pitchFamily="18" charset="0"/>
                <a:cs typeface="Times New Roman" panose="02020603050405020304" pitchFamily="18" charset="0"/>
              </a:rPr>
              <a:t>The thread is in new state if you create an instance of Thread class but before the invocation of start() method.</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2) Runnable</a:t>
            </a:r>
          </a:p>
          <a:p>
            <a:pPr marL="0" indent="0">
              <a:buNone/>
            </a:pPr>
            <a:r>
              <a:rPr lang="en-US" sz="1600" dirty="0">
                <a:latin typeface="Times New Roman" panose="02020603050405020304" pitchFamily="18" charset="0"/>
                <a:cs typeface="Times New Roman" panose="02020603050405020304" pitchFamily="18" charset="0"/>
              </a:rPr>
              <a:t>The thread is in runnable state after invocation of start() method, but the thread scheduler has not selected it to be the running thread.</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3) Running</a:t>
            </a:r>
          </a:p>
          <a:p>
            <a:pPr marL="0" indent="0">
              <a:buNone/>
            </a:pPr>
            <a:r>
              <a:rPr lang="en-US" sz="1600" dirty="0">
                <a:latin typeface="Times New Roman" panose="02020603050405020304" pitchFamily="18" charset="0"/>
                <a:cs typeface="Times New Roman" panose="02020603050405020304" pitchFamily="18" charset="0"/>
              </a:rPr>
              <a:t>The thread is in running state if the thread scheduler has selected it.</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4) Non-Runnable (Blocked/Wait)</a:t>
            </a:r>
          </a:p>
          <a:p>
            <a:pPr marL="0" indent="0">
              <a:buNone/>
            </a:pPr>
            <a:r>
              <a:rPr lang="en-US" sz="1600" dirty="0">
                <a:latin typeface="Times New Roman" panose="02020603050405020304" pitchFamily="18" charset="0"/>
                <a:cs typeface="Times New Roman" panose="02020603050405020304" pitchFamily="18" charset="0"/>
              </a:rPr>
              <a:t>This is the state when the thread is still alive, but is currently not eligible to run.</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5) Terminated</a:t>
            </a:r>
          </a:p>
          <a:p>
            <a:pPr marL="0" indent="0">
              <a:buNone/>
            </a:pPr>
            <a:r>
              <a:rPr lang="en-US" sz="1600" dirty="0">
                <a:latin typeface="Times New Roman" panose="02020603050405020304" pitchFamily="18" charset="0"/>
                <a:cs typeface="Times New Roman" panose="02020603050405020304" pitchFamily="18" charset="0"/>
              </a:rPr>
              <a:t>A thread is in terminated or dead state when its run() method exits.</a:t>
            </a:r>
          </a:p>
        </p:txBody>
      </p:sp>
    </p:spTree>
    <p:extLst>
      <p:ext uri="{BB962C8B-B14F-4D97-AF65-F5344CB8AC3E}">
        <p14:creationId xmlns:p14="http://schemas.microsoft.com/office/powerpoint/2010/main" val="419975308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Multithreading in Java by Inheriting Thread Class</a:t>
            </a:r>
          </a:p>
          <a:p>
            <a:pPr marL="0" indent="0">
              <a:buNone/>
            </a:pPr>
            <a:r>
              <a:rPr lang="en-US" sz="1400" dirty="0">
                <a:latin typeface="Times New Roman" panose="02020603050405020304" pitchFamily="18" charset="0"/>
                <a:cs typeface="Times New Roman" panose="02020603050405020304" pitchFamily="18" charset="0"/>
              </a:rPr>
              <a:t>Multithreading is a Java feature that allows concurrent execution of two or more parts of a program for maximum utilization of CPU. Each part of such program is called a thread. So, threads are light-weight processes within a process.</a:t>
            </a:r>
          </a:p>
          <a:p>
            <a:pPr marL="0" indent="0">
              <a:buNone/>
            </a:pPr>
            <a:r>
              <a:rPr lang="en-US" sz="1400" dirty="0" smtClean="0">
                <a:latin typeface="Times New Roman" panose="02020603050405020304" pitchFamily="18" charset="0"/>
                <a:cs typeface="Times New Roman" panose="02020603050405020304" pitchFamily="18" charset="0"/>
              </a:rPr>
              <a:t>As </a:t>
            </a:r>
            <a:r>
              <a:rPr lang="en-US" sz="1400" dirty="0">
                <a:latin typeface="Times New Roman" panose="02020603050405020304" pitchFamily="18" charset="0"/>
                <a:cs typeface="Times New Roman" panose="02020603050405020304" pitchFamily="18" charset="0"/>
              </a:rPr>
              <a:t>discussed in the previous post Threads can be created by using two mechanisms :</a:t>
            </a:r>
          </a:p>
          <a:p>
            <a:pPr marL="0" indent="0">
              <a:buNone/>
            </a:pPr>
            <a:r>
              <a:rPr lang="en-US" sz="1400" dirty="0">
                <a:latin typeface="Times New Roman" panose="02020603050405020304" pitchFamily="18" charset="0"/>
                <a:cs typeface="Times New Roman" panose="02020603050405020304" pitchFamily="18" charset="0"/>
              </a:rPr>
              <a:t>1. Extending the Thread class</a:t>
            </a:r>
          </a:p>
          <a:p>
            <a:pPr marL="0" indent="0">
              <a:buNone/>
            </a:pPr>
            <a:r>
              <a:rPr lang="en-US" sz="1400" dirty="0">
                <a:latin typeface="Times New Roman" panose="02020603050405020304" pitchFamily="18" charset="0"/>
                <a:cs typeface="Times New Roman" panose="02020603050405020304" pitchFamily="18" charset="0"/>
              </a:rPr>
              <a:t>2. Implementing the Runnable </a:t>
            </a:r>
            <a:r>
              <a:rPr lang="en-US" sz="1400" dirty="0" smtClean="0">
                <a:latin typeface="Times New Roman" panose="02020603050405020304" pitchFamily="18" charset="0"/>
                <a:cs typeface="Times New Roman" panose="02020603050405020304" pitchFamily="18" charset="0"/>
              </a:rPr>
              <a:t>Interface</a:t>
            </a:r>
          </a:p>
          <a:p>
            <a:pPr marL="0" indent="0">
              <a:buNone/>
            </a:pPr>
            <a:endParaRPr lang="en-US" sz="1400" dirty="0" smtClean="0">
              <a:latin typeface="Times New Roman" panose="02020603050405020304" pitchFamily="18" charset="0"/>
              <a:cs typeface="Times New Roman" panose="02020603050405020304" pitchFamily="18" charset="0"/>
            </a:endParaRPr>
          </a:p>
        </p:txBody>
      </p:sp>
      <p:sp>
        <p:nvSpPr>
          <p:cNvPr id="5" name="Rectangle 4"/>
          <p:cNvSpPr/>
          <p:nvPr/>
        </p:nvSpPr>
        <p:spPr>
          <a:xfrm>
            <a:off x="953588" y="2390503"/>
            <a:ext cx="3618411" cy="373597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class </a:t>
            </a:r>
            <a:r>
              <a:rPr lang="en-US" sz="1200" dirty="0" err="1"/>
              <a:t>MultithreadingDemo</a:t>
            </a:r>
            <a:r>
              <a:rPr lang="en-US" sz="1200" dirty="0"/>
              <a:t> extends Thread</a:t>
            </a:r>
          </a:p>
          <a:p>
            <a:r>
              <a:rPr lang="en-US" sz="1200" dirty="0"/>
              <a:t>{</a:t>
            </a:r>
          </a:p>
          <a:p>
            <a:r>
              <a:rPr lang="en-US" sz="1200" dirty="0"/>
              <a:t>    public void run()</a:t>
            </a:r>
          </a:p>
          <a:p>
            <a:r>
              <a:rPr lang="en-US" sz="1200" dirty="0"/>
              <a:t>    {</a:t>
            </a:r>
          </a:p>
          <a:p>
            <a:r>
              <a:rPr lang="en-US" sz="1200" dirty="0"/>
              <a:t>        try</a:t>
            </a:r>
          </a:p>
          <a:p>
            <a:r>
              <a:rPr lang="en-US" sz="1200" dirty="0"/>
              <a:t>        {</a:t>
            </a:r>
          </a:p>
          <a:p>
            <a:r>
              <a:rPr lang="en-US" sz="1200" dirty="0"/>
              <a:t>            for(</a:t>
            </a:r>
            <a:r>
              <a:rPr lang="en-US" sz="1200" dirty="0" err="1"/>
              <a:t>int</a:t>
            </a:r>
            <a:r>
              <a:rPr lang="en-US" sz="1200" dirty="0"/>
              <a:t> </a:t>
            </a:r>
            <a:r>
              <a:rPr lang="en-US" sz="1200" dirty="0" err="1"/>
              <a:t>i</a:t>
            </a:r>
            <a:r>
              <a:rPr lang="en-US" sz="1200" dirty="0"/>
              <a:t>=0;i&lt;5;i++){</a:t>
            </a:r>
          </a:p>
          <a:p>
            <a:r>
              <a:rPr lang="en-US" sz="1200" dirty="0"/>
              <a:t>            // Displaying the thread that is running</a:t>
            </a:r>
          </a:p>
          <a:p>
            <a:r>
              <a:rPr lang="en-US" sz="1200" dirty="0"/>
              <a:t>            </a:t>
            </a:r>
            <a:r>
              <a:rPr lang="en-US" sz="1200" dirty="0" err="1"/>
              <a:t>System.out.println</a:t>
            </a:r>
            <a:r>
              <a:rPr lang="en-US" sz="1200" dirty="0"/>
              <a:t> ("Thread " +</a:t>
            </a:r>
          </a:p>
          <a:p>
            <a:r>
              <a:rPr lang="en-US" sz="1200" dirty="0"/>
              <a:t>                  </a:t>
            </a:r>
            <a:r>
              <a:rPr lang="en-US" sz="1200" dirty="0" err="1"/>
              <a:t>Thread.currentThread</a:t>
            </a:r>
            <a:r>
              <a:rPr lang="en-US" sz="1200" dirty="0"/>
              <a:t>().</a:t>
            </a:r>
            <a:r>
              <a:rPr lang="en-US" sz="1200" dirty="0" err="1"/>
              <a:t>getId</a:t>
            </a:r>
            <a:r>
              <a:rPr lang="en-US" sz="1200" dirty="0"/>
              <a:t>() +</a:t>
            </a:r>
          </a:p>
          <a:p>
            <a:r>
              <a:rPr lang="en-US" sz="1200" dirty="0"/>
              <a:t>                  " is running");</a:t>
            </a:r>
          </a:p>
          <a:p>
            <a:r>
              <a:rPr lang="en-US" sz="1200" dirty="0"/>
              <a:t>            }</a:t>
            </a:r>
          </a:p>
          <a:p>
            <a:r>
              <a:rPr lang="en-US" sz="1200" dirty="0"/>
              <a:t>        }</a:t>
            </a:r>
          </a:p>
          <a:p>
            <a:r>
              <a:rPr lang="en-US" sz="1200" dirty="0"/>
              <a:t>        catch (Exception e)</a:t>
            </a:r>
          </a:p>
          <a:p>
            <a:r>
              <a:rPr lang="en-US" sz="1200" dirty="0"/>
              <a:t>        {</a:t>
            </a:r>
          </a:p>
          <a:p>
            <a:r>
              <a:rPr lang="en-US" sz="1200" dirty="0"/>
              <a:t>            // Throwing an exception</a:t>
            </a:r>
          </a:p>
          <a:p>
            <a:r>
              <a:rPr lang="en-US" sz="1200" dirty="0"/>
              <a:t>            </a:t>
            </a:r>
            <a:r>
              <a:rPr lang="en-US" sz="1200" dirty="0" err="1"/>
              <a:t>System.out.println</a:t>
            </a:r>
            <a:r>
              <a:rPr lang="en-US" sz="1200" dirty="0"/>
              <a:t> ("Exception is caught");</a:t>
            </a:r>
          </a:p>
          <a:p>
            <a:r>
              <a:rPr lang="en-US" sz="1200" dirty="0"/>
              <a:t>        }</a:t>
            </a:r>
          </a:p>
          <a:p>
            <a:r>
              <a:rPr lang="en-US" sz="1200" dirty="0"/>
              <a:t>    }</a:t>
            </a:r>
          </a:p>
          <a:p>
            <a:r>
              <a:rPr lang="en-US" sz="1200" dirty="0"/>
              <a:t>}</a:t>
            </a:r>
          </a:p>
        </p:txBody>
      </p:sp>
      <p:sp>
        <p:nvSpPr>
          <p:cNvPr id="6" name="Rectangle 5"/>
          <p:cNvSpPr/>
          <p:nvPr/>
        </p:nvSpPr>
        <p:spPr>
          <a:xfrm>
            <a:off x="4781006" y="2390503"/>
            <a:ext cx="3683725" cy="3722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public class JavaApplication4 {  </a:t>
            </a:r>
          </a:p>
          <a:p>
            <a:r>
              <a:rPr lang="en-US" sz="1400" dirty="0"/>
              <a:t>    </a:t>
            </a:r>
          </a:p>
          <a:p>
            <a:r>
              <a:rPr lang="en-US" sz="1400" dirty="0"/>
              <a:t>    public static void main(String[] </a:t>
            </a:r>
            <a:r>
              <a:rPr lang="en-US" sz="1400" dirty="0" err="1"/>
              <a:t>args</a:t>
            </a:r>
            <a:r>
              <a:rPr lang="en-US" sz="1400" dirty="0"/>
              <a:t>) { </a:t>
            </a:r>
          </a:p>
          <a:p>
            <a:r>
              <a:rPr lang="en-US" sz="1400" dirty="0"/>
              <a:t>        </a:t>
            </a:r>
          </a:p>
          <a:p>
            <a:r>
              <a:rPr lang="en-US" sz="1400" dirty="0"/>
              <a:t>        </a:t>
            </a:r>
            <a:r>
              <a:rPr lang="en-US" sz="1400" dirty="0" err="1"/>
              <a:t>MultithreadingDemo</a:t>
            </a:r>
            <a:r>
              <a:rPr lang="en-US" sz="1400" dirty="0"/>
              <a:t> object = new </a:t>
            </a:r>
            <a:r>
              <a:rPr lang="en-US" sz="1400" dirty="0" err="1"/>
              <a:t>MultithreadingDemo</a:t>
            </a:r>
            <a:r>
              <a:rPr lang="en-US" sz="1400" dirty="0"/>
              <a:t>();</a:t>
            </a:r>
          </a:p>
          <a:p>
            <a:r>
              <a:rPr lang="en-US" sz="1400" dirty="0"/>
              <a:t>            </a:t>
            </a:r>
            <a:r>
              <a:rPr lang="en-US" sz="1400" dirty="0" err="1"/>
              <a:t>object.start</a:t>
            </a:r>
            <a:r>
              <a:rPr lang="en-US" sz="1400" dirty="0"/>
              <a:t>();</a:t>
            </a:r>
          </a:p>
          <a:p>
            <a:r>
              <a:rPr lang="en-US" sz="1400" dirty="0"/>
              <a:t>        for(</a:t>
            </a:r>
            <a:r>
              <a:rPr lang="en-US" sz="1400" dirty="0" err="1"/>
              <a:t>int</a:t>
            </a:r>
            <a:r>
              <a:rPr lang="en-US" sz="1400" dirty="0"/>
              <a:t> </a:t>
            </a:r>
            <a:r>
              <a:rPr lang="en-US" sz="1400" dirty="0" err="1"/>
              <a:t>i</a:t>
            </a:r>
            <a:r>
              <a:rPr lang="en-US" sz="1400" dirty="0"/>
              <a:t>=0;i&lt;5;i++){</a:t>
            </a:r>
          </a:p>
          <a:p>
            <a:r>
              <a:rPr lang="en-US" sz="1400" dirty="0"/>
              <a:t>            // Displaying the thread that is running</a:t>
            </a:r>
          </a:p>
          <a:p>
            <a:r>
              <a:rPr lang="en-US" sz="1400" dirty="0"/>
              <a:t>            </a:t>
            </a:r>
            <a:r>
              <a:rPr lang="en-US" sz="1400" dirty="0" err="1"/>
              <a:t>System.out.println</a:t>
            </a:r>
            <a:r>
              <a:rPr lang="en-US" sz="1400" dirty="0"/>
              <a:t> ("main Thread " +</a:t>
            </a:r>
          </a:p>
          <a:p>
            <a:r>
              <a:rPr lang="en-US" sz="1400" dirty="0"/>
              <a:t>                  </a:t>
            </a:r>
            <a:r>
              <a:rPr lang="en-US" sz="1400" dirty="0" err="1"/>
              <a:t>Thread.currentThread</a:t>
            </a:r>
            <a:r>
              <a:rPr lang="en-US" sz="1400" dirty="0"/>
              <a:t>().</a:t>
            </a:r>
            <a:r>
              <a:rPr lang="en-US" sz="1400" dirty="0" err="1"/>
              <a:t>getId</a:t>
            </a:r>
            <a:r>
              <a:rPr lang="en-US" sz="1400" dirty="0"/>
              <a:t>() +</a:t>
            </a:r>
          </a:p>
          <a:p>
            <a:r>
              <a:rPr lang="en-US" sz="1400" dirty="0"/>
              <a:t>                  " is running");</a:t>
            </a:r>
          </a:p>
          <a:p>
            <a:r>
              <a:rPr lang="en-US" sz="1400" dirty="0"/>
              <a:t>            }</a:t>
            </a:r>
          </a:p>
          <a:p>
            <a:r>
              <a:rPr lang="en-US" sz="1400" dirty="0"/>
              <a:t>    }</a:t>
            </a:r>
          </a:p>
          <a:p>
            <a:r>
              <a:rPr lang="en-US" sz="1400" dirty="0"/>
              <a:t>}</a:t>
            </a:r>
          </a:p>
        </p:txBody>
      </p:sp>
      <p:sp>
        <p:nvSpPr>
          <p:cNvPr id="7" name="Rectangle 6"/>
          <p:cNvSpPr/>
          <p:nvPr/>
        </p:nvSpPr>
        <p:spPr>
          <a:xfrm>
            <a:off x="8647611" y="2390503"/>
            <a:ext cx="3544389" cy="3722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Output –</a:t>
            </a:r>
          </a:p>
          <a:p>
            <a:endParaRPr lang="en-US" dirty="0"/>
          </a:p>
          <a:p>
            <a:r>
              <a:rPr lang="en-US" dirty="0"/>
              <a:t>main Thread 1 is running</a:t>
            </a:r>
          </a:p>
          <a:p>
            <a:r>
              <a:rPr lang="en-US" dirty="0"/>
              <a:t>main Thread 1 is running</a:t>
            </a:r>
          </a:p>
          <a:p>
            <a:r>
              <a:rPr lang="en-US" dirty="0"/>
              <a:t>main Thread 1 is running</a:t>
            </a:r>
          </a:p>
          <a:p>
            <a:r>
              <a:rPr lang="en-US" dirty="0"/>
              <a:t>Thread 10 is running</a:t>
            </a:r>
          </a:p>
          <a:p>
            <a:r>
              <a:rPr lang="en-US" dirty="0"/>
              <a:t>main Thread 1 is running</a:t>
            </a:r>
          </a:p>
          <a:p>
            <a:r>
              <a:rPr lang="en-US" dirty="0"/>
              <a:t>Thread 10 is running</a:t>
            </a:r>
          </a:p>
          <a:p>
            <a:r>
              <a:rPr lang="en-US" dirty="0"/>
              <a:t>main Thread 1 is running</a:t>
            </a:r>
          </a:p>
          <a:p>
            <a:r>
              <a:rPr lang="en-US" dirty="0"/>
              <a:t>Thread 10 is running</a:t>
            </a:r>
          </a:p>
          <a:p>
            <a:r>
              <a:rPr lang="en-US" dirty="0"/>
              <a:t>Thread 10 is running</a:t>
            </a:r>
          </a:p>
          <a:p>
            <a:r>
              <a:rPr lang="en-US" dirty="0"/>
              <a:t>Thread 10 is running</a:t>
            </a:r>
          </a:p>
        </p:txBody>
      </p:sp>
    </p:spTree>
    <p:extLst>
      <p:ext uri="{BB962C8B-B14F-4D97-AF65-F5344CB8AC3E}">
        <p14:creationId xmlns:p14="http://schemas.microsoft.com/office/powerpoint/2010/main" val="313840844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Thread Class vs Runnable Interface</a:t>
            </a:r>
          </a:p>
          <a:p>
            <a:pPr marL="342900" indent="-342900">
              <a:buAutoNum type="arabicPeriod"/>
            </a:pPr>
            <a:r>
              <a:rPr lang="en-US" sz="1600" dirty="0" smtClean="0">
                <a:latin typeface="Times New Roman" panose="02020603050405020304" pitchFamily="18" charset="0"/>
                <a:cs typeface="Times New Roman" panose="02020603050405020304" pitchFamily="18" charset="0"/>
              </a:rPr>
              <a:t>If </a:t>
            </a:r>
            <a:r>
              <a:rPr lang="en-US" sz="1600" dirty="0">
                <a:latin typeface="Times New Roman" panose="02020603050405020304" pitchFamily="18" charset="0"/>
                <a:cs typeface="Times New Roman" panose="02020603050405020304" pitchFamily="18" charset="0"/>
              </a:rPr>
              <a:t>we extend the Thread class, our class cannot extend any other class because Java doesn’t support multiple inheritance. But, if we implement the Runnable interface, our class can still extend other base classes</a:t>
            </a:r>
            <a:r>
              <a:rPr lang="en-US" sz="1600" dirty="0" smtClean="0">
                <a:latin typeface="Times New Roman" panose="02020603050405020304" pitchFamily="18" charset="0"/>
                <a:cs typeface="Times New Roman" panose="02020603050405020304" pitchFamily="18" charset="0"/>
              </a:rPr>
              <a:t>.</a:t>
            </a:r>
          </a:p>
          <a:p>
            <a:pPr marL="342900" indent="-342900">
              <a:buAutoNum type="arabicPeriod"/>
            </a:pPr>
            <a:r>
              <a:rPr lang="en-US" sz="1600" dirty="0">
                <a:latin typeface="Times New Roman" panose="02020603050405020304" pitchFamily="18" charset="0"/>
                <a:cs typeface="Times New Roman" panose="02020603050405020304" pitchFamily="18" charset="0"/>
              </a:rPr>
              <a:t> We can achieve basic functionality of a thread by extending Thread class because it provides some inbuilt methods like yield(), interrupt() etc. that are not available in Runnable interface.</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Multithreading in Java by Implementing Runnable </a:t>
            </a:r>
            <a:r>
              <a:rPr lang="en-US" sz="1600" b="1" dirty="0" smtClean="0">
                <a:latin typeface="Times New Roman" panose="02020603050405020304" pitchFamily="18" charset="0"/>
                <a:cs typeface="Times New Roman" panose="02020603050405020304" pitchFamily="18" charset="0"/>
              </a:rPr>
              <a:t>Interface</a:t>
            </a:r>
          </a:p>
          <a:p>
            <a:pPr marL="0" indent="0">
              <a:buNone/>
            </a:pPr>
            <a:endParaRPr lang="en-US" sz="1600" b="1"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718458" y="2429691"/>
            <a:ext cx="5512526" cy="3944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class </a:t>
            </a:r>
            <a:r>
              <a:rPr lang="en-US" sz="1200" dirty="0" err="1"/>
              <a:t>MultiThread</a:t>
            </a:r>
            <a:r>
              <a:rPr lang="en-US" sz="1200" dirty="0"/>
              <a:t> implements Runnable {</a:t>
            </a:r>
          </a:p>
          <a:p>
            <a:endParaRPr lang="en-US" sz="1200" dirty="0"/>
          </a:p>
          <a:p>
            <a:r>
              <a:rPr lang="en-US" sz="1200" dirty="0"/>
              <a:t>    @Override</a:t>
            </a:r>
          </a:p>
          <a:p>
            <a:r>
              <a:rPr lang="en-US" sz="1200" dirty="0"/>
              <a:t>    public void run() {</a:t>
            </a:r>
          </a:p>
          <a:p>
            <a:r>
              <a:rPr lang="en-US" sz="1200" dirty="0"/>
              <a:t>        for (</a:t>
            </a:r>
            <a:r>
              <a:rPr lang="en-US" sz="1200" dirty="0" err="1"/>
              <a:t>int</a:t>
            </a:r>
            <a:r>
              <a:rPr lang="en-US" sz="1200" dirty="0"/>
              <a:t> </a:t>
            </a:r>
            <a:r>
              <a:rPr lang="en-US" sz="1200" dirty="0" err="1"/>
              <a:t>i</a:t>
            </a:r>
            <a:r>
              <a:rPr lang="en-US" sz="1200" dirty="0"/>
              <a:t> = 0; </a:t>
            </a:r>
            <a:r>
              <a:rPr lang="en-US" sz="1200" dirty="0" err="1"/>
              <a:t>i</a:t>
            </a:r>
            <a:r>
              <a:rPr lang="en-US" sz="1200" dirty="0"/>
              <a:t> &lt; 10; </a:t>
            </a:r>
            <a:r>
              <a:rPr lang="en-US" sz="1200" dirty="0" err="1"/>
              <a:t>i</a:t>
            </a:r>
            <a:r>
              <a:rPr lang="en-US" sz="1200" dirty="0"/>
              <a:t>++) {</a:t>
            </a:r>
          </a:p>
          <a:p>
            <a:r>
              <a:rPr lang="en-US" sz="1200" dirty="0"/>
              <a:t>        </a:t>
            </a:r>
            <a:r>
              <a:rPr lang="en-US" sz="1200" dirty="0" err="1"/>
              <a:t>System.out.println</a:t>
            </a:r>
            <a:r>
              <a:rPr lang="en-US" sz="1200" dirty="0"/>
              <a:t>("Thread " + </a:t>
            </a:r>
            <a:r>
              <a:rPr lang="en-US" sz="1200" dirty="0" err="1"/>
              <a:t>Thread.currentThread</a:t>
            </a:r>
            <a:r>
              <a:rPr lang="en-US" sz="1200" dirty="0"/>
              <a:t>().</a:t>
            </a:r>
            <a:r>
              <a:rPr lang="en-US" sz="1200" dirty="0" err="1"/>
              <a:t>getId</a:t>
            </a:r>
            <a:r>
              <a:rPr lang="en-US" sz="1200" dirty="0"/>
              <a:t>()+ " is running");</a:t>
            </a:r>
          </a:p>
          <a:p>
            <a:r>
              <a:rPr lang="en-US" sz="1200" dirty="0"/>
              <a:t>        }</a:t>
            </a:r>
          </a:p>
          <a:p>
            <a:r>
              <a:rPr lang="en-US" sz="1200" dirty="0"/>
              <a:t>    }</a:t>
            </a:r>
          </a:p>
          <a:p>
            <a:r>
              <a:rPr lang="en-US" sz="1200" dirty="0"/>
              <a:t>}</a:t>
            </a:r>
          </a:p>
          <a:p>
            <a:endParaRPr lang="en-US" sz="1200" dirty="0"/>
          </a:p>
          <a:p>
            <a:r>
              <a:rPr lang="en-US" sz="1200" dirty="0"/>
              <a:t>public class JavaApplication4 {</a:t>
            </a:r>
          </a:p>
          <a:p>
            <a:endParaRPr lang="en-US" sz="1200" dirty="0"/>
          </a:p>
          <a:p>
            <a:r>
              <a:rPr lang="en-US" sz="1200" dirty="0"/>
              <a:t>    public static void main(String[] </a:t>
            </a:r>
            <a:r>
              <a:rPr lang="en-US" sz="1200" dirty="0" err="1"/>
              <a:t>args</a:t>
            </a:r>
            <a:r>
              <a:rPr lang="en-US" sz="1200" dirty="0"/>
              <a:t>) {</a:t>
            </a:r>
          </a:p>
          <a:p>
            <a:r>
              <a:rPr lang="en-US" sz="1200" dirty="0"/>
              <a:t>        Thread object = new Thread(new </a:t>
            </a:r>
            <a:r>
              <a:rPr lang="en-US" sz="1200" dirty="0" err="1"/>
              <a:t>MultiThread</a:t>
            </a:r>
            <a:r>
              <a:rPr lang="en-US" sz="1200" dirty="0"/>
              <a:t>());</a:t>
            </a:r>
          </a:p>
          <a:p>
            <a:r>
              <a:rPr lang="en-US" sz="1200" dirty="0"/>
              <a:t>        </a:t>
            </a:r>
            <a:r>
              <a:rPr lang="en-US" sz="1200" dirty="0" err="1"/>
              <a:t>object.start</a:t>
            </a:r>
            <a:r>
              <a:rPr lang="en-US" sz="1200" dirty="0"/>
              <a:t>();</a:t>
            </a:r>
          </a:p>
          <a:p>
            <a:r>
              <a:rPr lang="en-US" sz="1200" dirty="0"/>
              <a:t>        for (</a:t>
            </a:r>
            <a:r>
              <a:rPr lang="en-US" sz="1200" dirty="0" err="1"/>
              <a:t>int</a:t>
            </a:r>
            <a:r>
              <a:rPr lang="en-US" sz="1200" dirty="0"/>
              <a:t> </a:t>
            </a:r>
            <a:r>
              <a:rPr lang="en-US" sz="1200" dirty="0" err="1"/>
              <a:t>i</a:t>
            </a:r>
            <a:r>
              <a:rPr lang="en-US" sz="1200" dirty="0"/>
              <a:t> = 0; </a:t>
            </a:r>
            <a:r>
              <a:rPr lang="en-US" sz="1200" dirty="0" err="1"/>
              <a:t>i</a:t>
            </a:r>
            <a:r>
              <a:rPr lang="en-US" sz="1200" dirty="0"/>
              <a:t> &lt; 10; </a:t>
            </a:r>
            <a:r>
              <a:rPr lang="en-US" sz="1200" dirty="0" err="1"/>
              <a:t>i</a:t>
            </a:r>
            <a:r>
              <a:rPr lang="en-US" sz="1200" dirty="0"/>
              <a:t>++) {</a:t>
            </a:r>
          </a:p>
          <a:p>
            <a:r>
              <a:rPr lang="en-US" sz="1200" dirty="0"/>
              <a:t>            </a:t>
            </a:r>
            <a:r>
              <a:rPr lang="en-US" sz="1200" dirty="0" err="1"/>
              <a:t>System.out.println</a:t>
            </a:r>
            <a:r>
              <a:rPr lang="en-US" sz="1200" dirty="0"/>
              <a:t>("Main Thread id: " + </a:t>
            </a:r>
            <a:r>
              <a:rPr lang="en-US" sz="1200" dirty="0" err="1"/>
              <a:t>Thread.currentThread</a:t>
            </a:r>
            <a:r>
              <a:rPr lang="en-US" sz="1200" dirty="0"/>
              <a:t>().</a:t>
            </a:r>
            <a:r>
              <a:rPr lang="en-US" sz="1200" dirty="0" err="1"/>
              <a:t>getId</a:t>
            </a:r>
            <a:r>
              <a:rPr lang="en-US" sz="1200" dirty="0"/>
              <a:t>());</a:t>
            </a:r>
          </a:p>
          <a:p>
            <a:r>
              <a:rPr lang="en-US" sz="1200" dirty="0"/>
              <a:t>        }</a:t>
            </a:r>
          </a:p>
          <a:p>
            <a:r>
              <a:rPr lang="en-US" sz="1200" dirty="0"/>
              <a:t>    }</a:t>
            </a:r>
          </a:p>
          <a:p>
            <a:r>
              <a:rPr lang="en-US" sz="1200" dirty="0"/>
              <a:t>}</a:t>
            </a:r>
          </a:p>
        </p:txBody>
      </p:sp>
      <p:sp>
        <p:nvSpPr>
          <p:cNvPr id="4" name="Rectangle 3"/>
          <p:cNvSpPr/>
          <p:nvPr/>
        </p:nvSpPr>
        <p:spPr>
          <a:xfrm>
            <a:off x="6544491" y="2325189"/>
            <a:ext cx="5290458" cy="402336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Output –</a:t>
            </a:r>
          </a:p>
          <a:p>
            <a:endParaRPr lang="en-US" sz="1200" dirty="0"/>
          </a:p>
          <a:p>
            <a:r>
              <a:rPr lang="en-US" sz="1200" dirty="0"/>
              <a:t>Main Thread id: 1</a:t>
            </a:r>
          </a:p>
          <a:p>
            <a:r>
              <a:rPr lang="en-US" sz="1200" dirty="0"/>
              <a:t>Thread 10 is running</a:t>
            </a:r>
          </a:p>
          <a:p>
            <a:r>
              <a:rPr lang="en-US" sz="1200" dirty="0"/>
              <a:t>Main Thread id: 1</a:t>
            </a:r>
          </a:p>
          <a:p>
            <a:r>
              <a:rPr lang="en-US" sz="1200" dirty="0"/>
              <a:t>Main Thread id: 1</a:t>
            </a:r>
          </a:p>
          <a:p>
            <a:r>
              <a:rPr lang="en-US" sz="1200" dirty="0"/>
              <a:t>Main Thread id: 1</a:t>
            </a:r>
          </a:p>
          <a:p>
            <a:r>
              <a:rPr lang="en-US" sz="1200" dirty="0"/>
              <a:t>Thread 10 is running</a:t>
            </a:r>
          </a:p>
          <a:p>
            <a:r>
              <a:rPr lang="en-US" sz="1200" dirty="0"/>
              <a:t>Thread 10 is running</a:t>
            </a:r>
          </a:p>
          <a:p>
            <a:r>
              <a:rPr lang="en-US" sz="1200" dirty="0"/>
              <a:t>Thread 10 is running</a:t>
            </a:r>
          </a:p>
          <a:p>
            <a:r>
              <a:rPr lang="en-US" sz="1200" dirty="0"/>
              <a:t>Thread 10 is running</a:t>
            </a:r>
          </a:p>
          <a:p>
            <a:r>
              <a:rPr lang="en-US" sz="1200" dirty="0"/>
              <a:t>Main Thread id: 1</a:t>
            </a:r>
          </a:p>
          <a:p>
            <a:r>
              <a:rPr lang="en-US" sz="1200" dirty="0"/>
              <a:t>Thread 10 is running</a:t>
            </a:r>
          </a:p>
          <a:p>
            <a:r>
              <a:rPr lang="en-US" sz="1200" dirty="0"/>
              <a:t>Main Thread id: 1</a:t>
            </a:r>
          </a:p>
          <a:p>
            <a:r>
              <a:rPr lang="en-US" sz="1200" dirty="0"/>
              <a:t>Main Thread id: 1</a:t>
            </a:r>
          </a:p>
          <a:p>
            <a:r>
              <a:rPr lang="en-US" sz="1200" dirty="0"/>
              <a:t>Main Thread id: 1</a:t>
            </a:r>
          </a:p>
          <a:p>
            <a:r>
              <a:rPr lang="en-US" sz="1200" dirty="0"/>
              <a:t>Main Thread id: 1</a:t>
            </a:r>
          </a:p>
          <a:p>
            <a:r>
              <a:rPr lang="en-US" sz="1200" dirty="0"/>
              <a:t>Main Thread id: 1</a:t>
            </a:r>
          </a:p>
          <a:p>
            <a:r>
              <a:rPr lang="en-US" sz="1200" dirty="0"/>
              <a:t>Thread 10 is running</a:t>
            </a:r>
          </a:p>
          <a:p>
            <a:r>
              <a:rPr lang="en-US" sz="1200" dirty="0"/>
              <a:t>Thread 10 is running</a:t>
            </a:r>
          </a:p>
          <a:p>
            <a:r>
              <a:rPr lang="en-US" sz="1200" dirty="0"/>
              <a:t>Thread 10 is running</a:t>
            </a:r>
          </a:p>
          <a:p>
            <a:r>
              <a:rPr lang="en-US" sz="1200" dirty="0"/>
              <a:t>Thread 10 is running</a:t>
            </a:r>
          </a:p>
        </p:txBody>
      </p:sp>
    </p:spTree>
    <p:extLst>
      <p:ext uri="{BB962C8B-B14F-4D97-AF65-F5344CB8AC3E}">
        <p14:creationId xmlns:p14="http://schemas.microsoft.com/office/powerpoint/2010/main" val="154802628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Sleep method in java</a:t>
            </a:r>
          </a:p>
          <a:p>
            <a:pPr marL="0" indent="0">
              <a:buNone/>
            </a:pPr>
            <a:r>
              <a:rPr lang="en-US" sz="1600" dirty="0">
                <a:latin typeface="Times New Roman" panose="02020603050405020304" pitchFamily="18" charset="0"/>
                <a:cs typeface="Times New Roman" panose="02020603050405020304" pitchFamily="18" charset="0"/>
              </a:rPr>
              <a:t>The sleep() method of Thread class is used to sleep a thread for the specified amount of time</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Syntax of sleep() method in java</a:t>
            </a:r>
          </a:p>
          <a:p>
            <a:pPr marL="0" indent="0">
              <a:buNone/>
            </a:pPr>
            <a:r>
              <a:rPr lang="en-US" sz="1600" dirty="0">
                <a:latin typeface="Times New Roman" panose="02020603050405020304" pitchFamily="18" charset="0"/>
                <a:cs typeface="Times New Roman" panose="02020603050405020304" pitchFamily="18" charset="0"/>
              </a:rPr>
              <a:t>The Thread class provides two methods for sleeping a thread:</a:t>
            </a:r>
          </a:p>
          <a:p>
            <a:r>
              <a:rPr lang="en-US" sz="1600" dirty="0" smtClean="0">
                <a:latin typeface="Times New Roman" panose="02020603050405020304" pitchFamily="18" charset="0"/>
                <a:cs typeface="Times New Roman" panose="02020603050405020304" pitchFamily="18" charset="0"/>
              </a:rPr>
              <a:t>public </a:t>
            </a:r>
            <a:r>
              <a:rPr lang="en-US" sz="1600" dirty="0">
                <a:latin typeface="Times New Roman" panose="02020603050405020304" pitchFamily="18" charset="0"/>
                <a:cs typeface="Times New Roman" panose="02020603050405020304" pitchFamily="18" charset="0"/>
              </a:rPr>
              <a:t>static void sleep(long </a:t>
            </a:r>
            <a:r>
              <a:rPr lang="en-US" sz="1600" dirty="0" err="1">
                <a:latin typeface="Times New Roman" panose="02020603050405020304" pitchFamily="18" charset="0"/>
                <a:cs typeface="Times New Roman" panose="02020603050405020304" pitchFamily="18" charset="0"/>
              </a:rPr>
              <a:t>miliseconds</a:t>
            </a:r>
            <a:r>
              <a:rPr lang="en-US" sz="1600" dirty="0">
                <a:latin typeface="Times New Roman" panose="02020603050405020304" pitchFamily="18" charset="0"/>
                <a:cs typeface="Times New Roman" panose="02020603050405020304" pitchFamily="18" charset="0"/>
              </a:rPr>
              <a:t>)throws </a:t>
            </a:r>
            <a:r>
              <a:rPr lang="en-US" sz="1600" dirty="0" err="1">
                <a:latin typeface="Times New Roman" panose="02020603050405020304" pitchFamily="18" charset="0"/>
                <a:cs typeface="Times New Roman" panose="02020603050405020304" pitchFamily="18" charset="0"/>
              </a:rPr>
              <a:t>InterruptedException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public static void sleep(long </a:t>
            </a:r>
            <a:r>
              <a:rPr lang="en-US" sz="1600" dirty="0" err="1">
                <a:latin typeface="Times New Roman" panose="02020603050405020304" pitchFamily="18" charset="0"/>
                <a:cs typeface="Times New Roman" panose="02020603050405020304" pitchFamily="18" charset="0"/>
              </a:rPr>
              <a:t>miliseconds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nanos</a:t>
            </a:r>
            <a:r>
              <a:rPr lang="en-US" sz="1600" dirty="0">
                <a:latin typeface="Times New Roman" panose="02020603050405020304" pitchFamily="18" charset="0"/>
                <a:cs typeface="Times New Roman" panose="02020603050405020304" pitchFamily="18" charset="0"/>
              </a:rPr>
              <a:t>)throws </a:t>
            </a:r>
            <a:r>
              <a:rPr lang="en-US" sz="1600" dirty="0" err="1" smtClean="0">
                <a:latin typeface="Times New Roman" panose="02020603050405020304" pitchFamily="18" charset="0"/>
                <a:cs typeface="Times New Roman" panose="02020603050405020304" pitchFamily="18" charset="0"/>
              </a:rPr>
              <a:t>InterruptedException</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Example of sleep method in </a:t>
            </a:r>
            <a:r>
              <a:rPr lang="en-US" sz="1600" dirty="0" smtClean="0">
                <a:latin typeface="Times New Roman" panose="02020603050405020304" pitchFamily="18" charset="0"/>
                <a:cs typeface="Times New Roman" panose="02020603050405020304" pitchFamily="18" charset="0"/>
              </a:rPr>
              <a:t>java</a:t>
            </a:r>
            <a:endParaRPr lang="en-US"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992778" y="2965268"/>
            <a:ext cx="4362994" cy="3526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class TestSleepMethod1 extends Thread{  </a:t>
            </a:r>
          </a:p>
          <a:p>
            <a:r>
              <a:rPr lang="en-US" sz="1600" dirty="0"/>
              <a:t> public void run(){  </a:t>
            </a:r>
          </a:p>
          <a:p>
            <a:r>
              <a:rPr lang="en-US" sz="1600" dirty="0"/>
              <a:t>  for(</a:t>
            </a:r>
            <a:r>
              <a:rPr lang="en-US" sz="1600" dirty="0" err="1"/>
              <a:t>int</a:t>
            </a:r>
            <a:r>
              <a:rPr lang="en-US" sz="1600" dirty="0"/>
              <a:t> </a:t>
            </a:r>
            <a:r>
              <a:rPr lang="en-US" sz="1600" dirty="0" err="1"/>
              <a:t>i</a:t>
            </a:r>
            <a:r>
              <a:rPr lang="en-US" sz="1600" dirty="0"/>
              <a:t>=1;i&lt;5;i++){  </a:t>
            </a:r>
          </a:p>
          <a:p>
            <a:r>
              <a:rPr lang="en-US" sz="1600" dirty="0"/>
              <a:t>    try{</a:t>
            </a:r>
            <a:r>
              <a:rPr lang="en-US" sz="1600" dirty="0" err="1"/>
              <a:t>Thread.sleep</a:t>
            </a:r>
            <a:r>
              <a:rPr lang="en-US" sz="1600" dirty="0"/>
              <a:t>(500);}catch(</a:t>
            </a:r>
            <a:r>
              <a:rPr lang="en-US" sz="1600" dirty="0" err="1"/>
              <a:t>InterruptedException</a:t>
            </a:r>
            <a:r>
              <a:rPr lang="en-US" sz="1600" dirty="0"/>
              <a:t> e){</a:t>
            </a:r>
            <a:r>
              <a:rPr lang="en-US" sz="1600" dirty="0" err="1"/>
              <a:t>System.out.println</a:t>
            </a:r>
            <a:r>
              <a:rPr lang="en-US" sz="1600" dirty="0"/>
              <a:t>(e);}  </a:t>
            </a:r>
          </a:p>
          <a:p>
            <a:r>
              <a:rPr lang="en-US" sz="1600" dirty="0"/>
              <a:t>    </a:t>
            </a:r>
            <a:r>
              <a:rPr lang="en-US" sz="1600" dirty="0" err="1"/>
              <a:t>System.out.println</a:t>
            </a:r>
            <a:r>
              <a:rPr lang="en-US" sz="1600" dirty="0"/>
              <a:t>(</a:t>
            </a:r>
            <a:r>
              <a:rPr lang="en-US" sz="1600" dirty="0" err="1"/>
              <a:t>i</a:t>
            </a:r>
            <a:r>
              <a:rPr lang="en-US" sz="1600" dirty="0"/>
              <a:t>);  </a:t>
            </a:r>
          </a:p>
          <a:p>
            <a:r>
              <a:rPr lang="en-US" sz="1600" dirty="0"/>
              <a:t>  }  </a:t>
            </a:r>
          </a:p>
          <a:p>
            <a:r>
              <a:rPr lang="en-US" sz="1600" dirty="0"/>
              <a:t> }  </a:t>
            </a:r>
          </a:p>
          <a:p>
            <a:r>
              <a:rPr lang="en-US" sz="1600" dirty="0"/>
              <a:t> public static void main(String </a:t>
            </a:r>
            <a:r>
              <a:rPr lang="en-US" sz="1600" dirty="0" err="1"/>
              <a:t>args</a:t>
            </a:r>
            <a:r>
              <a:rPr lang="en-US" sz="1600" dirty="0"/>
              <a:t>[]){  </a:t>
            </a:r>
          </a:p>
          <a:p>
            <a:r>
              <a:rPr lang="en-US" sz="1600" dirty="0"/>
              <a:t>  TestSleepMethod1 t1=new TestSleepMethod1();  </a:t>
            </a:r>
          </a:p>
          <a:p>
            <a:r>
              <a:rPr lang="en-US" sz="1600" dirty="0"/>
              <a:t>t1.start();  </a:t>
            </a:r>
          </a:p>
          <a:p>
            <a:r>
              <a:rPr lang="en-US" sz="1600" dirty="0"/>
              <a:t>}  </a:t>
            </a:r>
          </a:p>
          <a:p>
            <a:r>
              <a:rPr lang="en-US" sz="1600" dirty="0"/>
              <a:t>} </a:t>
            </a:r>
          </a:p>
        </p:txBody>
      </p:sp>
    </p:spTree>
    <p:extLst>
      <p:ext uri="{BB962C8B-B14F-4D97-AF65-F5344CB8AC3E}">
        <p14:creationId xmlns:p14="http://schemas.microsoft.com/office/powerpoint/2010/main" val="35300767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Priority of a Thread (Thread Priority)</a:t>
            </a:r>
          </a:p>
          <a:p>
            <a:pPr marL="0" indent="0">
              <a:buNone/>
            </a:pPr>
            <a:r>
              <a:rPr lang="en-US" sz="1400" dirty="0">
                <a:latin typeface="Times New Roman" panose="02020603050405020304" pitchFamily="18" charset="0"/>
                <a:cs typeface="Times New Roman" panose="02020603050405020304" pitchFamily="18" charset="0"/>
              </a:rPr>
              <a:t>In a Multi threading environment, thread scheduler assigns processor to a thread based on priority of thread. Whenever we create a thread in Java, it always has some priority assigned to it. Priority can either be given by JVM while creating the thread or it can be given by programmer explicitly.</a:t>
            </a:r>
          </a:p>
          <a:p>
            <a:pPr marL="0" indent="0">
              <a:buNone/>
            </a:pPr>
            <a:r>
              <a:rPr lang="en-US" sz="1400" dirty="0">
                <a:latin typeface="Times New Roman" panose="02020603050405020304" pitchFamily="18" charset="0"/>
                <a:cs typeface="Times New Roman" panose="02020603050405020304" pitchFamily="18" charset="0"/>
              </a:rPr>
              <a:t>Accepted value of priority for a thread is in range of 1 to 10.</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There are </a:t>
            </a:r>
            <a:r>
              <a:rPr lang="en-US" sz="1400" b="1" dirty="0" err="1">
                <a:latin typeface="Times New Roman" panose="02020603050405020304" pitchFamily="18" charset="0"/>
                <a:cs typeface="Times New Roman" panose="02020603050405020304" pitchFamily="18" charset="0"/>
              </a:rPr>
              <a:t>are</a:t>
            </a:r>
            <a:r>
              <a:rPr lang="en-US" sz="1400" b="1" dirty="0">
                <a:latin typeface="Times New Roman" panose="02020603050405020304" pitchFamily="18" charset="0"/>
                <a:cs typeface="Times New Roman" panose="02020603050405020304" pitchFamily="18" charset="0"/>
              </a:rPr>
              <a:t> 3 basic priority constants defined in the Thread Class –</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public static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MIN_PRIORITY (1)</a:t>
            </a:r>
          </a:p>
          <a:p>
            <a:pPr marL="0" indent="0">
              <a:buNone/>
            </a:pPr>
            <a:r>
              <a:rPr lang="en-US" sz="1400" dirty="0">
                <a:latin typeface="Times New Roman" panose="02020603050405020304" pitchFamily="18" charset="0"/>
                <a:cs typeface="Times New Roman" panose="02020603050405020304" pitchFamily="18" charset="0"/>
              </a:rPr>
              <a:t>public static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NORM_PRIORITY (5)</a:t>
            </a:r>
          </a:p>
          <a:p>
            <a:pPr marL="0" indent="0">
              <a:buNone/>
            </a:pPr>
            <a:r>
              <a:rPr lang="en-US" sz="1400" dirty="0">
                <a:latin typeface="Times New Roman" panose="02020603050405020304" pitchFamily="18" charset="0"/>
                <a:cs typeface="Times New Roman" panose="02020603050405020304" pitchFamily="18" charset="0"/>
              </a:rPr>
              <a:t>public static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MAX_PRIORITY (10)</a:t>
            </a:r>
          </a:p>
          <a:p>
            <a:pPr marL="0" indent="0">
              <a:buNone/>
            </a:pPr>
            <a:r>
              <a:rPr lang="en-US" sz="1400" dirty="0">
                <a:latin typeface="Times New Roman" panose="02020603050405020304" pitchFamily="18" charset="0"/>
                <a:cs typeface="Times New Roman" panose="02020603050405020304" pitchFamily="18" charset="0"/>
              </a:rPr>
              <a:t>Default priority </a:t>
            </a:r>
            <a:r>
              <a:rPr lang="en-US" sz="1050" dirty="0">
                <a:latin typeface="Times New Roman" panose="02020603050405020304" pitchFamily="18" charset="0"/>
                <a:cs typeface="Times New Roman" panose="02020603050405020304" pitchFamily="18" charset="0"/>
              </a:rPr>
              <a:t>of a thread is 5 (NORM_PRIORITY). The value of MIN_PRIORITY is 1 and the value of MAX_PRIORITY is 10.</a:t>
            </a:r>
          </a:p>
        </p:txBody>
      </p:sp>
    </p:spTree>
    <p:extLst>
      <p:ext uri="{BB962C8B-B14F-4D97-AF65-F5344CB8AC3E}">
        <p14:creationId xmlns:p14="http://schemas.microsoft.com/office/powerpoint/2010/main" val="113309246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class TestMultiPriority1 extends Thread{  </a:t>
            </a:r>
          </a:p>
          <a:p>
            <a:pPr marL="0" indent="0">
              <a:buNone/>
            </a:pPr>
            <a:r>
              <a:rPr lang="en-US" sz="1600" dirty="0">
                <a:latin typeface="Times New Roman" panose="02020603050405020304" pitchFamily="18" charset="0"/>
                <a:cs typeface="Times New Roman" panose="02020603050405020304" pitchFamily="18" charset="0"/>
              </a:rPr>
              <a:t> public void run(){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("running thread name is:"+</a:t>
            </a:r>
            <a:r>
              <a:rPr lang="en-US" sz="1600" dirty="0" err="1">
                <a:latin typeface="Times New Roman" panose="02020603050405020304" pitchFamily="18" charset="0"/>
                <a:cs typeface="Times New Roman" panose="02020603050405020304" pitchFamily="18" charset="0"/>
              </a:rPr>
              <a:t>Thread.currentThread</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getName</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("running thread priority is:"+</a:t>
            </a:r>
            <a:r>
              <a:rPr lang="en-US" sz="1600" dirty="0" err="1">
                <a:latin typeface="Times New Roman" panose="02020603050405020304" pitchFamily="18" charset="0"/>
                <a:cs typeface="Times New Roman" panose="02020603050405020304" pitchFamily="18" charset="0"/>
              </a:rPr>
              <a:t>Thread.currentThread</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getPriority</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public static void main(String </a:t>
            </a:r>
            <a:r>
              <a:rPr lang="en-US" sz="1600" dirty="0" err="1">
                <a:latin typeface="Times New Roman" panose="02020603050405020304" pitchFamily="18" charset="0"/>
                <a:cs typeface="Times New Roman" panose="02020603050405020304" pitchFamily="18" charset="0"/>
              </a:rPr>
              <a:t>args</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TestMultiPriority1 </a:t>
            </a:r>
            <a:r>
              <a:rPr lang="en-US" sz="1600" dirty="0" smtClean="0">
                <a:latin typeface="Times New Roman" panose="02020603050405020304" pitchFamily="18" charset="0"/>
                <a:cs typeface="Times New Roman" panose="02020603050405020304" pitchFamily="18" charset="0"/>
              </a:rPr>
              <a:t>m1=new TestMultiPriority1</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TestMultiPriority1 </a:t>
            </a:r>
            <a:r>
              <a:rPr lang="en-US" sz="1600" dirty="0" smtClean="0">
                <a:latin typeface="Times New Roman" panose="02020603050405020304" pitchFamily="18" charset="0"/>
                <a:cs typeface="Times New Roman" panose="02020603050405020304" pitchFamily="18" charset="0"/>
              </a:rPr>
              <a:t>m2=new </a:t>
            </a:r>
            <a:r>
              <a:rPr lang="en-US" sz="1600" dirty="0">
                <a:latin typeface="Times New Roman" panose="02020603050405020304" pitchFamily="18" charset="0"/>
                <a:cs typeface="Times New Roman" panose="02020603050405020304" pitchFamily="18" charset="0"/>
              </a:rPr>
              <a:t>TestMultiPriority1();  </a:t>
            </a:r>
          </a:p>
          <a:p>
            <a:pPr marL="0" indent="0">
              <a:buNone/>
            </a:pPr>
            <a:r>
              <a:rPr lang="en-US" sz="1600" dirty="0">
                <a:latin typeface="Times New Roman" panose="02020603050405020304" pitchFamily="18" charset="0"/>
                <a:cs typeface="Times New Roman" panose="02020603050405020304" pitchFamily="18" charset="0"/>
              </a:rPr>
              <a:t>  m1.setPriority(</a:t>
            </a:r>
            <a:r>
              <a:rPr lang="en-US" sz="1600" dirty="0" err="1">
                <a:latin typeface="Times New Roman" panose="02020603050405020304" pitchFamily="18" charset="0"/>
                <a:cs typeface="Times New Roman" panose="02020603050405020304" pitchFamily="18" charset="0"/>
              </a:rPr>
              <a:t>Thread.MIN_PRIORITY</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m2.setPriority(</a:t>
            </a:r>
            <a:r>
              <a:rPr lang="en-US" sz="1600" dirty="0" err="1">
                <a:latin typeface="Times New Roman" panose="02020603050405020304" pitchFamily="18" charset="0"/>
                <a:cs typeface="Times New Roman" panose="02020603050405020304" pitchFamily="18" charset="0"/>
              </a:rPr>
              <a:t>Thread.MAX_PRIORITY</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m1.start();  </a:t>
            </a:r>
          </a:p>
          <a:p>
            <a:pPr marL="0" indent="0">
              <a:buNone/>
            </a:pPr>
            <a:r>
              <a:rPr lang="en-US" sz="1600" dirty="0">
                <a:latin typeface="Times New Roman" panose="02020603050405020304" pitchFamily="18" charset="0"/>
                <a:cs typeface="Times New Roman" panose="02020603050405020304" pitchFamily="18" charset="0"/>
              </a:rPr>
              <a:t>  m2.start();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a:t>
            </a:r>
          </a:p>
        </p:txBody>
      </p:sp>
      <p:sp>
        <p:nvSpPr>
          <p:cNvPr id="3" name="TextBox 2"/>
          <p:cNvSpPr txBox="1"/>
          <p:nvPr/>
        </p:nvSpPr>
        <p:spPr>
          <a:xfrm>
            <a:off x="6270171" y="2299063"/>
            <a:ext cx="4585063" cy="1200329"/>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Output:running</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thread name is:Thread-0</a:t>
            </a:r>
          </a:p>
          <a:p>
            <a:r>
              <a:rPr lang="en-US" dirty="0">
                <a:latin typeface="Times New Roman" panose="02020603050405020304" pitchFamily="18" charset="0"/>
                <a:cs typeface="Times New Roman" panose="02020603050405020304" pitchFamily="18" charset="0"/>
              </a:rPr>
              <a:t>       running thread priority is:10</a:t>
            </a:r>
          </a:p>
          <a:p>
            <a:r>
              <a:rPr lang="en-US" dirty="0">
                <a:latin typeface="Times New Roman" panose="02020603050405020304" pitchFamily="18" charset="0"/>
                <a:cs typeface="Times New Roman" panose="02020603050405020304" pitchFamily="18" charset="0"/>
              </a:rPr>
              <a:t>       running thread name is:Thread-1</a:t>
            </a:r>
          </a:p>
          <a:p>
            <a:r>
              <a:rPr lang="en-US" dirty="0">
                <a:latin typeface="Times New Roman" panose="02020603050405020304" pitchFamily="18" charset="0"/>
                <a:cs typeface="Times New Roman" panose="02020603050405020304" pitchFamily="18" charset="0"/>
              </a:rPr>
              <a:t>       running thread priority is:1</a:t>
            </a:r>
          </a:p>
        </p:txBody>
      </p:sp>
    </p:spTree>
    <p:extLst>
      <p:ext uri="{BB962C8B-B14F-4D97-AF65-F5344CB8AC3E}">
        <p14:creationId xmlns:p14="http://schemas.microsoft.com/office/powerpoint/2010/main" val="108631894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20017253"/>
              </p:ext>
            </p:extLst>
          </p:nvPr>
        </p:nvGraphicFramePr>
        <p:xfrm>
          <a:off x="1881052" y="692331"/>
          <a:ext cx="8660673" cy="5881307"/>
        </p:xfrm>
        <a:graphic>
          <a:graphicData uri="http://schemas.openxmlformats.org/drawingml/2006/table">
            <a:tbl>
              <a:tblPr/>
              <a:tblGrid>
                <a:gridCol w="2886891">
                  <a:extLst>
                    <a:ext uri="{9D8B030D-6E8A-4147-A177-3AD203B41FA5}">
                      <a16:colId xmlns:a16="http://schemas.microsoft.com/office/drawing/2014/main" val="1027738697"/>
                    </a:ext>
                  </a:extLst>
                </a:gridCol>
                <a:gridCol w="2886891">
                  <a:extLst>
                    <a:ext uri="{9D8B030D-6E8A-4147-A177-3AD203B41FA5}">
                      <a16:colId xmlns:a16="http://schemas.microsoft.com/office/drawing/2014/main" val="2571504519"/>
                    </a:ext>
                  </a:extLst>
                </a:gridCol>
                <a:gridCol w="2886891">
                  <a:extLst>
                    <a:ext uri="{9D8B030D-6E8A-4147-A177-3AD203B41FA5}">
                      <a16:colId xmlns:a16="http://schemas.microsoft.com/office/drawing/2014/main" val="781493497"/>
                    </a:ext>
                  </a:extLst>
                </a:gridCol>
              </a:tblGrid>
              <a:tr h="386911">
                <a:tc>
                  <a:txBody>
                    <a:bodyPr/>
                    <a:lstStyle/>
                    <a:p>
                      <a:pPr algn="l" fontAlgn="ctr"/>
                      <a:r>
                        <a:rPr lang="en-US" sz="1600" b="0">
                          <a:effectLst/>
                        </a:rPr>
                        <a:t>S.No.</a:t>
                      </a:r>
                    </a:p>
                  </a:txBody>
                  <a:tcPr marL="74204" marR="74204" marT="74204" marB="74204"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C6EBD9"/>
                    </a:solidFill>
                  </a:tcPr>
                </a:tc>
                <a:tc>
                  <a:txBody>
                    <a:bodyPr/>
                    <a:lstStyle/>
                    <a:p>
                      <a:pPr algn="l" fontAlgn="ctr"/>
                      <a:r>
                        <a:rPr lang="en-US" sz="1600" b="0">
                          <a:effectLst/>
                        </a:rPr>
                        <a:t>Git</a:t>
                      </a:r>
                    </a:p>
                  </a:txBody>
                  <a:tcPr marL="74204" marR="74204" marT="74204" marB="74204"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C6EBD9"/>
                    </a:solidFill>
                  </a:tcPr>
                </a:tc>
                <a:tc>
                  <a:txBody>
                    <a:bodyPr/>
                    <a:lstStyle/>
                    <a:p>
                      <a:pPr algn="l" fontAlgn="ctr"/>
                      <a:r>
                        <a:rPr lang="en-US" sz="1600" b="0">
                          <a:effectLst/>
                        </a:rPr>
                        <a:t>GitHub</a:t>
                      </a:r>
                    </a:p>
                  </a:txBody>
                  <a:tcPr marL="74204" marR="74204" marT="74204" marB="74204"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C6EBD9"/>
                    </a:solidFill>
                  </a:tcPr>
                </a:tc>
                <a:extLst>
                  <a:ext uri="{0D108BD9-81ED-4DB2-BD59-A6C34878D82A}">
                    <a16:rowId xmlns:a16="http://schemas.microsoft.com/office/drawing/2014/main" val="1262360218"/>
                  </a:ext>
                </a:extLst>
              </a:tr>
              <a:tr h="440929">
                <a:tc>
                  <a:txBody>
                    <a:bodyPr/>
                    <a:lstStyle/>
                    <a:p>
                      <a:pPr algn="l" fontAlgn="base"/>
                      <a:r>
                        <a:rPr lang="en-US" sz="1600" b="0">
                          <a:effectLst/>
                        </a:rPr>
                        <a:t>1.</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 is a software.</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GitHub is a service.</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extLst>
                  <a:ext uri="{0D108BD9-81ED-4DB2-BD59-A6C34878D82A}">
                    <a16:rowId xmlns:a16="http://schemas.microsoft.com/office/drawing/2014/main" val="1125049652"/>
                  </a:ext>
                </a:extLst>
              </a:tr>
              <a:tr h="627499">
                <a:tc>
                  <a:txBody>
                    <a:bodyPr/>
                    <a:lstStyle/>
                    <a:p>
                      <a:pPr algn="l" fontAlgn="base"/>
                      <a:r>
                        <a:rPr lang="en-US" sz="1600" b="0">
                          <a:effectLst/>
                        </a:rPr>
                        <a:t>2.</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 is a command-line tool</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GitHub is a graphical user interface</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extLst>
                  <a:ext uri="{0D108BD9-81ED-4DB2-BD59-A6C34878D82A}">
                    <a16:rowId xmlns:a16="http://schemas.microsoft.com/office/drawing/2014/main" val="4195821486"/>
                  </a:ext>
                </a:extLst>
              </a:tr>
              <a:tr h="627499">
                <a:tc>
                  <a:txBody>
                    <a:bodyPr/>
                    <a:lstStyle/>
                    <a:p>
                      <a:pPr algn="l" fontAlgn="base"/>
                      <a:r>
                        <a:rPr lang="en-US" sz="1600" b="0">
                          <a:effectLst/>
                        </a:rPr>
                        <a:t>3.</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 is installed locally on the system</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GitHub is hosted on the web</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extLst>
                  <a:ext uri="{0D108BD9-81ED-4DB2-BD59-A6C34878D82A}">
                    <a16:rowId xmlns:a16="http://schemas.microsoft.com/office/drawing/2014/main" val="1148491475"/>
                  </a:ext>
                </a:extLst>
              </a:tr>
              <a:tr h="627499">
                <a:tc>
                  <a:txBody>
                    <a:bodyPr/>
                    <a:lstStyle/>
                    <a:p>
                      <a:pPr algn="l" fontAlgn="base"/>
                      <a:r>
                        <a:rPr lang="en-US" sz="1600" b="0">
                          <a:effectLst/>
                        </a:rPr>
                        <a:t>4.</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 is maintained by linux.</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GitHub is maintained by microsoft.</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extLst>
                  <a:ext uri="{0D108BD9-81ED-4DB2-BD59-A6C34878D82A}">
                    <a16:rowId xmlns:a16="http://schemas.microsoft.com/office/drawing/2014/main" val="2765259070"/>
                  </a:ext>
                </a:extLst>
              </a:tr>
              <a:tr h="814070">
                <a:tc>
                  <a:txBody>
                    <a:bodyPr/>
                    <a:lstStyle/>
                    <a:p>
                      <a:pPr algn="l" fontAlgn="base"/>
                      <a:r>
                        <a:rPr lang="en-US" sz="1600" b="0">
                          <a:effectLst/>
                        </a:rPr>
                        <a:t>5.</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dirty="0" err="1">
                          <a:effectLst/>
                        </a:rPr>
                        <a:t>Git</a:t>
                      </a:r>
                      <a:r>
                        <a:rPr lang="en-US" sz="1600" b="0" dirty="0">
                          <a:effectLst/>
                        </a:rPr>
                        <a:t> is focused on version control and code sharing.</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GitHub is focused on centralized source code hosting.</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extLst>
                  <a:ext uri="{0D108BD9-81ED-4DB2-BD59-A6C34878D82A}">
                    <a16:rowId xmlns:a16="http://schemas.microsoft.com/office/drawing/2014/main" val="2489738440"/>
                  </a:ext>
                </a:extLst>
              </a:tr>
              <a:tr h="814070">
                <a:tc>
                  <a:txBody>
                    <a:bodyPr/>
                    <a:lstStyle/>
                    <a:p>
                      <a:pPr algn="l" fontAlgn="base"/>
                      <a:r>
                        <a:rPr lang="en-US" sz="1600" b="0">
                          <a:effectLst/>
                        </a:rPr>
                        <a:t>6.</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 is a version control system to manage source code history.</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GitHub is a hosting service for Git repositories.</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extLst>
                  <a:ext uri="{0D108BD9-81ED-4DB2-BD59-A6C34878D82A}">
                    <a16:rowId xmlns:a16="http://schemas.microsoft.com/office/drawing/2014/main" val="834580771"/>
                  </a:ext>
                </a:extLst>
              </a:tr>
              <a:tr h="627499">
                <a:tc>
                  <a:txBody>
                    <a:bodyPr/>
                    <a:lstStyle/>
                    <a:p>
                      <a:pPr algn="l" fontAlgn="base"/>
                      <a:r>
                        <a:rPr lang="en-US" sz="1600" b="0">
                          <a:effectLst/>
                        </a:rPr>
                        <a:t>7.</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 was first released in 2005.</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GitHub was launched in 2008.</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extLst>
                  <a:ext uri="{0D108BD9-81ED-4DB2-BD59-A6C34878D82A}">
                    <a16:rowId xmlns:a16="http://schemas.microsoft.com/office/drawing/2014/main" val="4237815530"/>
                  </a:ext>
                </a:extLst>
              </a:tr>
              <a:tr h="627499">
                <a:tc>
                  <a:txBody>
                    <a:bodyPr/>
                    <a:lstStyle/>
                    <a:p>
                      <a:pPr algn="l" fontAlgn="base"/>
                      <a:r>
                        <a:rPr lang="en-US" sz="1600" b="0">
                          <a:effectLst/>
                        </a:rPr>
                        <a:t>8.</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a:effectLst/>
                        </a:rPr>
                        <a:t>Git has no user management feature.</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tc>
                  <a:txBody>
                    <a:bodyPr/>
                    <a:lstStyle/>
                    <a:p>
                      <a:pPr algn="l" fontAlgn="base"/>
                      <a:r>
                        <a:rPr lang="en-US" sz="1600" b="0" dirty="0">
                          <a:effectLst/>
                        </a:rPr>
                        <a:t>GitHub has built-in user management feature.</a:t>
                      </a:r>
                    </a:p>
                  </a:txBody>
                  <a:tcPr marL="74204" marR="74204" marT="103886" marB="103886" anchor="ctr">
                    <a:lnL w="9525" cap="flat" cmpd="sng" algn="ctr">
                      <a:solidFill>
                        <a:srgbClr val="5FB962"/>
                      </a:solidFill>
                      <a:prstDash val="solid"/>
                      <a:round/>
                      <a:headEnd type="none" w="med" len="med"/>
                      <a:tailEnd type="none" w="med" len="med"/>
                    </a:lnL>
                    <a:lnR w="9525" cap="flat" cmpd="sng" algn="ctr">
                      <a:solidFill>
                        <a:srgbClr val="5FB962"/>
                      </a:solidFill>
                      <a:prstDash val="solid"/>
                      <a:round/>
                      <a:headEnd type="none" w="med" len="med"/>
                      <a:tailEnd type="none" w="med" len="med"/>
                    </a:lnR>
                    <a:lnT w="9525" cap="flat" cmpd="sng" algn="ctr">
                      <a:solidFill>
                        <a:srgbClr val="5FB962"/>
                      </a:solidFill>
                      <a:prstDash val="solid"/>
                      <a:round/>
                      <a:headEnd type="none" w="med" len="med"/>
                      <a:tailEnd type="none" w="med" len="med"/>
                    </a:lnT>
                    <a:lnB w="9525" cap="flat" cmpd="sng" algn="ctr">
                      <a:solidFill>
                        <a:srgbClr val="5FB962"/>
                      </a:solidFill>
                      <a:prstDash val="solid"/>
                      <a:round/>
                      <a:headEnd type="none" w="med" len="med"/>
                      <a:tailEnd type="none" w="med" len="med"/>
                    </a:lnB>
                    <a:solidFill>
                      <a:srgbClr val="FFFFFF"/>
                    </a:solidFill>
                  </a:tcPr>
                </a:tc>
                <a:extLst>
                  <a:ext uri="{0D108BD9-81ED-4DB2-BD59-A6C34878D82A}">
                    <a16:rowId xmlns:a16="http://schemas.microsoft.com/office/drawing/2014/main" val="3365654921"/>
                  </a:ext>
                </a:extLst>
              </a:tr>
            </a:tbl>
          </a:graphicData>
        </a:graphic>
      </p:graphicFrame>
      <p:sp>
        <p:nvSpPr>
          <p:cNvPr id="5" name="Rectangle 1"/>
          <p:cNvSpPr>
            <a:spLocks noChangeArrowheads="1"/>
          </p:cNvSpPr>
          <p:nvPr/>
        </p:nvSpPr>
        <p:spPr bwMode="auto">
          <a:xfrm>
            <a:off x="0" y="90100"/>
            <a:ext cx="42354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40424E"/>
                </a:solidFill>
                <a:effectLst/>
                <a:latin typeface="urw-din"/>
              </a:rPr>
              <a:t>Below is a table of differences between </a:t>
            </a:r>
            <a:r>
              <a:rPr kumimoji="0" lang="en-US" altLang="en-US" sz="1200" b="1" i="0" u="none" strike="noStrike" cap="none" normalizeH="0" baseline="0" dirty="0" err="1" smtClean="0">
                <a:ln>
                  <a:noFill/>
                </a:ln>
                <a:solidFill>
                  <a:srgbClr val="40424E"/>
                </a:solidFill>
                <a:effectLst/>
                <a:latin typeface="urw-din"/>
              </a:rPr>
              <a:t>Git</a:t>
            </a:r>
            <a:r>
              <a:rPr kumimoji="0" lang="en-US" altLang="en-US" sz="1200" b="1" i="0" u="none" strike="noStrike" cap="none" normalizeH="0" baseline="0" dirty="0" smtClean="0">
                <a:ln>
                  <a:noFill/>
                </a:ln>
                <a:solidFill>
                  <a:srgbClr val="40424E"/>
                </a:solidFill>
                <a:effectLst/>
                <a:latin typeface="urw-din"/>
              </a:rPr>
              <a:t> and GitHub:</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8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2400" b="1" dirty="0" smtClean="0">
                <a:latin typeface="Times New Roman" panose="02020603050405020304" pitchFamily="18" charset="0"/>
                <a:cs typeface="Times New Roman" panose="02020603050405020304" pitchFamily="18" charset="0"/>
              </a:rPr>
              <a:t>Servlets</a:t>
            </a:r>
          </a:p>
          <a:p>
            <a:r>
              <a:rPr lang="en-US" sz="1800" dirty="0">
                <a:latin typeface="Times New Roman" panose="02020603050405020304" pitchFamily="18" charset="0"/>
                <a:cs typeface="Times New Roman" panose="02020603050405020304" pitchFamily="18" charset="0"/>
              </a:rPr>
              <a:t>Servlet technology is used to create a web application (resides at server side and generates a dynamic web page</a:t>
            </a:r>
            <a:r>
              <a:rPr lang="en-US" sz="1800" dirty="0" smtClean="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Servlet technology is robust and scalable because of java language. Before Servlet, CGI (Common Gateway Interface) scripting language was common as a server-side programming language. However, there were many disadvantages to this technology</a:t>
            </a:r>
            <a:r>
              <a:rPr lang="en-US" sz="1800" dirty="0" smtClean="0">
                <a:latin typeface="Times New Roman" panose="02020603050405020304" pitchFamily="18" charset="0"/>
                <a:cs typeface="Times New Roman" panose="02020603050405020304" pitchFamily="18" charset="0"/>
              </a:rPr>
              <a:t>.</a:t>
            </a:r>
          </a:p>
          <a:p>
            <a:endParaRPr lang="en-US" sz="1800" dirty="0" smtClean="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There are many interfaces and classes in the Servlet API such as Servlet, </a:t>
            </a:r>
            <a:r>
              <a:rPr lang="en-US" sz="1800" dirty="0" err="1">
                <a:latin typeface="Times New Roman" panose="02020603050405020304" pitchFamily="18" charset="0"/>
                <a:cs typeface="Times New Roman" panose="02020603050405020304" pitchFamily="18" charset="0"/>
              </a:rPr>
              <a:t>GenericServlet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HttpServlet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ServletRequest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ServletResponse</a:t>
            </a:r>
            <a:r>
              <a:rPr lang="en-US" sz="1800" dirty="0">
                <a:latin typeface="Times New Roman" panose="02020603050405020304" pitchFamily="18" charset="0"/>
                <a:cs typeface="Times New Roman" panose="02020603050405020304" pitchFamily="18" charset="0"/>
              </a:rPr>
              <a:t>, etc</a:t>
            </a:r>
            <a:r>
              <a:rPr lang="en-US" sz="1800" dirty="0" smtClean="0">
                <a:latin typeface="Times New Roman" panose="02020603050405020304" pitchFamily="18" charset="0"/>
                <a:cs typeface="Times New Roman" panose="02020603050405020304" pitchFamily="18" charset="0"/>
              </a:rPr>
              <a:t>.</a:t>
            </a:r>
          </a:p>
          <a:p>
            <a:pPr marL="0" indent="0">
              <a:buNone/>
            </a:pPr>
            <a:endParaRPr lang="en-US" sz="1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2596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62149" y="744583"/>
            <a:ext cx="10567851" cy="5617028"/>
          </a:xfrm>
          <a:prstGeom prst="rect">
            <a:avLst/>
          </a:prstGeom>
        </p:spPr>
      </p:pic>
    </p:spTree>
    <p:extLst>
      <p:ext uri="{BB962C8B-B14F-4D97-AF65-F5344CB8AC3E}">
        <p14:creationId xmlns:p14="http://schemas.microsoft.com/office/powerpoint/2010/main" val="42336395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a:bodyPr>
          <a:lstStyle/>
          <a:p>
            <a:pPr marL="0" indent="0">
              <a:buNone/>
            </a:pPr>
            <a:r>
              <a:rPr lang="en-US" b="1" dirty="0" smtClean="0">
                <a:latin typeface="Times New Roman" panose="02020603050405020304" pitchFamily="18" charset="0"/>
                <a:cs typeface="Times New Roman" panose="02020603050405020304" pitchFamily="18" charset="0"/>
              </a:rPr>
              <a:t>Code Snippet for operators</a:t>
            </a:r>
          </a:p>
          <a:p>
            <a:pPr marL="0" indent="0">
              <a:buNone/>
            </a:pPr>
            <a:r>
              <a:rPr lang="en-US" dirty="0" smtClean="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class Third {</a:t>
            </a:r>
          </a:p>
          <a:p>
            <a:pPr marL="0" indent="0">
              <a:buNone/>
            </a:pPr>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 = 5;</a:t>
            </a:r>
          </a:p>
          <a:p>
            <a:pPr marL="0" indent="0">
              <a:buNone/>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b = 3;</a:t>
            </a:r>
          </a:p>
          <a:p>
            <a:pPr marL="0" indent="0">
              <a:buNone/>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c = 4;</a:t>
            </a:r>
          </a:p>
          <a:p>
            <a:pPr marL="0" indent="0">
              <a:buNone/>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sum = a + b * c;</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("sum is "+sum);</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0439507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3246936" y="3404825"/>
            <a:ext cx="5619750" cy="2752725"/>
          </a:xfrm>
          <a:prstGeom prst="rect">
            <a:avLst/>
          </a:prstGeom>
        </p:spPr>
      </p:pic>
      <p:sp>
        <p:nvSpPr>
          <p:cNvPr id="4" name="Rectangle 3"/>
          <p:cNvSpPr/>
          <p:nvPr/>
        </p:nvSpPr>
        <p:spPr>
          <a:xfrm>
            <a:off x="348342" y="914400"/>
            <a:ext cx="11416937" cy="2215991"/>
          </a:xfrm>
          <a:prstGeom prst="rect">
            <a:avLst/>
          </a:prstGeom>
        </p:spPr>
        <p:txBody>
          <a:bodyPr wrap="square">
            <a:spAutoFit/>
          </a:bodyPr>
          <a:lstStyle/>
          <a:p>
            <a:r>
              <a:rPr lang="en-US" b="1" dirty="0"/>
              <a:t>What is a Servlet?</a:t>
            </a:r>
          </a:p>
          <a:p>
            <a:r>
              <a:rPr lang="en-US" sz="2000" dirty="0"/>
              <a:t>Servlet is a technology which is used to create a web application.</a:t>
            </a:r>
          </a:p>
          <a:p>
            <a:r>
              <a:rPr lang="en-US" sz="2000" dirty="0"/>
              <a:t>Servlet is an API that provides many interfaces and classes including documentation</a:t>
            </a:r>
            <a:r>
              <a:rPr lang="en-US" sz="2000" dirty="0" smtClean="0"/>
              <a:t>.</a:t>
            </a:r>
            <a:endParaRPr lang="en-US" sz="2000" dirty="0"/>
          </a:p>
          <a:p>
            <a:r>
              <a:rPr lang="en-US" sz="2000" dirty="0" smtClean="0"/>
              <a:t>Servlet is an interface that must be implemented for creating any Servlet.</a:t>
            </a:r>
          </a:p>
          <a:p>
            <a:r>
              <a:rPr lang="en-US" sz="2000" dirty="0" smtClean="0"/>
              <a:t>Servlet </a:t>
            </a:r>
            <a:r>
              <a:rPr lang="en-US" sz="2000" dirty="0"/>
              <a:t>is a class that extends the capabilities of the servers and responds to the incoming requests. It can respond to any requests.</a:t>
            </a:r>
          </a:p>
          <a:p>
            <a:r>
              <a:rPr lang="en-US" sz="2000" dirty="0"/>
              <a:t>Servlet is a web component that is deployed on the server to create a dynamic web page.</a:t>
            </a:r>
          </a:p>
        </p:txBody>
      </p:sp>
    </p:spTree>
    <p:extLst>
      <p:ext uri="{BB962C8B-B14F-4D97-AF65-F5344CB8AC3E}">
        <p14:creationId xmlns:p14="http://schemas.microsoft.com/office/powerpoint/2010/main" val="54488149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What is a web application</a:t>
            </a:r>
            <a:r>
              <a:rPr lang="en-US" sz="1600" b="1" dirty="0" smtClean="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A web application is an application accessible from the web. A web application is composed of web components like Servlet, JSP, Filter, etc. and other elements such as HTML, CSS, and JavaScript. The web components typically execute in Web Server and respond to the HTTP request</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a:latin typeface="Times New Roman" panose="02020603050405020304" pitchFamily="18" charset="0"/>
                <a:cs typeface="Times New Roman" panose="02020603050405020304" pitchFamily="18" charset="0"/>
              </a:rPr>
              <a:t>CGI (Common Gateway Interface)</a:t>
            </a:r>
          </a:p>
          <a:p>
            <a:pPr marL="0" indent="0">
              <a:buNone/>
            </a:pPr>
            <a:r>
              <a:rPr lang="en-US" sz="1600" dirty="0">
                <a:latin typeface="Times New Roman" panose="02020603050405020304" pitchFamily="18" charset="0"/>
                <a:cs typeface="Times New Roman" panose="02020603050405020304" pitchFamily="18" charset="0"/>
              </a:rPr>
              <a:t>CGI technology enables the web server to call an external program and pass HTTP request information to the external program to process the request. For each request, it starts a new process</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41355" y="2924447"/>
            <a:ext cx="5876925" cy="2628900"/>
          </a:xfrm>
          <a:prstGeom prst="rect">
            <a:avLst/>
          </a:prstGeom>
        </p:spPr>
      </p:pic>
      <p:sp>
        <p:nvSpPr>
          <p:cNvPr id="4" name="Rectangle 3"/>
          <p:cNvSpPr/>
          <p:nvPr/>
        </p:nvSpPr>
        <p:spPr>
          <a:xfrm>
            <a:off x="7197634" y="2573383"/>
            <a:ext cx="4624252" cy="352697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Disadvantages of CGI</a:t>
            </a:r>
          </a:p>
          <a:p>
            <a:endParaRPr lang="en-US" dirty="0"/>
          </a:p>
          <a:p>
            <a:pPr marL="285750" indent="-285750">
              <a:buFont typeface="Arial" panose="020B0604020202020204" pitchFamily="34" charset="0"/>
              <a:buChar char="•"/>
            </a:pPr>
            <a:r>
              <a:rPr lang="en-US" dirty="0"/>
              <a:t>If the number of clients increases, it takes more time for sending the response.</a:t>
            </a:r>
          </a:p>
          <a:p>
            <a:pPr marL="285750" indent="-285750">
              <a:buFont typeface="Arial" panose="020B0604020202020204" pitchFamily="34" charset="0"/>
              <a:buChar char="•"/>
            </a:pPr>
            <a:r>
              <a:rPr lang="en-US" dirty="0"/>
              <a:t>For each request, it starts a process, and the web server is limited to start processes.</a:t>
            </a:r>
          </a:p>
          <a:p>
            <a:pPr marL="285750" indent="-285750">
              <a:buFont typeface="Arial" panose="020B0604020202020204" pitchFamily="34" charset="0"/>
              <a:buChar char="•"/>
            </a:pPr>
            <a:r>
              <a:rPr lang="en-US" dirty="0"/>
              <a:t>It uses platform dependent language e.g. C, C++, </a:t>
            </a:r>
            <a:r>
              <a:rPr lang="en-US" dirty="0" err="1"/>
              <a:t>perl</a:t>
            </a:r>
            <a:r>
              <a:rPr lang="en-US" dirty="0"/>
              <a:t>.</a:t>
            </a:r>
          </a:p>
        </p:txBody>
      </p:sp>
    </p:spTree>
    <p:extLst>
      <p:ext uri="{BB962C8B-B14F-4D97-AF65-F5344CB8AC3E}">
        <p14:creationId xmlns:p14="http://schemas.microsoft.com/office/powerpoint/2010/main" val="35649598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Advantages of Servlet</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38200" y="1348876"/>
            <a:ext cx="4724400" cy="2409825"/>
          </a:xfrm>
          <a:prstGeom prst="rect">
            <a:avLst/>
          </a:prstGeom>
        </p:spPr>
      </p:pic>
      <p:sp>
        <p:nvSpPr>
          <p:cNvPr id="4" name="Rectangle 3"/>
          <p:cNvSpPr/>
          <p:nvPr/>
        </p:nvSpPr>
        <p:spPr>
          <a:xfrm>
            <a:off x="5562600" y="707128"/>
            <a:ext cx="6096000" cy="5632311"/>
          </a:xfrm>
          <a:prstGeom prst="rect">
            <a:avLst/>
          </a:prstGeom>
        </p:spPr>
        <p:txBody>
          <a:bodyPr>
            <a:spAutoFit/>
          </a:bodyPr>
          <a:lstStyle/>
          <a:p>
            <a:r>
              <a:rPr lang="en-US" sz="2000" b="1" dirty="0"/>
              <a:t>There are many advantages of Servlet over CGI</a:t>
            </a:r>
            <a:r>
              <a:rPr lang="en-US" sz="2000" b="1" dirty="0" smtClean="0"/>
              <a:t>.</a:t>
            </a:r>
          </a:p>
          <a:p>
            <a:r>
              <a:rPr lang="en-US" sz="2000" dirty="0" smtClean="0"/>
              <a:t> </a:t>
            </a:r>
          </a:p>
          <a:p>
            <a:pPr marL="342900" indent="-342900">
              <a:buFont typeface="Arial" panose="020B0604020202020204" pitchFamily="34" charset="0"/>
              <a:buChar char="•"/>
            </a:pPr>
            <a:r>
              <a:rPr lang="en-US" sz="2000" dirty="0" smtClean="0"/>
              <a:t>The </a:t>
            </a:r>
            <a:r>
              <a:rPr lang="en-US" sz="2000" dirty="0"/>
              <a:t>web container creates threads for handling the multiple requests to the Servlet. </a:t>
            </a: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Threads </a:t>
            </a:r>
            <a:r>
              <a:rPr lang="en-US" sz="2000" dirty="0"/>
              <a:t>have many benefits over the Processes such as they share a common memory area, lightweight, cost of communication between the threads are low. </a:t>
            </a:r>
            <a:endParaRPr lang="en-US" sz="2000" dirty="0" smtClean="0"/>
          </a:p>
          <a:p>
            <a:endParaRPr lang="en-US" sz="2000" dirty="0" smtClean="0"/>
          </a:p>
          <a:p>
            <a:r>
              <a:rPr lang="en-US" sz="2000" b="1" dirty="0" smtClean="0"/>
              <a:t>The </a:t>
            </a:r>
            <a:r>
              <a:rPr lang="en-US" sz="2000" b="1" dirty="0"/>
              <a:t>advantages of Servlet are as follows:</a:t>
            </a:r>
          </a:p>
          <a:p>
            <a:endParaRPr lang="en-US" sz="2000" dirty="0"/>
          </a:p>
          <a:p>
            <a:pPr marL="342900" indent="-342900">
              <a:buFont typeface="Arial" panose="020B0604020202020204" pitchFamily="34" charset="0"/>
              <a:buChar char="•"/>
            </a:pPr>
            <a:r>
              <a:rPr lang="en-US" sz="2000" dirty="0"/>
              <a:t>Better performance: because it creates a thread for each request, not process.</a:t>
            </a:r>
          </a:p>
          <a:p>
            <a:pPr marL="342900" indent="-342900">
              <a:buFont typeface="Arial" panose="020B0604020202020204" pitchFamily="34" charset="0"/>
              <a:buChar char="•"/>
            </a:pPr>
            <a:r>
              <a:rPr lang="en-US" sz="2000" dirty="0"/>
              <a:t>Portability: because it uses Java language.</a:t>
            </a:r>
          </a:p>
          <a:p>
            <a:pPr marL="342900" indent="-342900">
              <a:buFont typeface="Arial" panose="020B0604020202020204" pitchFamily="34" charset="0"/>
              <a:buChar char="•"/>
            </a:pPr>
            <a:r>
              <a:rPr lang="en-US" sz="2000" dirty="0"/>
              <a:t>Robust: JVM manages Servlets, so we don't need to worry about the memory leak, garbage collection, etc.</a:t>
            </a:r>
          </a:p>
          <a:p>
            <a:pPr marL="342900" indent="-342900">
              <a:buFont typeface="Arial" panose="020B0604020202020204" pitchFamily="34" charset="0"/>
              <a:buChar char="•"/>
            </a:pPr>
            <a:r>
              <a:rPr lang="en-US" sz="2000" dirty="0"/>
              <a:t>Secure: because it uses java language.</a:t>
            </a:r>
          </a:p>
        </p:txBody>
      </p:sp>
    </p:spTree>
    <p:extLst>
      <p:ext uri="{BB962C8B-B14F-4D97-AF65-F5344CB8AC3E}">
        <p14:creationId xmlns:p14="http://schemas.microsoft.com/office/powerpoint/2010/main" val="149187040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Creating Servlet in </a:t>
            </a:r>
            <a:r>
              <a:rPr lang="en-US" sz="2000" b="1" dirty="0" err="1">
                <a:latin typeface="Times New Roman" panose="02020603050405020304" pitchFamily="18" charset="0"/>
                <a:cs typeface="Times New Roman" panose="02020603050405020304" pitchFamily="18" charset="0"/>
              </a:rPr>
              <a:t>myeclipse</a:t>
            </a:r>
            <a:r>
              <a:rPr lang="en-US" sz="2000" b="1" dirty="0">
                <a:latin typeface="Times New Roman" panose="02020603050405020304" pitchFamily="18" charset="0"/>
                <a:cs typeface="Times New Roman" panose="02020603050405020304" pitchFamily="18" charset="0"/>
              </a:rPr>
              <a:t> IDE</a:t>
            </a:r>
          </a:p>
          <a:p>
            <a:pPr marL="0" indent="0">
              <a:buNone/>
            </a:pPr>
            <a:r>
              <a:rPr lang="en-US" sz="2000" dirty="0">
                <a:latin typeface="Times New Roman" panose="02020603050405020304" pitchFamily="18" charset="0"/>
                <a:cs typeface="Times New Roman" panose="02020603050405020304" pitchFamily="18" charset="0"/>
              </a:rPr>
              <a:t>You need to follow the following steps to create the servlet in the </a:t>
            </a:r>
            <a:r>
              <a:rPr lang="en-US" sz="2000" dirty="0" err="1">
                <a:latin typeface="Times New Roman" panose="02020603050405020304" pitchFamily="18" charset="0"/>
                <a:cs typeface="Times New Roman" panose="02020603050405020304" pitchFamily="18" charset="0"/>
              </a:rPr>
              <a:t>myeclipse</a:t>
            </a:r>
            <a:r>
              <a:rPr lang="en-US" sz="2000" dirty="0">
                <a:latin typeface="Times New Roman" panose="02020603050405020304" pitchFamily="18" charset="0"/>
                <a:cs typeface="Times New Roman" panose="02020603050405020304" pitchFamily="18" charset="0"/>
              </a:rPr>
              <a:t> IDE. The steps are as follows:</a:t>
            </a:r>
          </a:p>
          <a:p>
            <a:r>
              <a:rPr lang="en-US" sz="2000" dirty="0">
                <a:latin typeface="Times New Roman" panose="02020603050405020304" pitchFamily="18" charset="0"/>
                <a:cs typeface="Times New Roman" panose="02020603050405020304" pitchFamily="18" charset="0"/>
              </a:rPr>
              <a:t>Create a web project</a:t>
            </a:r>
          </a:p>
          <a:p>
            <a:r>
              <a:rPr lang="en-US" sz="2000" dirty="0">
                <a:latin typeface="Times New Roman" panose="02020603050405020304" pitchFamily="18" charset="0"/>
                <a:cs typeface="Times New Roman" panose="02020603050405020304" pitchFamily="18" charset="0"/>
              </a:rPr>
              <a:t>create a html file</a:t>
            </a:r>
          </a:p>
          <a:p>
            <a:r>
              <a:rPr lang="en-US" sz="2000" dirty="0">
                <a:latin typeface="Times New Roman" panose="02020603050405020304" pitchFamily="18" charset="0"/>
                <a:cs typeface="Times New Roman" panose="02020603050405020304" pitchFamily="18" charset="0"/>
              </a:rPr>
              <a:t>create a servlet</a:t>
            </a:r>
          </a:p>
          <a:p>
            <a:r>
              <a:rPr lang="en-US" sz="2000" dirty="0">
                <a:latin typeface="Times New Roman" panose="02020603050405020304" pitchFamily="18" charset="0"/>
                <a:cs typeface="Times New Roman" panose="02020603050405020304" pitchFamily="18" charset="0"/>
              </a:rPr>
              <a:t>start </a:t>
            </a:r>
            <a:r>
              <a:rPr lang="en-US" sz="2000" dirty="0" err="1">
                <a:latin typeface="Times New Roman" panose="02020603050405020304" pitchFamily="18" charset="0"/>
                <a:cs typeface="Times New Roman" panose="02020603050405020304" pitchFamily="18" charset="0"/>
              </a:rPr>
              <a:t>myeclipse</a:t>
            </a:r>
            <a:r>
              <a:rPr lang="en-US" sz="2000" dirty="0">
                <a:latin typeface="Times New Roman" panose="02020603050405020304" pitchFamily="18" charset="0"/>
                <a:cs typeface="Times New Roman" panose="02020603050405020304" pitchFamily="18" charset="0"/>
              </a:rPr>
              <a:t> tomcat server and deploy </a:t>
            </a:r>
            <a:r>
              <a:rPr lang="en-US" sz="2000" dirty="0" smtClean="0">
                <a:latin typeface="Times New Roman" panose="02020603050405020304" pitchFamily="18" charset="0"/>
                <a:cs typeface="Times New Roman" panose="02020603050405020304" pitchFamily="18" charset="0"/>
              </a:rPr>
              <a:t>project</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1</a:t>
            </a:r>
            <a:r>
              <a:rPr lang="en-US" sz="2000" b="1" dirty="0">
                <a:latin typeface="Times New Roman" panose="02020603050405020304" pitchFamily="18" charset="0"/>
                <a:cs typeface="Times New Roman" panose="02020603050405020304" pitchFamily="18" charset="0"/>
              </a:rPr>
              <a:t>) Create the web project</a:t>
            </a:r>
            <a:r>
              <a:rPr lang="en-US" sz="2000" b="1"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For creating a web project click on File Menu -&gt; New -&gt; web project -&gt; write your project name e.g. first -&gt; Finish.</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55057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1645920" y="640080"/>
            <a:ext cx="8621486" cy="5577840"/>
          </a:xfrm>
          <a:prstGeom prst="rect">
            <a:avLst/>
          </a:prstGeom>
        </p:spPr>
      </p:pic>
    </p:spTree>
    <p:extLst>
      <p:ext uri="{BB962C8B-B14F-4D97-AF65-F5344CB8AC3E}">
        <p14:creationId xmlns:p14="http://schemas.microsoft.com/office/powerpoint/2010/main" val="304975644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2858" y="822960"/>
            <a:ext cx="10189028" cy="4833257"/>
          </a:xfrm>
          <a:prstGeom prst="rect">
            <a:avLst/>
          </a:prstGeom>
        </p:spPr>
      </p:pic>
    </p:spTree>
    <p:extLst>
      <p:ext uri="{BB962C8B-B14F-4D97-AF65-F5344CB8AC3E}">
        <p14:creationId xmlns:p14="http://schemas.microsoft.com/office/powerpoint/2010/main" val="230257403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89166" y="744583"/>
            <a:ext cx="9457507" cy="5525587"/>
          </a:xfrm>
          <a:prstGeom prst="rect">
            <a:avLst/>
          </a:prstGeom>
        </p:spPr>
      </p:pic>
    </p:spTree>
    <p:extLst>
      <p:ext uri="{BB962C8B-B14F-4D97-AF65-F5344CB8AC3E}">
        <p14:creationId xmlns:p14="http://schemas.microsoft.com/office/powerpoint/2010/main" val="212760116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1306286" y="849086"/>
            <a:ext cx="9679577" cy="5327877"/>
          </a:xfrm>
          <a:prstGeom prst="rect">
            <a:avLst/>
          </a:prstGeom>
        </p:spPr>
      </p:pic>
    </p:spTree>
    <p:extLst>
      <p:ext uri="{BB962C8B-B14F-4D97-AF65-F5344CB8AC3E}">
        <p14:creationId xmlns:p14="http://schemas.microsoft.com/office/powerpoint/2010/main" val="330050819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45029" y="1825625"/>
            <a:ext cx="10515600" cy="4351338"/>
          </a:xfrm>
          <a:prstGeom prst="rect">
            <a:avLst/>
          </a:prstGeom>
        </p:spPr>
      </p:pic>
      <p:sp>
        <p:nvSpPr>
          <p:cNvPr id="4" name="Rectangle 3"/>
          <p:cNvSpPr/>
          <p:nvPr/>
        </p:nvSpPr>
        <p:spPr>
          <a:xfrm>
            <a:off x="838200" y="548640"/>
            <a:ext cx="10515600" cy="105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the html file:</a:t>
            </a:r>
          </a:p>
          <a:p>
            <a:pPr algn="ctr"/>
            <a:r>
              <a:rPr lang="en-US"/>
              <a:t>As you can see that a project is created named first. Now let's explore this project.</a:t>
            </a:r>
            <a:endParaRPr lang="en-US" dirty="0"/>
          </a:p>
        </p:txBody>
      </p:sp>
    </p:spTree>
    <p:extLst>
      <p:ext uri="{BB962C8B-B14F-4D97-AF65-F5344CB8AC3E}">
        <p14:creationId xmlns:p14="http://schemas.microsoft.com/office/powerpoint/2010/main" val="176655297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93224" y="875211"/>
            <a:ext cx="9836330" cy="5301752"/>
          </a:xfrm>
          <a:prstGeom prst="rect">
            <a:avLst/>
          </a:prstGeom>
        </p:spPr>
      </p:pic>
    </p:spTree>
    <p:extLst>
      <p:ext uri="{BB962C8B-B14F-4D97-AF65-F5344CB8AC3E}">
        <p14:creationId xmlns:p14="http://schemas.microsoft.com/office/powerpoint/2010/main" val="3078133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fontScale="47500" lnSpcReduction="20000"/>
          </a:bodyPr>
          <a:lstStyle/>
          <a:p>
            <a:pPr marL="0" indent="0">
              <a:buNone/>
            </a:pPr>
            <a:r>
              <a:rPr lang="en-US" b="1" dirty="0">
                <a:latin typeface="Times New Roman" panose="02020603050405020304" pitchFamily="18" charset="0"/>
                <a:cs typeface="Times New Roman" panose="02020603050405020304" pitchFamily="18" charset="0"/>
              </a:rPr>
              <a:t>What is a Class  ?</a:t>
            </a:r>
          </a:p>
          <a:p>
            <a:pPr marL="0" indent="0">
              <a:buNone/>
            </a:pPr>
            <a:r>
              <a:rPr lang="en-US" dirty="0">
                <a:latin typeface="Times New Roman" panose="02020603050405020304" pitchFamily="18" charset="0"/>
                <a:cs typeface="Times New Roman" panose="02020603050405020304" pitchFamily="18" charset="0"/>
              </a:rPr>
              <a:t>It is a template or blueprint from which objects are created.</a:t>
            </a:r>
          </a:p>
          <a:p>
            <a:pPr marL="0" indent="0">
              <a:buNone/>
            </a:pPr>
            <a:r>
              <a:rPr lang="en-US" dirty="0">
                <a:latin typeface="Times New Roman" panose="02020603050405020304" pitchFamily="18" charset="0"/>
                <a:cs typeface="Times New Roman" panose="02020603050405020304" pitchFamily="18" charset="0"/>
              </a:rPr>
              <a:t>It is a logical entity. It can’t be physical.</a:t>
            </a:r>
          </a:p>
          <a:p>
            <a:pPr marL="0" indent="0">
              <a:buNone/>
            </a:pPr>
            <a:r>
              <a:rPr lang="en-US" b="1" dirty="0">
                <a:latin typeface="Times New Roman" panose="02020603050405020304" pitchFamily="18" charset="0"/>
                <a:cs typeface="Times New Roman" panose="02020603050405020304" pitchFamily="18" charset="0"/>
              </a:rPr>
              <a:t>A class in Java can contain:</a:t>
            </a:r>
          </a:p>
          <a:p>
            <a:pPr marL="0" indent="0">
              <a:buNone/>
            </a:pPr>
            <a:r>
              <a:rPr lang="en-US" dirty="0">
                <a:latin typeface="Times New Roman" panose="02020603050405020304" pitchFamily="18" charset="0"/>
                <a:cs typeface="Times New Roman" panose="02020603050405020304" pitchFamily="18" charset="0"/>
              </a:rPr>
              <a:t>Fields (variables)</a:t>
            </a:r>
          </a:p>
          <a:p>
            <a:pPr marL="0" indent="0">
              <a:buNone/>
            </a:pPr>
            <a:r>
              <a:rPr lang="en-US" dirty="0">
                <a:latin typeface="Times New Roman" panose="02020603050405020304" pitchFamily="18" charset="0"/>
                <a:cs typeface="Times New Roman" panose="02020603050405020304" pitchFamily="18" charset="0"/>
              </a:rPr>
              <a:t>methods</a:t>
            </a:r>
          </a:p>
          <a:p>
            <a:pPr marL="0" indent="0">
              <a:buNone/>
            </a:pPr>
            <a:r>
              <a:rPr lang="en-US" dirty="0">
                <a:latin typeface="Times New Roman" panose="02020603050405020304" pitchFamily="18" charset="0"/>
                <a:cs typeface="Times New Roman" panose="02020603050405020304" pitchFamily="18" charset="0"/>
              </a:rPr>
              <a:t>constructors</a:t>
            </a:r>
          </a:p>
          <a:p>
            <a:pPr marL="0" indent="0">
              <a:buNone/>
            </a:pPr>
            <a:r>
              <a:rPr lang="en-US" dirty="0">
                <a:latin typeface="Times New Roman" panose="02020603050405020304" pitchFamily="18" charset="0"/>
                <a:cs typeface="Times New Roman" panose="02020603050405020304" pitchFamily="18" charset="0"/>
              </a:rPr>
              <a:t>blocks</a:t>
            </a:r>
          </a:p>
          <a:p>
            <a:pPr marL="0" indent="0">
              <a:buNone/>
            </a:pPr>
            <a:r>
              <a:rPr lang="en-US" dirty="0">
                <a:latin typeface="Times New Roman" panose="02020603050405020304" pitchFamily="18" charset="0"/>
                <a:cs typeface="Times New Roman" panose="02020603050405020304" pitchFamily="18" charset="0"/>
              </a:rPr>
              <a:t>nested class and interface</a:t>
            </a:r>
          </a:p>
          <a:p>
            <a:pPr marL="0" indent="0">
              <a:buNone/>
            </a:pPr>
            <a:r>
              <a:rPr lang="en-US" b="1" dirty="0">
                <a:latin typeface="Times New Roman" panose="02020603050405020304" pitchFamily="18" charset="0"/>
                <a:cs typeface="Times New Roman" panose="02020603050405020304" pitchFamily="18" charset="0"/>
              </a:rPr>
              <a:t>What is n Object ?</a:t>
            </a:r>
          </a:p>
          <a:p>
            <a:pPr marL="0" indent="0">
              <a:buNone/>
            </a:pPr>
            <a:r>
              <a:rPr lang="en-US" dirty="0" smtClean="0">
                <a:latin typeface="Times New Roman" panose="02020603050405020304" pitchFamily="18" charset="0"/>
                <a:cs typeface="Times New Roman" panose="02020603050405020304" pitchFamily="18" charset="0"/>
              </a:rPr>
              <a:t>An entity that has state and behavior is known as an object.</a:t>
            </a:r>
          </a:p>
          <a:p>
            <a:pPr marL="0" indent="0">
              <a:buNone/>
            </a:pPr>
            <a:r>
              <a:rPr lang="en-US" dirty="0" smtClean="0">
                <a:latin typeface="Times New Roman" panose="02020603050405020304" pitchFamily="18" charset="0"/>
                <a:cs typeface="Times New Roman" panose="02020603050405020304" pitchFamily="18" charset="0"/>
              </a:rPr>
              <a:t>An </a:t>
            </a:r>
            <a:r>
              <a:rPr lang="en-US" dirty="0">
                <a:latin typeface="Times New Roman" panose="02020603050405020304" pitchFamily="18" charset="0"/>
                <a:cs typeface="Times New Roman" panose="02020603050405020304" pitchFamily="18" charset="0"/>
              </a:rPr>
              <a:t>object has three characteristics</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state</a:t>
            </a:r>
            <a:r>
              <a:rPr lang="en-US" dirty="0">
                <a:latin typeface="Times New Roman" panose="02020603050405020304" pitchFamily="18" charset="0"/>
                <a:cs typeface="Times New Roman" panose="02020603050405020304" pitchFamily="18" charset="0"/>
              </a:rPr>
              <a:t>: represents data (value) of an object.</a:t>
            </a:r>
          </a:p>
          <a:p>
            <a:r>
              <a:rPr lang="en-US" dirty="0">
                <a:latin typeface="Times New Roman" panose="02020603050405020304" pitchFamily="18" charset="0"/>
                <a:cs typeface="Times New Roman" panose="02020603050405020304" pitchFamily="18" charset="0"/>
              </a:rPr>
              <a:t>behavior: represents the behavior (functionality) of an object such as deposit, withdraw etc.</a:t>
            </a:r>
          </a:p>
          <a:p>
            <a:r>
              <a:rPr lang="en-US" dirty="0">
                <a:latin typeface="Times New Roman" panose="02020603050405020304" pitchFamily="18" charset="0"/>
                <a:cs typeface="Times New Roman" panose="02020603050405020304" pitchFamily="18" charset="0"/>
              </a:rPr>
              <a:t>identity: Object identity is typically implemented via a unique ID.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value of the ID is not visible to the external user. But, it is used internally by the JVM to identify each object uniquely.</a:t>
            </a:r>
          </a:p>
          <a:p>
            <a:pPr marL="0" indent="0">
              <a:buNone/>
            </a:pPr>
            <a:r>
              <a:rPr lang="en-US" b="1" dirty="0">
                <a:latin typeface="Times New Roman" panose="02020603050405020304" pitchFamily="18" charset="0"/>
                <a:cs typeface="Times New Roman" panose="02020603050405020304" pitchFamily="18" charset="0"/>
              </a:rPr>
              <a:t>Relation Between Class and Object –</a:t>
            </a:r>
          </a:p>
          <a:p>
            <a:pPr marL="0" indent="0">
              <a:buNone/>
            </a:pPr>
            <a:r>
              <a:rPr lang="en-US" dirty="0">
                <a:latin typeface="Times New Roman" panose="02020603050405020304" pitchFamily="18" charset="0"/>
                <a:cs typeface="Times New Roman" panose="02020603050405020304" pitchFamily="18" charset="0"/>
              </a:rPr>
              <a:t>Object is an instance of a class.</a:t>
            </a:r>
          </a:p>
          <a:p>
            <a:pPr marL="0" indent="0">
              <a:buNone/>
            </a:pPr>
            <a:r>
              <a:rPr lang="en-US" dirty="0">
                <a:latin typeface="Times New Roman" panose="02020603050405020304" pitchFamily="18" charset="0"/>
                <a:cs typeface="Times New Roman" panose="02020603050405020304" pitchFamily="18" charset="0"/>
              </a:rPr>
              <a:t>Class is a template or blueprint from which objects are created.</a:t>
            </a:r>
          </a:p>
          <a:p>
            <a:pPr marL="0" indent="0">
              <a:buNone/>
            </a:pPr>
            <a:r>
              <a:rPr lang="en-US" dirty="0">
                <a:latin typeface="Times New Roman" panose="02020603050405020304" pitchFamily="18" charset="0"/>
                <a:cs typeface="Times New Roman" panose="02020603050405020304" pitchFamily="18" charset="0"/>
              </a:rPr>
              <a:t>So object is the instance(result) of a class.</a:t>
            </a:r>
          </a:p>
          <a:p>
            <a:pPr marL="0" indent="0">
              <a:buNone/>
            </a:pPr>
            <a:r>
              <a:rPr lang="en-US" dirty="0">
                <a:latin typeface="Times New Roman" panose="02020603050405020304" pitchFamily="18" charset="0"/>
                <a:cs typeface="Times New Roman" panose="02020603050405020304" pitchFamily="18" charset="0"/>
              </a:rPr>
              <a:t>In another way, we can say that objects are variables of type class</a:t>
            </a:r>
          </a:p>
        </p:txBody>
      </p:sp>
    </p:spTree>
    <p:extLst>
      <p:ext uri="{BB962C8B-B14F-4D97-AF65-F5344CB8AC3E}">
        <p14:creationId xmlns:p14="http://schemas.microsoft.com/office/powerpoint/2010/main" val="151416058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1854926" y="718457"/>
            <a:ext cx="8621485" cy="5458506"/>
          </a:xfrm>
          <a:prstGeom prst="rect">
            <a:avLst/>
          </a:prstGeom>
        </p:spPr>
      </p:pic>
    </p:spTree>
    <p:extLst>
      <p:ext uri="{BB962C8B-B14F-4D97-AF65-F5344CB8AC3E}">
        <p14:creationId xmlns:p14="http://schemas.microsoft.com/office/powerpoint/2010/main" val="151881821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548640"/>
            <a:ext cx="10515600" cy="105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Create the servlet:</a:t>
            </a:r>
          </a:p>
          <a:p>
            <a:pPr algn="ctr"/>
            <a:r>
              <a:rPr lang="en-US"/>
              <a:t>For creating a servlet click on File Menu -&gt; New -&gt; servlet -&gt; write your servlet name e.g. Hello -&gt; uncheck all the checkboxes except doGet() -&gt; next -&gt; Finish.</a:t>
            </a:r>
            <a:endParaRPr lang="en-US" dirty="0"/>
          </a:p>
        </p:txBody>
      </p:sp>
      <p:pic>
        <p:nvPicPr>
          <p:cNvPr id="3" name="Content Placeholder 2"/>
          <p:cNvPicPr>
            <a:picLocks noGrp="1" noChangeAspect="1"/>
          </p:cNvPicPr>
          <p:nvPr>
            <p:ph idx="1"/>
          </p:nvPr>
        </p:nvPicPr>
        <p:blipFill>
          <a:blip r:embed="rId2"/>
          <a:stretch>
            <a:fillRect/>
          </a:stretch>
        </p:blipFill>
        <p:spPr>
          <a:xfrm>
            <a:off x="1724297" y="1825625"/>
            <a:ext cx="8739052" cy="4351338"/>
          </a:xfrm>
          <a:prstGeom prst="rect">
            <a:avLst/>
          </a:prstGeom>
        </p:spPr>
      </p:pic>
    </p:spTree>
    <p:extLst>
      <p:ext uri="{BB962C8B-B14F-4D97-AF65-F5344CB8AC3E}">
        <p14:creationId xmlns:p14="http://schemas.microsoft.com/office/powerpoint/2010/main" val="217036254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63040" y="809898"/>
            <a:ext cx="10175966" cy="5564776"/>
          </a:xfrm>
          <a:prstGeom prst="rect">
            <a:avLst/>
          </a:prstGeom>
        </p:spPr>
      </p:pic>
    </p:spTree>
    <p:extLst>
      <p:ext uri="{BB962C8B-B14F-4D97-AF65-F5344CB8AC3E}">
        <p14:creationId xmlns:p14="http://schemas.microsoft.com/office/powerpoint/2010/main" val="131960907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1737360" y="640080"/>
            <a:ext cx="9170126" cy="5536883"/>
          </a:xfrm>
          <a:prstGeom prst="rect">
            <a:avLst/>
          </a:prstGeom>
        </p:spPr>
      </p:pic>
    </p:spTree>
    <p:extLst>
      <p:ext uri="{BB962C8B-B14F-4D97-AF65-F5344CB8AC3E}">
        <p14:creationId xmlns:p14="http://schemas.microsoft.com/office/powerpoint/2010/main" val="139926471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58091" y="587829"/>
            <a:ext cx="9901646" cy="5589134"/>
          </a:xfrm>
          <a:prstGeom prst="rect">
            <a:avLst/>
          </a:prstGeom>
        </p:spPr>
      </p:pic>
    </p:spTree>
    <p:extLst>
      <p:ext uri="{BB962C8B-B14F-4D97-AF65-F5344CB8AC3E}">
        <p14:creationId xmlns:p14="http://schemas.microsoft.com/office/powerpoint/2010/main" val="370120483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836024" y="809897"/>
            <a:ext cx="10776856" cy="5367066"/>
          </a:xfrm>
          <a:prstGeom prst="rect">
            <a:avLst/>
          </a:prstGeom>
        </p:spPr>
      </p:pic>
    </p:spTree>
    <p:extLst>
      <p:ext uri="{BB962C8B-B14F-4D97-AF65-F5344CB8AC3E}">
        <p14:creationId xmlns:p14="http://schemas.microsoft.com/office/powerpoint/2010/main" val="215235050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2116184" y="1825625"/>
            <a:ext cx="8242662" cy="4351338"/>
          </a:xfrm>
          <a:prstGeom prst="rect">
            <a:avLst/>
          </a:prstGeom>
        </p:spPr>
      </p:pic>
    </p:spTree>
    <p:extLst>
      <p:ext uri="{BB962C8B-B14F-4D97-AF65-F5344CB8AC3E}">
        <p14:creationId xmlns:p14="http://schemas.microsoft.com/office/powerpoint/2010/main" val="80917369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58538" y="1825625"/>
            <a:ext cx="9995262" cy="4351338"/>
          </a:xfrm>
          <a:prstGeom prst="rect">
            <a:avLst/>
          </a:prstGeom>
        </p:spPr>
      </p:pic>
    </p:spTree>
    <p:extLst>
      <p:ext uri="{BB962C8B-B14F-4D97-AF65-F5344CB8AC3E}">
        <p14:creationId xmlns:p14="http://schemas.microsoft.com/office/powerpoint/2010/main" val="6628499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4) Start the server and deploy the project:</a:t>
            </a:r>
            <a:br>
              <a:rPr lang="en-US" sz="2000" dirty="0"/>
            </a:br>
            <a:r>
              <a:rPr lang="en-US" sz="2000" dirty="0"/>
              <a:t>For starting the server and deploying the project in one step Right click on your project -&gt; Run As -&gt; </a:t>
            </a:r>
            <a:r>
              <a:rPr lang="en-US" sz="2000" dirty="0" err="1"/>
              <a:t>MyEclipse</a:t>
            </a:r>
            <a:r>
              <a:rPr lang="en-US" sz="2000" dirty="0"/>
              <a:t> server application.</a:t>
            </a:r>
          </a:p>
        </p:txBody>
      </p:sp>
      <p:pic>
        <p:nvPicPr>
          <p:cNvPr id="4" name="Content Placeholder 3"/>
          <p:cNvPicPr>
            <a:picLocks noGrp="1" noChangeAspect="1"/>
          </p:cNvPicPr>
          <p:nvPr>
            <p:ph idx="1"/>
          </p:nvPr>
        </p:nvPicPr>
        <p:blipFill>
          <a:blip r:embed="rId2"/>
          <a:stretch>
            <a:fillRect/>
          </a:stretch>
        </p:blipFill>
        <p:spPr>
          <a:xfrm>
            <a:off x="1593670" y="1825625"/>
            <a:ext cx="8843554" cy="4351338"/>
          </a:xfrm>
          <a:prstGeom prst="rect">
            <a:avLst/>
          </a:prstGeom>
        </p:spPr>
      </p:pic>
    </p:spTree>
    <p:extLst>
      <p:ext uri="{BB962C8B-B14F-4D97-AF65-F5344CB8AC3E}">
        <p14:creationId xmlns:p14="http://schemas.microsoft.com/office/powerpoint/2010/main" val="179643469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95398" y="1851751"/>
            <a:ext cx="9951721" cy="4351338"/>
          </a:xfrm>
          <a:prstGeom prst="rect">
            <a:avLst/>
          </a:prstGeom>
        </p:spPr>
      </p:pic>
    </p:spTree>
    <p:extLst>
      <p:ext uri="{BB962C8B-B14F-4D97-AF65-F5344CB8AC3E}">
        <p14:creationId xmlns:p14="http://schemas.microsoft.com/office/powerpoint/2010/main" val="1723264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fontScale="77500" lnSpcReduction="20000"/>
          </a:bodyPr>
          <a:lstStyle/>
          <a:p>
            <a:pPr marL="0" indent="0">
              <a:buNone/>
            </a:pPr>
            <a:r>
              <a:rPr lang="en-US" b="1" dirty="0">
                <a:latin typeface="Times New Roman" panose="02020603050405020304" pitchFamily="18" charset="0"/>
                <a:cs typeface="Times New Roman" panose="02020603050405020304" pitchFamily="18" charset="0"/>
              </a:rPr>
              <a:t>Some Important Concepts that come along with Classes and Objects are </a:t>
            </a:r>
            <a:r>
              <a:rPr lang="en-US" b="1"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Instance variables</a:t>
            </a:r>
          </a:p>
          <a:p>
            <a:r>
              <a:rPr lang="en-US" dirty="0">
                <a:latin typeface="Times New Roman" panose="02020603050405020304" pitchFamily="18" charset="0"/>
                <a:cs typeface="Times New Roman" panose="02020603050405020304" pitchFamily="18" charset="0"/>
              </a:rPr>
              <a:t>Methods</a:t>
            </a:r>
          </a:p>
          <a:p>
            <a:r>
              <a:rPr lang="en-US" dirty="0">
                <a:latin typeface="Times New Roman" panose="02020603050405020304" pitchFamily="18" charset="0"/>
                <a:cs typeface="Times New Roman" panose="02020603050405020304" pitchFamily="18" charset="0"/>
              </a:rPr>
              <a:t>new keyword</a:t>
            </a:r>
          </a:p>
          <a:p>
            <a:pPr marL="0" indent="0">
              <a:buNone/>
            </a:pPr>
            <a:r>
              <a:rPr lang="en-US" b="1" dirty="0">
                <a:latin typeface="Times New Roman" panose="02020603050405020304" pitchFamily="18" charset="0"/>
                <a:cs typeface="Times New Roman" panose="02020603050405020304" pitchFamily="18" charset="0"/>
              </a:rPr>
              <a:t>Instance variable in Java</a:t>
            </a:r>
          </a:p>
          <a:p>
            <a:pPr marL="0" indent="0">
              <a:buNone/>
            </a:pPr>
            <a:r>
              <a:rPr lang="en-US" dirty="0">
                <a:latin typeface="Times New Roman" panose="02020603050405020304" pitchFamily="18" charset="0"/>
                <a:cs typeface="Times New Roman" panose="02020603050405020304" pitchFamily="18" charset="0"/>
              </a:rPr>
              <a:t>A variable which is created inside the class but outside the method, is known as instance variable. Instance variable doesn’t get memory at compile time. It gets memory at run time when object(instance) is created. That is why, it is known as instance variable.</a:t>
            </a:r>
          </a:p>
          <a:p>
            <a:pPr marL="0" indent="0">
              <a:buNone/>
            </a:pPr>
            <a:r>
              <a:rPr lang="en-US" b="1" dirty="0">
                <a:latin typeface="Times New Roman" panose="02020603050405020304" pitchFamily="18" charset="0"/>
                <a:cs typeface="Times New Roman" panose="02020603050405020304" pitchFamily="18" charset="0"/>
              </a:rPr>
              <a:t>Method in Java</a:t>
            </a:r>
          </a:p>
          <a:p>
            <a:pPr marL="0" indent="0">
              <a:buNone/>
            </a:pPr>
            <a:r>
              <a:rPr lang="en-US" dirty="0">
                <a:latin typeface="Times New Roman" panose="02020603050405020304" pitchFamily="18" charset="0"/>
                <a:cs typeface="Times New Roman" panose="02020603050405020304" pitchFamily="18" charset="0"/>
              </a:rPr>
              <a:t>In java, a method is like function i.e. used to expose behavior of an object.</a:t>
            </a:r>
          </a:p>
          <a:p>
            <a:pPr marL="0" indent="0">
              <a:buNone/>
            </a:pPr>
            <a:r>
              <a:rPr lang="en-US" dirty="0">
                <a:latin typeface="Times New Roman" panose="02020603050405020304" pitchFamily="18" charset="0"/>
                <a:cs typeface="Times New Roman" panose="02020603050405020304" pitchFamily="18" charset="0"/>
              </a:rPr>
              <a:t>Advantage of Method</a:t>
            </a:r>
          </a:p>
          <a:p>
            <a:pPr marL="0" indent="0">
              <a:buNone/>
            </a:pPr>
            <a:r>
              <a:rPr lang="en-US" dirty="0">
                <a:latin typeface="Times New Roman" panose="02020603050405020304" pitchFamily="18" charset="0"/>
                <a:cs typeface="Times New Roman" panose="02020603050405020304" pitchFamily="18" charset="0"/>
              </a:rPr>
              <a:t>Code Reusability</a:t>
            </a:r>
          </a:p>
          <a:p>
            <a:pPr marL="0" indent="0">
              <a:buNone/>
            </a:pPr>
            <a:r>
              <a:rPr lang="en-US" dirty="0">
                <a:latin typeface="Times New Roman" panose="02020603050405020304" pitchFamily="18" charset="0"/>
                <a:cs typeface="Times New Roman" panose="02020603050405020304" pitchFamily="18" charset="0"/>
              </a:rPr>
              <a:t>Code Optimization</a:t>
            </a:r>
          </a:p>
          <a:p>
            <a:pPr marL="0" indent="0">
              <a:buNone/>
            </a:pPr>
            <a:r>
              <a:rPr lang="en-US" b="1" dirty="0">
                <a:latin typeface="Times New Roman" panose="02020603050405020304" pitchFamily="18" charset="0"/>
                <a:cs typeface="Times New Roman" panose="02020603050405020304" pitchFamily="18" charset="0"/>
              </a:rPr>
              <a:t>new keyword in Java</a:t>
            </a:r>
          </a:p>
          <a:p>
            <a:pPr marL="0" indent="0">
              <a:buNone/>
            </a:pPr>
            <a:r>
              <a:rPr lang="en-US" dirty="0">
                <a:latin typeface="Times New Roman" panose="02020603050405020304" pitchFamily="18" charset="0"/>
                <a:cs typeface="Times New Roman" panose="02020603050405020304" pitchFamily="18" charset="0"/>
              </a:rPr>
              <a:t>The new keyword is used to allocate memory at run time. All objects get memory in Heap memory area.</a:t>
            </a:r>
          </a:p>
        </p:txBody>
      </p:sp>
    </p:spTree>
    <p:extLst>
      <p:ext uri="{BB962C8B-B14F-4D97-AF65-F5344CB8AC3E}">
        <p14:creationId xmlns:p14="http://schemas.microsoft.com/office/powerpoint/2010/main" val="1335162107"/>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97726" y="1825625"/>
            <a:ext cx="9483633" cy="4351338"/>
          </a:xfrm>
          <a:prstGeom prst="rect">
            <a:avLst/>
          </a:prstGeom>
        </p:spPr>
      </p:pic>
    </p:spTree>
    <p:extLst>
      <p:ext uri="{BB962C8B-B14F-4D97-AF65-F5344CB8AC3E}">
        <p14:creationId xmlns:p14="http://schemas.microsoft.com/office/powerpoint/2010/main" val="33711497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02229" y="1825625"/>
            <a:ext cx="9483634" cy="4351338"/>
          </a:xfrm>
          <a:prstGeom prst="rect">
            <a:avLst/>
          </a:prstGeom>
        </p:spPr>
      </p:pic>
    </p:spTree>
    <p:extLst>
      <p:ext uri="{BB962C8B-B14F-4D97-AF65-F5344CB8AC3E}">
        <p14:creationId xmlns:p14="http://schemas.microsoft.com/office/powerpoint/2010/main" val="38651055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76104" y="1825625"/>
            <a:ext cx="9405256" cy="4351338"/>
          </a:xfrm>
          <a:prstGeom prst="rect">
            <a:avLst/>
          </a:prstGeom>
        </p:spPr>
      </p:pic>
    </p:spTree>
    <p:extLst>
      <p:ext uri="{BB962C8B-B14F-4D97-AF65-F5344CB8AC3E}">
        <p14:creationId xmlns:p14="http://schemas.microsoft.com/office/powerpoint/2010/main" val="79619167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80606" y="1825625"/>
            <a:ext cx="9104811" cy="4351338"/>
          </a:xfrm>
          <a:prstGeom prst="rect">
            <a:avLst/>
          </a:prstGeom>
        </p:spPr>
      </p:pic>
    </p:spTree>
    <p:extLst>
      <p:ext uri="{BB962C8B-B14F-4D97-AF65-F5344CB8AC3E}">
        <p14:creationId xmlns:p14="http://schemas.microsoft.com/office/powerpoint/2010/main" val="3126116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76994" y="1825625"/>
            <a:ext cx="8451669" cy="4351338"/>
          </a:xfrm>
          <a:prstGeom prst="rect">
            <a:avLst/>
          </a:prstGeom>
        </p:spPr>
      </p:pic>
    </p:spTree>
    <p:extLst>
      <p:ext uri="{BB962C8B-B14F-4D97-AF65-F5344CB8AC3E}">
        <p14:creationId xmlns:p14="http://schemas.microsoft.com/office/powerpoint/2010/main" val="36755772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2677185860"/>
              </p:ext>
            </p:extLst>
          </p:nvPr>
        </p:nvGraphicFramePr>
        <p:xfrm>
          <a:off x="809894" y="949260"/>
          <a:ext cx="10607042" cy="3337752"/>
        </p:xfrm>
        <a:graphic>
          <a:graphicData uri="http://schemas.openxmlformats.org/drawingml/2006/table">
            <a:tbl>
              <a:tblPr/>
              <a:tblGrid>
                <a:gridCol w="5277397">
                  <a:extLst>
                    <a:ext uri="{9D8B030D-6E8A-4147-A177-3AD203B41FA5}">
                      <a16:colId xmlns:a16="http://schemas.microsoft.com/office/drawing/2014/main" val="2224761338"/>
                    </a:ext>
                  </a:extLst>
                </a:gridCol>
                <a:gridCol w="5329645">
                  <a:extLst>
                    <a:ext uri="{9D8B030D-6E8A-4147-A177-3AD203B41FA5}">
                      <a16:colId xmlns:a16="http://schemas.microsoft.com/office/drawing/2014/main" val="1766867013"/>
                    </a:ext>
                  </a:extLst>
                </a:gridCol>
              </a:tblGrid>
              <a:tr h="358505">
                <a:tc>
                  <a:txBody>
                    <a:bodyPr/>
                    <a:lstStyle/>
                    <a:p>
                      <a:pPr algn="l" fontAlgn="t"/>
                      <a:r>
                        <a:rPr lang="en-US" sz="1300" dirty="0">
                          <a:solidFill>
                            <a:srgbClr val="000000"/>
                          </a:solidFill>
                          <a:effectLst/>
                          <a:latin typeface="times new roman" panose="02020603050405020304" pitchFamily="18" charset="0"/>
                        </a:rPr>
                        <a:t>Servlet Terminology</a:t>
                      </a:r>
                    </a:p>
                  </a:txBody>
                  <a:tcPr marL="81478" marR="81478" marT="81478" marB="81478">
                    <a:lnL w="9525" cap="flat" cmpd="sng" algn="ctr">
                      <a:solidFill>
                        <a:srgbClr val="C0FAB4"/>
                      </a:solidFill>
                      <a:prstDash val="solid"/>
                      <a:round/>
                      <a:headEnd type="none" w="med" len="med"/>
                      <a:tailEnd type="none" w="med" len="med"/>
                    </a:lnL>
                    <a:lnR w="9525" cap="flat" cmpd="sng" algn="ctr">
                      <a:solidFill>
                        <a:srgbClr val="C0FAB4"/>
                      </a:solidFill>
                      <a:prstDash val="solid"/>
                      <a:round/>
                      <a:headEnd type="none" w="med" len="med"/>
                      <a:tailEnd type="none" w="med" len="med"/>
                    </a:lnR>
                    <a:lnT w="9525" cap="flat" cmpd="sng" algn="ctr">
                      <a:solidFill>
                        <a:srgbClr val="C0FAB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300">
                          <a:solidFill>
                            <a:srgbClr val="000000"/>
                          </a:solidFill>
                          <a:effectLst/>
                          <a:latin typeface="times new roman" panose="02020603050405020304" pitchFamily="18" charset="0"/>
                        </a:rPr>
                        <a:t>Description</a:t>
                      </a:r>
                    </a:p>
                  </a:txBody>
                  <a:tcPr marL="81478" marR="81478" marT="81478" marB="81478">
                    <a:lnL w="9525" cap="flat" cmpd="sng" algn="ctr">
                      <a:solidFill>
                        <a:srgbClr val="C0FAB4"/>
                      </a:solidFill>
                      <a:prstDash val="solid"/>
                      <a:round/>
                      <a:headEnd type="none" w="med" len="med"/>
                      <a:tailEnd type="none" w="med" len="med"/>
                    </a:lnL>
                    <a:lnR w="9525" cap="flat" cmpd="sng" algn="ctr">
                      <a:solidFill>
                        <a:srgbClr val="C0FAB4"/>
                      </a:solidFill>
                      <a:prstDash val="solid"/>
                      <a:round/>
                      <a:headEnd type="none" w="med" len="med"/>
                      <a:tailEnd type="none" w="med" len="med"/>
                    </a:lnR>
                    <a:lnT w="9525" cap="flat" cmpd="sng" algn="ctr">
                      <a:solidFill>
                        <a:srgbClr val="C0FAB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630034582"/>
                  </a:ext>
                </a:extLst>
              </a:tr>
              <a:tr h="695282">
                <a:tc>
                  <a:txBody>
                    <a:bodyPr/>
                    <a:lstStyle/>
                    <a:p>
                      <a:pPr algn="l" fontAlgn="t"/>
                      <a:r>
                        <a:rPr lang="en-US" sz="1300" u="none" strike="noStrike" dirty="0">
                          <a:solidFill>
                            <a:srgbClr val="008000"/>
                          </a:solidFill>
                          <a:effectLst/>
                          <a:latin typeface="verdana" panose="020B0604030504040204" pitchFamily="34" charset="0"/>
                          <a:hlinkClick r:id="rId2"/>
                        </a:rPr>
                        <a:t>Website: static vs dynamic</a:t>
                      </a:r>
                      <a:endParaRPr lang="en-US" sz="1300" dirty="0">
                        <a:solidFill>
                          <a:srgbClr val="000000"/>
                        </a:solidFill>
                        <a:effectLst/>
                        <a:latin typeface="verdana" panose="020B0604030504040204" pitchFamily="34" charset="0"/>
                      </a:endParaRPr>
                    </a:p>
                  </a:txBody>
                  <a:tcPr marL="54319" marR="54319" marT="54319" marB="5431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300">
                          <a:solidFill>
                            <a:srgbClr val="000000"/>
                          </a:solidFill>
                          <a:effectLst/>
                          <a:latin typeface="verdana" panose="020B0604030504040204" pitchFamily="34" charset="0"/>
                        </a:rPr>
                        <a:t>It is a collection of related web pages that may contain text, images, audio and video.</a:t>
                      </a:r>
                    </a:p>
                  </a:txBody>
                  <a:tcPr marL="54319" marR="54319" marT="54319" marB="5431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85143077"/>
                  </a:ext>
                </a:extLst>
              </a:tr>
              <a:tr h="890830">
                <a:tc>
                  <a:txBody>
                    <a:bodyPr/>
                    <a:lstStyle/>
                    <a:p>
                      <a:pPr algn="l" fontAlgn="t"/>
                      <a:r>
                        <a:rPr lang="en-US" sz="1300" u="none" strike="noStrike">
                          <a:solidFill>
                            <a:srgbClr val="008000"/>
                          </a:solidFill>
                          <a:effectLst/>
                          <a:latin typeface="verdana" panose="020B0604030504040204" pitchFamily="34" charset="0"/>
                          <a:hlinkClick r:id="rId3"/>
                        </a:rPr>
                        <a:t>HTTP</a:t>
                      </a:r>
                      <a:endParaRPr lang="en-US" sz="1300">
                        <a:solidFill>
                          <a:srgbClr val="000000"/>
                        </a:solidFill>
                        <a:effectLst/>
                        <a:latin typeface="verdana" panose="020B0604030504040204" pitchFamily="34" charset="0"/>
                      </a:endParaRPr>
                    </a:p>
                  </a:txBody>
                  <a:tcPr marL="54319" marR="54319" marT="54319" marB="5431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300">
                          <a:solidFill>
                            <a:srgbClr val="000000"/>
                          </a:solidFill>
                          <a:effectLst/>
                          <a:latin typeface="verdana" panose="020B0604030504040204" pitchFamily="34" charset="0"/>
                        </a:rPr>
                        <a:t>It is the data communication protocol used to establish communication between client and server.</a:t>
                      </a:r>
                    </a:p>
                  </a:txBody>
                  <a:tcPr marL="54319" marR="54319" marT="54319" marB="5431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04478177"/>
                  </a:ext>
                </a:extLst>
              </a:tr>
              <a:tr h="890830">
                <a:tc>
                  <a:txBody>
                    <a:bodyPr/>
                    <a:lstStyle/>
                    <a:p>
                      <a:pPr algn="l" fontAlgn="t"/>
                      <a:r>
                        <a:rPr lang="en-US" sz="1300" u="none" strike="noStrike" dirty="0">
                          <a:solidFill>
                            <a:srgbClr val="008000"/>
                          </a:solidFill>
                          <a:effectLst/>
                          <a:latin typeface="verdana" panose="020B0604030504040204" pitchFamily="34" charset="0"/>
                          <a:hlinkClick r:id="rId4"/>
                        </a:rPr>
                        <a:t>HTTP Requests</a:t>
                      </a:r>
                      <a:endParaRPr lang="en-US" sz="1300" dirty="0">
                        <a:solidFill>
                          <a:srgbClr val="000000"/>
                        </a:solidFill>
                        <a:effectLst/>
                        <a:latin typeface="verdana" panose="020B0604030504040204" pitchFamily="34" charset="0"/>
                      </a:endParaRPr>
                    </a:p>
                  </a:txBody>
                  <a:tcPr marL="54319" marR="54319" marT="54319" marB="5431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300">
                          <a:solidFill>
                            <a:srgbClr val="000000"/>
                          </a:solidFill>
                          <a:effectLst/>
                          <a:latin typeface="verdana" panose="020B0604030504040204" pitchFamily="34" charset="0"/>
                        </a:rPr>
                        <a:t>It is the request send by the computer to a web server that contains all sorts of potentially interesting information.</a:t>
                      </a:r>
                    </a:p>
                  </a:txBody>
                  <a:tcPr marL="54319" marR="54319" marT="54319" marB="5431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614680608"/>
                  </a:ext>
                </a:extLst>
              </a:tr>
              <a:tr h="499734">
                <a:tc>
                  <a:txBody>
                    <a:bodyPr/>
                    <a:lstStyle/>
                    <a:p>
                      <a:pPr algn="l" fontAlgn="t"/>
                      <a:r>
                        <a:rPr lang="en-US" sz="1300" u="none" strike="noStrike">
                          <a:solidFill>
                            <a:srgbClr val="008000"/>
                          </a:solidFill>
                          <a:effectLst/>
                          <a:latin typeface="verdana" panose="020B0604030504040204" pitchFamily="34" charset="0"/>
                          <a:hlinkClick r:id="rId5"/>
                        </a:rPr>
                        <a:t>Get vs Post</a:t>
                      </a:r>
                      <a:endParaRPr lang="en-US" sz="1300">
                        <a:solidFill>
                          <a:srgbClr val="000000"/>
                        </a:solidFill>
                        <a:effectLst/>
                        <a:latin typeface="verdana" panose="020B0604030504040204" pitchFamily="34" charset="0"/>
                      </a:endParaRPr>
                    </a:p>
                  </a:txBody>
                  <a:tcPr marL="54319" marR="54319" marT="54319" marB="5431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300" dirty="0">
                          <a:solidFill>
                            <a:srgbClr val="000000"/>
                          </a:solidFill>
                          <a:effectLst/>
                          <a:latin typeface="verdana" panose="020B0604030504040204" pitchFamily="34" charset="0"/>
                        </a:rPr>
                        <a:t>It gives the difference between GET and POST request.</a:t>
                      </a:r>
                    </a:p>
                  </a:txBody>
                  <a:tcPr marL="54319" marR="54319" marT="54319" marB="5431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820929579"/>
                  </a:ext>
                </a:extLst>
              </a:tr>
            </a:tbl>
          </a:graphicData>
        </a:graphic>
      </p:graphicFrame>
    </p:spTree>
    <p:extLst>
      <p:ext uri="{BB962C8B-B14F-4D97-AF65-F5344CB8AC3E}">
        <p14:creationId xmlns:p14="http://schemas.microsoft.com/office/powerpoint/2010/main" val="228501527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Website</a:t>
            </a:r>
          </a:p>
          <a:p>
            <a:r>
              <a:rPr lang="en-US" sz="2000" dirty="0">
                <a:latin typeface="Times New Roman" panose="02020603050405020304" pitchFamily="18" charset="0"/>
                <a:cs typeface="Times New Roman" panose="02020603050405020304" pitchFamily="18" charset="0"/>
              </a:rPr>
              <a:t>Website is a collection of related web pages that may contain text, images, audio and video.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first page of a website is called home page.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Each </a:t>
            </a:r>
            <a:r>
              <a:rPr lang="en-US" sz="2000" dirty="0">
                <a:latin typeface="Times New Roman" panose="02020603050405020304" pitchFamily="18" charset="0"/>
                <a:cs typeface="Times New Roman" panose="02020603050405020304" pitchFamily="18" charset="0"/>
              </a:rPr>
              <a:t>website has specific internet address (URL) that you need to enter in your browser to access a website</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b="1" dirty="0">
                <a:latin typeface="Times New Roman" panose="02020603050405020304" pitchFamily="18" charset="0"/>
                <a:cs typeface="Times New Roman" panose="02020603050405020304" pitchFamily="18" charset="0"/>
              </a:rPr>
              <a:t>A website can be of two types</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Static Website</a:t>
            </a:r>
          </a:p>
          <a:p>
            <a:r>
              <a:rPr lang="en-US" sz="2000" dirty="0">
                <a:latin typeface="Times New Roman" panose="02020603050405020304" pitchFamily="18" charset="0"/>
                <a:cs typeface="Times New Roman" panose="02020603050405020304" pitchFamily="18" charset="0"/>
              </a:rPr>
              <a:t>Dynamic </a:t>
            </a:r>
            <a:r>
              <a:rPr lang="en-US" sz="2000" dirty="0" smtClean="0">
                <a:latin typeface="Times New Roman" panose="02020603050405020304" pitchFamily="18" charset="0"/>
                <a:cs typeface="Times New Roman" panose="02020603050405020304" pitchFamily="18" charset="0"/>
              </a:rPr>
              <a:t>Website</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586395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Static website</a:t>
            </a:r>
          </a:p>
          <a:p>
            <a:r>
              <a:rPr lang="en-US" sz="2000" dirty="0">
                <a:latin typeface="Times New Roman" panose="02020603050405020304" pitchFamily="18" charset="0"/>
                <a:cs typeface="Times New Roman" panose="02020603050405020304" pitchFamily="18" charset="0"/>
              </a:rPr>
              <a:t>Static website is the basic type of website that is easy to create.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You </a:t>
            </a:r>
            <a:r>
              <a:rPr lang="en-US" sz="2000" dirty="0">
                <a:latin typeface="Times New Roman" panose="02020603050405020304" pitchFamily="18" charset="0"/>
                <a:cs typeface="Times New Roman" panose="02020603050405020304" pitchFamily="18" charset="0"/>
              </a:rPr>
              <a:t>don't need the knowledge of web programming and database design to create a static website.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Its </a:t>
            </a:r>
            <a:r>
              <a:rPr lang="en-US" sz="2000" dirty="0">
                <a:latin typeface="Times New Roman" panose="02020603050405020304" pitchFamily="18" charset="0"/>
                <a:cs typeface="Times New Roman" panose="02020603050405020304" pitchFamily="18" charset="0"/>
              </a:rPr>
              <a:t>web pages are coded in HTML.</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codes are fixed for each page so the information contained in the page does not change and it looks like a printed page</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824287" y="3172369"/>
            <a:ext cx="4543425" cy="1924050"/>
          </a:xfrm>
          <a:prstGeom prst="rect">
            <a:avLst/>
          </a:prstGeom>
        </p:spPr>
      </p:pic>
    </p:spTree>
    <p:extLst>
      <p:ext uri="{BB962C8B-B14F-4D97-AF65-F5344CB8AC3E}">
        <p14:creationId xmlns:p14="http://schemas.microsoft.com/office/powerpoint/2010/main" val="270378417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Dynamic website</a:t>
            </a:r>
          </a:p>
          <a:p>
            <a:r>
              <a:rPr lang="en-US" sz="2000" dirty="0">
                <a:latin typeface="Times New Roman" panose="02020603050405020304" pitchFamily="18" charset="0"/>
                <a:cs typeface="Times New Roman" panose="02020603050405020304" pitchFamily="18" charset="0"/>
              </a:rPr>
              <a:t>Dynamic website is a collection of dynamic web pages whose content changes dynamically.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accesses content from a database or Content Management System (CMS). Therefore, when you alter or update the content of the database, the content of the website is also altered or updated</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814762" y="2363696"/>
            <a:ext cx="4562475" cy="2809875"/>
          </a:xfrm>
          <a:prstGeom prst="rect">
            <a:avLst/>
          </a:prstGeom>
        </p:spPr>
      </p:pic>
    </p:spTree>
    <p:extLst>
      <p:ext uri="{BB962C8B-B14F-4D97-AF65-F5344CB8AC3E}">
        <p14:creationId xmlns:p14="http://schemas.microsoft.com/office/powerpoint/2010/main" val="324234941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721320859"/>
              </p:ext>
            </p:extLst>
          </p:nvPr>
        </p:nvGraphicFramePr>
        <p:xfrm>
          <a:off x="718457" y="875279"/>
          <a:ext cx="10933612" cy="5107509"/>
        </p:xfrm>
        <a:graphic>
          <a:graphicData uri="http://schemas.openxmlformats.org/drawingml/2006/table">
            <a:tbl>
              <a:tblPr/>
              <a:tblGrid>
                <a:gridCol w="5466806">
                  <a:extLst>
                    <a:ext uri="{9D8B030D-6E8A-4147-A177-3AD203B41FA5}">
                      <a16:colId xmlns:a16="http://schemas.microsoft.com/office/drawing/2014/main" val="1541180346"/>
                    </a:ext>
                  </a:extLst>
                </a:gridCol>
                <a:gridCol w="5466806">
                  <a:extLst>
                    <a:ext uri="{9D8B030D-6E8A-4147-A177-3AD203B41FA5}">
                      <a16:colId xmlns:a16="http://schemas.microsoft.com/office/drawing/2014/main" val="2528794419"/>
                    </a:ext>
                  </a:extLst>
                </a:gridCol>
              </a:tblGrid>
              <a:tr h="640866">
                <a:tc>
                  <a:txBody>
                    <a:bodyPr/>
                    <a:lstStyle/>
                    <a:p>
                      <a:pPr algn="l" fontAlgn="t"/>
                      <a:r>
                        <a:rPr lang="en-US">
                          <a:solidFill>
                            <a:srgbClr val="000000"/>
                          </a:solidFill>
                          <a:effectLst/>
                          <a:latin typeface="Times New Roman" panose="02020603050405020304" pitchFamily="18" charset="0"/>
                          <a:cs typeface="Times New Roman" panose="02020603050405020304" pitchFamily="18" charset="0"/>
                        </a:rPr>
                        <a:t>Static Website</a:t>
                      </a:r>
                    </a:p>
                  </a:txBody>
                  <a:tcPr marL="114300" marR="114300" marT="114300" marB="114300">
                    <a:lnL w="9525" cap="flat" cmpd="sng" algn="ctr">
                      <a:solidFill>
                        <a:srgbClr val="80938A"/>
                      </a:solidFill>
                      <a:prstDash val="solid"/>
                      <a:round/>
                      <a:headEnd type="none" w="med" len="med"/>
                      <a:tailEnd type="none" w="med" len="med"/>
                    </a:lnL>
                    <a:lnR w="9525" cap="flat" cmpd="sng" algn="ctr">
                      <a:solidFill>
                        <a:srgbClr val="80938A"/>
                      </a:solidFill>
                      <a:prstDash val="solid"/>
                      <a:round/>
                      <a:headEnd type="none" w="med" len="med"/>
                      <a:tailEnd type="none" w="med" len="med"/>
                    </a:lnR>
                    <a:lnT w="9525" cap="flat" cmpd="sng" algn="ctr">
                      <a:solidFill>
                        <a:srgbClr val="80938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cs typeface="Times New Roman" panose="02020603050405020304" pitchFamily="18" charset="0"/>
                        </a:rPr>
                        <a:t>Dynamic Website</a:t>
                      </a:r>
                    </a:p>
                  </a:txBody>
                  <a:tcPr marL="114300" marR="114300" marT="114300" marB="114300">
                    <a:lnL w="9525" cap="flat" cmpd="sng" algn="ctr">
                      <a:solidFill>
                        <a:srgbClr val="80938A"/>
                      </a:solidFill>
                      <a:prstDash val="solid"/>
                      <a:round/>
                      <a:headEnd type="none" w="med" len="med"/>
                      <a:tailEnd type="none" w="med" len="med"/>
                    </a:lnL>
                    <a:lnR w="9525" cap="flat" cmpd="sng" algn="ctr">
                      <a:solidFill>
                        <a:srgbClr val="80938A"/>
                      </a:solidFill>
                      <a:prstDash val="solid"/>
                      <a:round/>
                      <a:headEnd type="none" w="med" len="med"/>
                      <a:tailEnd type="none" w="med" len="med"/>
                    </a:lnR>
                    <a:lnT w="9525" cap="flat" cmpd="sng" algn="ctr">
                      <a:solidFill>
                        <a:srgbClr val="80938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169796240"/>
                  </a:ext>
                </a:extLst>
              </a:tr>
              <a:tr h="543765">
                <a:tc>
                  <a:txBody>
                    <a:bodyPr/>
                    <a:lstStyle/>
                    <a:p>
                      <a:pPr algn="l" fontAlgn="t"/>
                      <a:r>
                        <a:rPr lang="en-US">
                          <a:solidFill>
                            <a:srgbClr val="000000"/>
                          </a:solidFill>
                          <a:effectLst/>
                          <a:latin typeface="Times New Roman" panose="02020603050405020304" pitchFamily="18" charset="0"/>
                          <a:cs typeface="Times New Roman" panose="02020603050405020304" pitchFamily="18" charset="0"/>
                        </a:rPr>
                        <a:t>Prebuilt content is same every time the page is loaded.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Times New Roman" panose="02020603050405020304" pitchFamily="18" charset="0"/>
                          <a:cs typeface="Times New Roman" panose="02020603050405020304" pitchFamily="18" charset="0"/>
                        </a:rPr>
                        <a:t>Content is generated quickly and changes regularly.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10492118"/>
                  </a:ext>
                </a:extLst>
              </a:tr>
              <a:tr h="1242892">
                <a:tc>
                  <a:txBody>
                    <a:bodyPr/>
                    <a:lstStyle/>
                    <a:p>
                      <a:pPr algn="l" fontAlgn="t"/>
                      <a:r>
                        <a:rPr lang="en-US" dirty="0">
                          <a:solidFill>
                            <a:srgbClr val="000000"/>
                          </a:solidFill>
                          <a:effectLst/>
                          <a:latin typeface="Times New Roman" panose="02020603050405020304" pitchFamily="18" charset="0"/>
                          <a:cs typeface="Times New Roman" panose="02020603050405020304" pitchFamily="18" charset="0"/>
                        </a:rPr>
                        <a:t>It uses the </a:t>
                      </a:r>
                      <a:r>
                        <a:rPr lang="en-US" b="1" dirty="0">
                          <a:solidFill>
                            <a:srgbClr val="000000"/>
                          </a:solidFill>
                          <a:effectLst/>
                          <a:latin typeface="Times New Roman" panose="02020603050405020304" pitchFamily="18" charset="0"/>
                          <a:cs typeface="Times New Roman" panose="02020603050405020304" pitchFamily="18" charset="0"/>
                        </a:rPr>
                        <a:t>HTML </a:t>
                      </a:r>
                      <a:r>
                        <a:rPr lang="en-US" dirty="0">
                          <a:solidFill>
                            <a:srgbClr val="000000"/>
                          </a:solidFill>
                          <a:effectLst/>
                          <a:latin typeface="Times New Roman" panose="02020603050405020304" pitchFamily="18" charset="0"/>
                          <a:cs typeface="Times New Roman" panose="02020603050405020304" pitchFamily="18" charset="0"/>
                        </a:rPr>
                        <a:t>code for developing a website.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a:solidFill>
                            <a:srgbClr val="000000"/>
                          </a:solidFill>
                          <a:effectLst/>
                          <a:latin typeface="Times New Roman" panose="02020603050405020304" pitchFamily="18" charset="0"/>
                          <a:cs typeface="Times New Roman" panose="02020603050405020304" pitchFamily="18" charset="0"/>
                        </a:rPr>
                        <a:t>It uses the server side languages such as </a:t>
                      </a:r>
                      <a:r>
                        <a:rPr lang="en-US" b="1">
                          <a:solidFill>
                            <a:srgbClr val="000000"/>
                          </a:solidFill>
                          <a:effectLst/>
                          <a:latin typeface="Times New Roman" panose="02020603050405020304" pitchFamily="18" charset="0"/>
                          <a:cs typeface="Times New Roman" panose="02020603050405020304" pitchFamily="18" charset="0"/>
                        </a:rPr>
                        <a:t>PHP,SERVLET, JSP, and ASP.NET </a:t>
                      </a:r>
                      <a:r>
                        <a:rPr lang="en-US">
                          <a:solidFill>
                            <a:srgbClr val="000000"/>
                          </a:solidFill>
                          <a:effectLst/>
                          <a:latin typeface="Times New Roman" panose="02020603050405020304" pitchFamily="18" charset="0"/>
                          <a:cs typeface="Times New Roman" panose="02020603050405020304" pitchFamily="18" charset="0"/>
                        </a:rPr>
                        <a:t>etc. for developing a website.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86204158"/>
                  </a:ext>
                </a:extLst>
              </a:tr>
              <a:tr h="543765">
                <a:tc>
                  <a:txBody>
                    <a:bodyPr/>
                    <a:lstStyle/>
                    <a:p>
                      <a:pPr algn="l" fontAlgn="t"/>
                      <a:r>
                        <a:rPr lang="en-US">
                          <a:solidFill>
                            <a:srgbClr val="000000"/>
                          </a:solidFill>
                          <a:effectLst/>
                          <a:latin typeface="Times New Roman" panose="02020603050405020304" pitchFamily="18" charset="0"/>
                          <a:cs typeface="Times New Roman" panose="02020603050405020304" pitchFamily="18" charset="0"/>
                        </a:rPr>
                        <a:t>It sends exactly the same response for every request.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Times New Roman" panose="02020603050405020304" pitchFamily="18" charset="0"/>
                          <a:cs typeface="Times New Roman" panose="02020603050405020304" pitchFamily="18" charset="0"/>
                        </a:rPr>
                        <a:t>It may generate different HTML for each of the request.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34312129"/>
                  </a:ext>
                </a:extLst>
              </a:tr>
              <a:tr h="1242892">
                <a:tc>
                  <a:txBody>
                    <a:bodyPr/>
                    <a:lstStyle/>
                    <a:p>
                      <a:pPr algn="l" fontAlgn="t"/>
                      <a:r>
                        <a:rPr lang="en-US">
                          <a:solidFill>
                            <a:srgbClr val="000000"/>
                          </a:solidFill>
                          <a:effectLst/>
                          <a:latin typeface="Times New Roman" panose="02020603050405020304" pitchFamily="18" charset="0"/>
                          <a:cs typeface="Times New Roman" panose="02020603050405020304" pitchFamily="18" charset="0"/>
                        </a:rPr>
                        <a:t>The content is only changed when someone publishes and updates the file (sends it to the web server).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dirty="0">
                          <a:solidFill>
                            <a:srgbClr val="000000"/>
                          </a:solidFill>
                          <a:effectLst/>
                          <a:latin typeface="Times New Roman" panose="02020603050405020304" pitchFamily="18" charset="0"/>
                          <a:cs typeface="Times New Roman" panose="02020603050405020304" pitchFamily="18" charset="0"/>
                        </a:rPr>
                        <a:t>The page contains "server-side" code which allows the server to generate the unique content when the page is loaded.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886000186"/>
                  </a:ext>
                </a:extLst>
              </a:tr>
              <a:tr h="893329">
                <a:tc>
                  <a:txBody>
                    <a:bodyPr/>
                    <a:lstStyle/>
                    <a:p>
                      <a:pPr algn="l" fontAlgn="t"/>
                      <a:r>
                        <a:rPr lang="en-US">
                          <a:solidFill>
                            <a:srgbClr val="000000"/>
                          </a:solidFill>
                          <a:effectLst/>
                          <a:latin typeface="Times New Roman" panose="02020603050405020304" pitchFamily="18" charset="0"/>
                          <a:cs typeface="Times New Roman" panose="02020603050405020304" pitchFamily="18" charset="0"/>
                        </a:rPr>
                        <a:t>Flexibility is the main advantage of static website.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Times New Roman" panose="02020603050405020304" pitchFamily="18" charset="0"/>
                          <a:cs typeface="Times New Roman" panose="02020603050405020304" pitchFamily="18" charset="0"/>
                        </a:rPr>
                        <a:t>Content Management System (CMS) is the main advantage of dynamic website.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5464722"/>
                  </a:ext>
                </a:extLst>
              </a:tr>
            </a:tbl>
          </a:graphicData>
        </a:graphic>
      </p:graphicFrame>
      <p:sp>
        <p:nvSpPr>
          <p:cNvPr id="4" name="Rectangle 1"/>
          <p:cNvSpPr>
            <a:spLocks noChangeArrowheads="1"/>
          </p:cNvSpPr>
          <p:nvPr/>
        </p:nvSpPr>
        <p:spPr bwMode="auto">
          <a:xfrm>
            <a:off x="0" y="344379"/>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71309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200" dirty="0">
                <a:latin typeface="Times New Roman" panose="02020603050405020304" pitchFamily="18" charset="0"/>
                <a:cs typeface="Times New Roman" panose="02020603050405020304" pitchFamily="18" charset="0"/>
              </a:rPr>
              <a:t>package </a:t>
            </a:r>
            <a:r>
              <a:rPr lang="en-US" sz="1200" dirty="0" err="1">
                <a:latin typeface="Times New Roman" panose="02020603050405020304" pitchFamily="18" charset="0"/>
                <a:cs typeface="Times New Roman" panose="02020603050405020304" pitchFamily="18" charset="0"/>
              </a:rPr>
              <a:t>mystudentexample</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class </a:t>
            </a:r>
            <a:r>
              <a:rPr lang="en-US" sz="1200" dirty="0">
                <a:latin typeface="Times New Roman" panose="02020603050405020304" pitchFamily="18" charset="0"/>
                <a:cs typeface="Times New Roman" panose="02020603050405020304" pitchFamily="18" charset="0"/>
              </a:rPr>
              <a:t>Student{</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id;  // instance variables</a:t>
            </a:r>
          </a:p>
          <a:p>
            <a:pPr marL="0" indent="0">
              <a:buNone/>
            </a:pPr>
            <a:r>
              <a:rPr lang="en-US" sz="1200" dirty="0">
                <a:latin typeface="Times New Roman" panose="02020603050405020304" pitchFamily="18" charset="0"/>
                <a:cs typeface="Times New Roman" panose="02020603050405020304" pitchFamily="18" charset="0"/>
              </a:rPr>
              <a:t>    String name; // instance variables</a:t>
            </a:r>
          </a:p>
          <a:p>
            <a:pPr marL="0" indent="0">
              <a:buNone/>
            </a:pP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public </a:t>
            </a:r>
            <a:r>
              <a:rPr lang="en-US" sz="1200" dirty="0">
                <a:latin typeface="Times New Roman" panose="02020603050405020304" pitchFamily="18" charset="0"/>
                <a:cs typeface="Times New Roman" panose="02020603050405020304" pitchFamily="18" charset="0"/>
              </a:rPr>
              <a:t>class </a:t>
            </a:r>
            <a:r>
              <a:rPr lang="en-US" sz="1200" dirty="0" err="1">
                <a:latin typeface="Times New Roman" panose="02020603050405020304" pitchFamily="18" charset="0"/>
                <a:cs typeface="Times New Roman" panose="02020603050405020304" pitchFamily="18" charset="0"/>
              </a:rPr>
              <a:t>MyStudentExample</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public </a:t>
            </a:r>
            <a:r>
              <a:rPr lang="en-US" sz="1200" dirty="0">
                <a:latin typeface="Times New Roman" panose="02020603050405020304" pitchFamily="18" charset="0"/>
                <a:cs typeface="Times New Roman" panose="02020603050405020304" pitchFamily="18" charset="0"/>
              </a:rPr>
              <a:t>static void main(String[] </a:t>
            </a:r>
            <a:r>
              <a:rPr lang="en-US" sz="1200" dirty="0" err="1">
                <a:latin typeface="Times New Roman" panose="02020603050405020304" pitchFamily="18" charset="0"/>
                <a:cs typeface="Times New Roman" panose="02020603050405020304" pitchFamily="18" charset="0"/>
              </a:rPr>
              <a:t>args</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Student object1 = new Student</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Student obj2;</a:t>
            </a:r>
          </a:p>
          <a:p>
            <a:pPr marL="0" indent="0">
              <a:buNone/>
            </a:pPr>
            <a:r>
              <a:rPr lang="en-US" sz="1200" dirty="0">
                <a:latin typeface="Times New Roman" panose="02020603050405020304" pitchFamily="18" charset="0"/>
                <a:cs typeface="Times New Roman" panose="02020603050405020304" pitchFamily="18" charset="0"/>
              </a:rPr>
              <a:t>        obj2 = new Student</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obj2.id = 2;</a:t>
            </a:r>
          </a:p>
          <a:p>
            <a:pPr marL="0" indent="0">
              <a:buNone/>
            </a:pPr>
            <a:r>
              <a:rPr lang="en-US" sz="1200" dirty="0">
                <a:latin typeface="Times New Roman" panose="02020603050405020304" pitchFamily="18" charset="0"/>
                <a:cs typeface="Times New Roman" panose="02020603050405020304" pitchFamily="18" charset="0"/>
              </a:rPr>
              <a:t>        obj2.name = "Simple Snippets</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object1.id = 1;</a:t>
            </a:r>
          </a:p>
          <a:p>
            <a:pPr marL="0" indent="0">
              <a:buNone/>
            </a:pPr>
            <a:r>
              <a:rPr lang="en-US" sz="1200" dirty="0">
                <a:latin typeface="Times New Roman" panose="02020603050405020304" pitchFamily="18" charset="0"/>
                <a:cs typeface="Times New Roman" panose="02020603050405020304" pitchFamily="18" charset="0"/>
              </a:rPr>
              <a:t>        object1.name = </a:t>
            </a:r>
            <a:r>
              <a:rPr lang="en-US" sz="1200" dirty="0" smtClean="0">
                <a:latin typeface="Times New Roman" panose="02020603050405020304" pitchFamily="18" charset="0"/>
                <a:cs typeface="Times New Roman" panose="02020603050405020304" pitchFamily="18" charset="0"/>
              </a:rPr>
              <a:t>“</a:t>
            </a:r>
            <a:r>
              <a:rPr lang="en-US" sz="1200" dirty="0" err="1" smtClean="0">
                <a:latin typeface="Times New Roman" panose="02020603050405020304" pitchFamily="18" charset="0"/>
                <a:cs typeface="Times New Roman" panose="02020603050405020304" pitchFamily="18" charset="0"/>
              </a:rPr>
              <a:t>Srikanth</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(object1.id);</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(object1.name);</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(obj2.id);</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(obj2.name</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1465228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HTTP (Hyper Text Transfer Protocol</a:t>
            </a:r>
            <a:r>
              <a:rPr lang="en-US" sz="2000" b="1" dirty="0" smtClean="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It is the data communication protocol used to establish communication between client and server</a:t>
            </a:r>
            <a:r>
              <a:rPr lang="en-US" sz="1800" dirty="0" smtClean="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HTTP </a:t>
            </a:r>
            <a:r>
              <a:rPr lang="en-US" sz="1800" dirty="0">
                <a:latin typeface="Times New Roman" panose="02020603050405020304" pitchFamily="18" charset="0"/>
                <a:cs typeface="Times New Roman" panose="02020603050405020304" pitchFamily="18" charset="0"/>
              </a:rPr>
              <a:t>is TCP/IP based communication protocol, which is used to deliver the data like image files, query results, HTML files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 on the World Wide Web (WWW) with the default port is TCP 80. </a:t>
            </a:r>
            <a:endParaRPr lang="en-US" sz="1800" dirty="0" smtClean="0">
              <a:latin typeface="Times New Roman" panose="02020603050405020304" pitchFamily="18" charset="0"/>
              <a:cs typeface="Times New Roman" panose="02020603050405020304" pitchFamily="18" charset="0"/>
            </a:endParaRPr>
          </a:p>
          <a:p>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It provides </a:t>
            </a:r>
            <a:r>
              <a:rPr lang="en-US" sz="1800" dirty="0">
                <a:latin typeface="Times New Roman" panose="02020603050405020304" pitchFamily="18" charset="0"/>
                <a:cs typeface="Times New Roman" panose="02020603050405020304" pitchFamily="18" charset="0"/>
              </a:rPr>
              <a:t>the standardized way for computers to communicate with each other</a:t>
            </a:r>
            <a:r>
              <a:rPr lang="en-US" sz="1800" dirty="0" smtClean="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38200" y="3173390"/>
            <a:ext cx="3771900" cy="2105025"/>
          </a:xfrm>
          <a:prstGeom prst="rect">
            <a:avLst/>
          </a:prstGeom>
        </p:spPr>
      </p:pic>
      <p:pic>
        <p:nvPicPr>
          <p:cNvPr id="4" name="Picture 3"/>
          <p:cNvPicPr>
            <a:picLocks noChangeAspect="1"/>
          </p:cNvPicPr>
          <p:nvPr/>
        </p:nvPicPr>
        <p:blipFill>
          <a:blip r:embed="rId3"/>
          <a:stretch>
            <a:fillRect/>
          </a:stretch>
        </p:blipFill>
        <p:spPr>
          <a:xfrm>
            <a:off x="7400925" y="2758713"/>
            <a:ext cx="3952875" cy="3955596"/>
          </a:xfrm>
          <a:prstGeom prst="rect">
            <a:avLst/>
          </a:prstGeom>
        </p:spPr>
      </p:pic>
    </p:spTree>
    <p:extLst>
      <p:ext uri="{BB962C8B-B14F-4D97-AF65-F5344CB8AC3E}">
        <p14:creationId xmlns:p14="http://schemas.microsoft.com/office/powerpoint/2010/main" val="189802215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HTTP Requests</a:t>
            </a:r>
          </a:p>
          <a:p>
            <a:r>
              <a:rPr lang="en-US" sz="1800" dirty="0">
                <a:latin typeface="Times New Roman" panose="02020603050405020304" pitchFamily="18" charset="0"/>
                <a:cs typeface="Times New Roman" panose="02020603050405020304" pitchFamily="18" charset="0"/>
              </a:rPr>
              <a:t>The request sent by the computer to a web server, contains all sorts of potentially interesting information; it is known as HTTP requests.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HTTP client sends the request to the server in the form of request message which includes following information:</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Request-line</a:t>
            </a:r>
          </a:p>
          <a:p>
            <a:r>
              <a:rPr lang="en-US" sz="1800" dirty="0">
                <a:latin typeface="Times New Roman" panose="02020603050405020304" pitchFamily="18" charset="0"/>
                <a:cs typeface="Times New Roman" panose="02020603050405020304" pitchFamily="18" charset="0"/>
              </a:rPr>
              <a:t>The analysis of source IP address, proxy and port</a:t>
            </a:r>
          </a:p>
          <a:p>
            <a:r>
              <a:rPr lang="en-US" sz="1800" dirty="0">
                <a:latin typeface="Times New Roman" panose="02020603050405020304" pitchFamily="18" charset="0"/>
                <a:cs typeface="Times New Roman" panose="02020603050405020304" pitchFamily="18" charset="0"/>
              </a:rPr>
              <a:t>The analysis of destination IP address, protocol, port and host</a:t>
            </a:r>
          </a:p>
          <a:p>
            <a:r>
              <a:rPr lang="en-US" sz="1800" dirty="0">
                <a:latin typeface="Times New Roman" panose="02020603050405020304" pitchFamily="18" charset="0"/>
                <a:cs typeface="Times New Roman" panose="02020603050405020304" pitchFamily="18" charset="0"/>
              </a:rPr>
              <a:t>The Requested URI (Uniform Resource Identifier)</a:t>
            </a:r>
          </a:p>
          <a:p>
            <a:r>
              <a:rPr lang="en-US" sz="1800" dirty="0">
                <a:latin typeface="Times New Roman" panose="02020603050405020304" pitchFamily="18" charset="0"/>
                <a:cs typeface="Times New Roman" panose="02020603050405020304" pitchFamily="18" charset="0"/>
              </a:rPr>
              <a:t>The Request method and Content</a:t>
            </a:r>
          </a:p>
          <a:p>
            <a:r>
              <a:rPr lang="en-US" sz="1800" dirty="0">
                <a:latin typeface="Times New Roman" panose="02020603050405020304" pitchFamily="18" charset="0"/>
                <a:cs typeface="Times New Roman" panose="02020603050405020304" pitchFamily="18" charset="0"/>
              </a:rPr>
              <a:t>The User-Agent header</a:t>
            </a:r>
          </a:p>
          <a:p>
            <a:r>
              <a:rPr lang="en-US" sz="1800" dirty="0">
                <a:latin typeface="Times New Roman" panose="02020603050405020304" pitchFamily="18" charset="0"/>
                <a:cs typeface="Times New Roman" panose="02020603050405020304" pitchFamily="18" charset="0"/>
              </a:rPr>
              <a:t>The Connection control header</a:t>
            </a:r>
          </a:p>
          <a:p>
            <a:r>
              <a:rPr lang="en-US" sz="1800" dirty="0">
                <a:latin typeface="Times New Roman" panose="02020603050405020304" pitchFamily="18" charset="0"/>
                <a:cs typeface="Times New Roman" panose="02020603050405020304" pitchFamily="18" charset="0"/>
              </a:rPr>
              <a:t>The Cache control header</a:t>
            </a:r>
          </a:p>
        </p:txBody>
      </p:sp>
    </p:spTree>
    <p:extLst>
      <p:ext uri="{BB962C8B-B14F-4D97-AF65-F5344CB8AC3E}">
        <p14:creationId xmlns:p14="http://schemas.microsoft.com/office/powerpoint/2010/main" val="311737968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3283698558"/>
              </p:ext>
            </p:extLst>
          </p:nvPr>
        </p:nvGraphicFramePr>
        <p:xfrm>
          <a:off x="1136469" y="600619"/>
          <a:ext cx="10006148" cy="5832777"/>
        </p:xfrm>
        <a:graphic>
          <a:graphicData uri="http://schemas.openxmlformats.org/drawingml/2006/table">
            <a:tbl>
              <a:tblPr/>
              <a:tblGrid>
                <a:gridCol w="3004457">
                  <a:extLst>
                    <a:ext uri="{9D8B030D-6E8A-4147-A177-3AD203B41FA5}">
                      <a16:colId xmlns:a16="http://schemas.microsoft.com/office/drawing/2014/main" val="2064937604"/>
                    </a:ext>
                  </a:extLst>
                </a:gridCol>
                <a:gridCol w="7001691">
                  <a:extLst>
                    <a:ext uri="{9D8B030D-6E8A-4147-A177-3AD203B41FA5}">
                      <a16:colId xmlns:a16="http://schemas.microsoft.com/office/drawing/2014/main" val="1794783269"/>
                    </a:ext>
                  </a:extLst>
                </a:gridCol>
              </a:tblGrid>
              <a:tr h="431932">
                <a:tc>
                  <a:txBody>
                    <a:bodyPr/>
                    <a:lstStyle/>
                    <a:p>
                      <a:pPr algn="l" fontAlgn="t"/>
                      <a:r>
                        <a:rPr lang="en-US" sz="1600">
                          <a:solidFill>
                            <a:srgbClr val="000000"/>
                          </a:solidFill>
                          <a:effectLst/>
                          <a:latin typeface="Times New Roman" panose="02020603050405020304" pitchFamily="18" charset="0"/>
                          <a:cs typeface="Times New Roman" panose="02020603050405020304" pitchFamily="18" charset="0"/>
                        </a:rPr>
                        <a:t>HTTP Request</a:t>
                      </a:r>
                    </a:p>
                  </a:txBody>
                  <a:tcPr marL="98166" marR="98166" marT="98166" marB="98166">
                    <a:lnL w="9525" cap="flat" cmpd="sng" algn="ctr">
                      <a:solidFill>
                        <a:srgbClr val="1096A8"/>
                      </a:solidFill>
                      <a:prstDash val="solid"/>
                      <a:round/>
                      <a:headEnd type="none" w="med" len="med"/>
                      <a:tailEnd type="none" w="med" len="med"/>
                    </a:lnL>
                    <a:lnR w="9525" cap="flat" cmpd="sng" algn="ctr">
                      <a:solidFill>
                        <a:srgbClr val="1096A8"/>
                      </a:solidFill>
                      <a:prstDash val="solid"/>
                      <a:round/>
                      <a:headEnd type="none" w="med" len="med"/>
                      <a:tailEnd type="none" w="med" len="med"/>
                    </a:lnR>
                    <a:lnT w="9525" cap="flat" cmpd="sng" algn="ctr">
                      <a:solidFill>
                        <a:srgbClr val="1096A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600">
                          <a:solidFill>
                            <a:srgbClr val="000000"/>
                          </a:solidFill>
                          <a:effectLst/>
                          <a:latin typeface="Times New Roman" panose="02020603050405020304" pitchFamily="18" charset="0"/>
                          <a:cs typeface="Times New Roman" panose="02020603050405020304" pitchFamily="18" charset="0"/>
                        </a:rPr>
                        <a:t>Description</a:t>
                      </a:r>
                    </a:p>
                  </a:txBody>
                  <a:tcPr marL="98166" marR="98166" marT="98166" marB="98166">
                    <a:lnL w="9525" cap="flat" cmpd="sng" algn="ctr">
                      <a:solidFill>
                        <a:srgbClr val="1096A8"/>
                      </a:solidFill>
                      <a:prstDash val="solid"/>
                      <a:round/>
                      <a:headEnd type="none" w="med" len="med"/>
                      <a:tailEnd type="none" w="med" len="med"/>
                    </a:lnL>
                    <a:lnR w="9525" cap="flat" cmpd="sng" algn="ctr">
                      <a:solidFill>
                        <a:srgbClr val="1096A8"/>
                      </a:solidFill>
                      <a:prstDash val="solid"/>
                      <a:round/>
                      <a:headEnd type="none" w="med" len="med"/>
                      <a:tailEnd type="none" w="med" len="med"/>
                    </a:lnR>
                    <a:lnT w="9525" cap="flat" cmpd="sng" algn="ctr">
                      <a:solidFill>
                        <a:srgbClr val="1096A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342667476"/>
                  </a:ext>
                </a:extLst>
              </a:tr>
              <a:tr h="602087">
                <a:tc>
                  <a:txBody>
                    <a:bodyPr/>
                    <a:lstStyle/>
                    <a:p>
                      <a:pPr algn="l" fontAlgn="t"/>
                      <a:r>
                        <a:rPr lang="en-US" sz="1600" b="1">
                          <a:solidFill>
                            <a:srgbClr val="000000"/>
                          </a:solidFill>
                          <a:effectLst/>
                          <a:latin typeface="Times New Roman" panose="02020603050405020304" pitchFamily="18" charset="0"/>
                          <a:cs typeface="Times New Roman" panose="02020603050405020304" pitchFamily="18" charset="0"/>
                        </a:rPr>
                        <a:t>GET</a:t>
                      </a:r>
                      <a:endParaRPr lang="en-US" sz="1600">
                        <a:solidFill>
                          <a:srgbClr val="000000"/>
                        </a:solidFill>
                        <a:effectLst/>
                        <a:latin typeface="Times New Roman" panose="02020603050405020304" pitchFamily="18" charset="0"/>
                        <a:cs typeface="Times New Roman" panose="02020603050405020304" pitchFamily="18" charset="0"/>
                      </a:endParaRP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Times New Roman" panose="02020603050405020304" pitchFamily="18" charset="0"/>
                          <a:cs typeface="Times New Roman" panose="02020603050405020304" pitchFamily="18" charset="0"/>
                        </a:rPr>
                        <a:t>Asks to get the resource at the requested URL.</a:t>
                      </a: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82398586"/>
                  </a:ext>
                </a:extLst>
              </a:tr>
              <a:tr h="1073286">
                <a:tc>
                  <a:txBody>
                    <a:bodyPr/>
                    <a:lstStyle/>
                    <a:p>
                      <a:pPr algn="l" fontAlgn="t"/>
                      <a:r>
                        <a:rPr lang="en-US" sz="1600" b="1" dirty="0">
                          <a:solidFill>
                            <a:srgbClr val="000000"/>
                          </a:solidFill>
                          <a:effectLst/>
                          <a:latin typeface="Times New Roman" panose="02020603050405020304" pitchFamily="18" charset="0"/>
                          <a:cs typeface="Times New Roman" panose="02020603050405020304" pitchFamily="18" charset="0"/>
                        </a:rPr>
                        <a:t>POST</a:t>
                      </a:r>
                      <a:endParaRPr lang="en-US" sz="1600" dirty="0">
                        <a:solidFill>
                          <a:srgbClr val="000000"/>
                        </a:solidFill>
                        <a:effectLst/>
                        <a:latin typeface="Times New Roman" panose="02020603050405020304" pitchFamily="18" charset="0"/>
                        <a:cs typeface="Times New Roman" panose="02020603050405020304" pitchFamily="18" charset="0"/>
                      </a:endParaRP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Times New Roman" panose="02020603050405020304" pitchFamily="18" charset="0"/>
                          <a:cs typeface="Times New Roman" panose="02020603050405020304" pitchFamily="18" charset="0"/>
                        </a:rPr>
                        <a:t>Asks the server to accept the body info attached. It is like GET request with extra info sent with the request.</a:t>
                      </a: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455910470"/>
                  </a:ext>
                </a:extLst>
              </a:tr>
              <a:tr h="837686">
                <a:tc>
                  <a:txBody>
                    <a:bodyPr/>
                    <a:lstStyle/>
                    <a:p>
                      <a:pPr algn="l" fontAlgn="t"/>
                      <a:r>
                        <a:rPr lang="en-US" sz="1600" b="1" dirty="0">
                          <a:solidFill>
                            <a:srgbClr val="000000"/>
                          </a:solidFill>
                          <a:effectLst/>
                          <a:latin typeface="Times New Roman" panose="02020603050405020304" pitchFamily="18" charset="0"/>
                          <a:cs typeface="Times New Roman" panose="02020603050405020304" pitchFamily="18" charset="0"/>
                        </a:rPr>
                        <a:t>HEAD</a:t>
                      </a:r>
                      <a:endParaRPr lang="en-US" sz="1600" dirty="0">
                        <a:solidFill>
                          <a:srgbClr val="000000"/>
                        </a:solidFill>
                        <a:effectLst/>
                        <a:latin typeface="Times New Roman" panose="02020603050405020304" pitchFamily="18" charset="0"/>
                        <a:cs typeface="Times New Roman" panose="02020603050405020304" pitchFamily="18" charset="0"/>
                      </a:endParaRP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Times New Roman" panose="02020603050405020304" pitchFamily="18" charset="0"/>
                          <a:cs typeface="Times New Roman" panose="02020603050405020304" pitchFamily="18" charset="0"/>
                        </a:rPr>
                        <a:t>Asks for only the header part of whatever a GET would return. Just like GET but with no body.</a:t>
                      </a: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85446462"/>
                  </a:ext>
                </a:extLst>
              </a:tr>
              <a:tr h="837686">
                <a:tc>
                  <a:txBody>
                    <a:bodyPr/>
                    <a:lstStyle/>
                    <a:p>
                      <a:pPr algn="l" fontAlgn="t"/>
                      <a:r>
                        <a:rPr lang="en-US" sz="1600" b="1">
                          <a:solidFill>
                            <a:srgbClr val="000000"/>
                          </a:solidFill>
                          <a:effectLst/>
                          <a:latin typeface="Times New Roman" panose="02020603050405020304" pitchFamily="18" charset="0"/>
                          <a:cs typeface="Times New Roman" panose="02020603050405020304" pitchFamily="18" charset="0"/>
                        </a:rPr>
                        <a:t>TRACE</a:t>
                      </a:r>
                      <a:endParaRPr lang="en-US" sz="1600">
                        <a:solidFill>
                          <a:srgbClr val="000000"/>
                        </a:solidFill>
                        <a:effectLst/>
                        <a:latin typeface="Times New Roman" panose="02020603050405020304" pitchFamily="18" charset="0"/>
                        <a:cs typeface="Times New Roman" panose="02020603050405020304" pitchFamily="18" charset="0"/>
                      </a:endParaRP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Times New Roman" panose="02020603050405020304" pitchFamily="18" charset="0"/>
                          <a:cs typeface="Times New Roman" panose="02020603050405020304" pitchFamily="18" charset="0"/>
                        </a:rPr>
                        <a:t>Asks for the loopback of the request message, for testing or troubleshooting.</a:t>
                      </a: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73316850"/>
                  </a:ext>
                </a:extLst>
              </a:tr>
              <a:tr h="602087">
                <a:tc>
                  <a:txBody>
                    <a:bodyPr/>
                    <a:lstStyle/>
                    <a:p>
                      <a:pPr algn="l" fontAlgn="t"/>
                      <a:r>
                        <a:rPr lang="en-US" sz="1600" b="1">
                          <a:solidFill>
                            <a:srgbClr val="000000"/>
                          </a:solidFill>
                          <a:effectLst/>
                          <a:latin typeface="Times New Roman" panose="02020603050405020304" pitchFamily="18" charset="0"/>
                          <a:cs typeface="Times New Roman" panose="02020603050405020304" pitchFamily="18" charset="0"/>
                        </a:rPr>
                        <a:t>PUT</a:t>
                      </a:r>
                      <a:endParaRPr lang="en-US" sz="1600">
                        <a:solidFill>
                          <a:srgbClr val="000000"/>
                        </a:solidFill>
                        <a:effectLst/>
                        <a:latin typeface="Times New Roman" panose="02020603050405020304" pitchFamily="18" charset="0"/>
                        <a:cs typeface="Times New Roman" panose="02020603050405020304" pitchFamily="18" charset="0"/>
                      </a:endParaRP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Times New Roman" panose="02020603050405020304" pitchFamily="18" charset="0"/>
                          <a:cs typeface="Times New Roman" panose="02020603050405020304" pitchFamily="18" charset="0"/>
                        </a:rPr>
                        <a:t>Says to put the enclosed info (the body) at the requested URL.</a:t>
                      </a: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35839551"/>
                  </a:ext>
                </a:extLst>
              </a:tr>
              <a:tr h="602087">
                <a:tc>
                  <a:txBody>
                    <a:bodyPr/>
                    <a:lstStyle/>
                    <a:p>
                      <a:pPr algn="l" fontAlgn="t"/>
                      <a:r>
                        <a:rPr lang="en-US" sz="1600" b="1">
                          <a:solidFill>
                            <a:srgbClr val="000000"/>
                          </a:solidFill>
                          <a:effectLst/>
                          <a:latin typeface="Times New Roman" panose="02020603050405020304" pitchFamily="18" charset="0"/>
                          <a:cs typeface="Times New Roman" panose="02020603050405020304" pitchFamily="18" charset="0"/>
                        </a:rPr>
                        <a:t>DELETE</a:t>
                      </a:r>
                      <a:endParaRPr lang="en-US" sz="1600">
                        <a:solidFill>
                          <a:srgbClr val="000000"/>
                        </a:solidFill>
                        <a:effectLst/>
                        <a:latin typeface="Times New Roman" panose="02020603050405020304" pitchFamily="18" charset="0"/>
                        <a:cs typeface="Times New Roman" panose="02020603050405020304" pitchFamily="18" charset="0"/>
                      </a:endParaRP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Times New Roman" panose="02020603050405020304" pitchFamily="18" charset="0"/>
                          <a:cs typeface="Times New Roman" panose="02020603050405020304" pitchFamily="18" charset="0"/>
                        </a:rPr>
                        <a:t>Says to delete the resource at the requested URL.</a:t>
                      </a: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57906553"/>
                  </a:ext>
                </a:extLst>
              </a:tr>
              <a:tr h="837686">
                <a:tc>
                  <a:txBody>
                    <a:bodyPr/>
                    <a:lstStyle/>
                    <a:p>
                      <a:pPr algn="l" fontAlgn="t"/>
                      <a:r>
                        <a:rPr lang="en-US" sz="1600" b="1">
                          <a:solidFill>
                            <a:srgbClr val="000000"/>
                          </a:solidFill>
                          <a:effectLst/>
                          <a:latin typeface="Times New Roman" panose="02020603050405020304" pitchFamily="18" charset="0"/>
                          <a:cs typeface="Times New Roman" panose="02020603050405020304" pitchFamily="18" charset="0"/>
                        </a:rPr>
                        <a:t>OPTIONS</a:t>
                      </a:r>
                      <a:endParaRPr lang="en-US" sz="1600">
                        <a:solidFill>
                          <a:srgbClr val="000000"/>
                        </a:solidFill>
                        <a:effectLst/>
                        <a:latin typeface="Times New Roman" panose="02020603050405020304" pitchFamily="18" charset="0"/>
                        <a:cs typeface="Times New Roman" panose="02020603050405020304" pitchFamily="18" charset="0"/>
                      </a:endParaRP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Times New Roman" panose="02020603050405020304" pitchFamily="18" charset="0"/>
                          <a:cs typeface="Times New Roman" panose="02020603050405020304" pitchFamily="18" charset="0"/>
                        </a:rPr>
                        <a:t>Asks for a list of the HTTP methods to which the thing at the request URL can respond</a:t>
                      </a:r>
                    </a:p>
                  </a:txBody>
                  <a:tcPr marL="65444" marR="65444" marT="65444" marB="6544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96288932"/>
                  </a:ext>
                </a:extLst>
              </a:tr>
            </a:tbl>
          </a:graphicData>
        </a:graphic>
      </p:graphicFrame>
      <p:sp>
        <p:nvSpPr>
          <p:cNvPr id="4" name="Rectangle 1"/>
          <p:cNvSpPr>
            <a:spLocks noChangeArrowheads="1"/>
          </p:cNvSpPr>
          <p:nvPr/>
        </p:nvSpPr>
        <p:spPr bwMode="auto">
          <a:xfrm>
            <a:off x="0" y="292128"/>
            <a:ext cx="31384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HTTP request methods are:</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24628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1253766747"/>
              </p:ext>
            </p:extLst>
          </p:nvPr>
        </p:nvGraphicFramePr>
        <p:xfrm>
          <a:off x="640079" y="925354"/>
          <a:ext cx="10842172" cy="4848428"/>
        </p:xfrm>
        <a:graphic>
          <a:graphicData uri="http://schemas.openxmlformats.org/drawingml/2006/table">
            <a:tbl>
              <a:tblPr/>
              <a:tblGrid>
                <a:gridCol w="5421086">
                  <a:extLst>
                    <a:ext uri="{9D8B030D-6E8A-4147-A177-3AD203B41FA5}">
                      <a16:colId xmlns:a16="http://schemas.microsoft.com/office/drawing/2014/main" val="589862690"/>
                    </a:ext>
                  </a:extLst>
                </a:gridCol>
                <a:gridCol w="5421086">
                  <a:extLst>
                    <a:ext uri="{9D8B030D-6E8A-4147-A177-3AD203B41FA5}">
                      <a16:colId xmlns:a16="http://schemas.microsoft.com/office/drawing/2014/main" val="3059508972"/>
                    </a:ext>
                  </a:extLst>
                </a:gridCol>
              </a:tblGrid>
              <a:tr h="680843">
                <a:tc>
                  <a:txBody>
                    <a:bodyPr/>
                    <a:lstStyle/>
                    <a:p>
                      <a:pPr algn="l" fontAlgn="t"/>
                      <a:r>
                        <a:rPr lang="en-US" sz="1800">
                          <a:solidFill>
                            <a:srgbClr val="000000"/>
                          </a:solidFill>
                          <a:effectLst/>
                          <a:latin typeface="times new roman" panose="02020603050405020304" pitchFamily="18" charset="0"/>
                        </a:rPr>
                        <a:t>GET</a:t>
                      </a:r>
                    </a:p>
                  </a:txBody>
                  <a:tcPr marL="114300" marR="114300" marT="114300" marB="114300">
                    <a:lnL w="9525" cap="flat" cmpd="sng" algn="ctr">
                      <a:solidFill>
                        <a:srgbClr val="A0EC18"/>
                      </a:solidFill>
                      <a:prstDash val="solid"/>
                      <a:round/>
                      <a:headEnd type="none" w="med" len="med"/>
                      <a:tailEnd type="none" w="med" len="med"/>
                    </a:lnL>
                    <a:lnR w="9525" cap="flat" cmpd="sng" algn="ctr">
                      <a:solidFill>
                        <a:srgbClr val="A0EC18"/>
                      </a:solidFill>
                      <a:prstDash val="solid"/>
                      <a:round/>
                      <a:headEnd type="none" w="med" len="med"/>
                      <a:tailEnd type="none" w="med" len="med"/>
                    </a:lnR>
                    <a:lnT w="9525" cap="flat" cmpd="sng" algn="ctr">
                      <a:solidFill>
                        <a:srgbClr val="A0EC1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times new roman" panose="02020603050405020304" pitchFamily="18" charset="0"/>
                        </a:rPr>
                        <a:t>POST</a:t>
                      </a:r>
                    </a:p>
                  </a:txBody>
                  <a:tcPr marL="114300" marR="114300" marT="114300" marB="114300">
                    <a:lnL w="9525" cap="flat" cmpd="sng" algn="ctr">
                      <a:solidFill>
                        <a:srgbClr val="A0EC18"/>
                      </a:solidFill>
                      <a:prstDash val="solid"/>
                      <a:round/>
                      <a:headEnd type="none" w="med" len="med"/>
                      <a:tailEnd type="none" w="med" len="med"/>
                    </a:lnL>
                    <a:lnR w="9525" cap="flat" cmpd="sng" algn="ctr">
                      <a:solidFill>
                        <a:srgbClr val="A0EC18"/>
                      </a:solidFill>
                      <a:prstDash val="solid"/>
                      <a:round/>
                      <a:headEnd type="none" w="med" len="med"/>
                      <a:tailEnd type="none" w="med" len="med"/>
                    </a:lnR>
                    <a:lnT w="9525" cap="flat" cmpd="sng" algn="ctr">
                      <a:solidFill>
                        <a:srgbClr val="A0EC1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306769468"/>
                  </a:ext>
                </a:extLst>
              </a:tr>
              <a:tr h="1320423">
                <a:tc>
                  <a:txBody>
                    <a:bodyPr/>
                    <a:lstStyle/>
                    <a:p>
                      <a:pPr algn="l" fontAlgn="t"/>
                      <a:r>
                        <a:rPr lang="en-US" sz="1800">
                          <a:solidFill>
                            <a:srgbClr val="000000"/>
                          </a:solidFill>
                          <a:effectLst/>
                          <a:latin typeface="verdana" panose="020B0604030504040204" pitchFamily="34" charset="0"/>
                        </a:rPr>
                        <a:t>1) In case of Get request, only </a:t>
                      </a:r>
                      <a:r>
                        <a:rPr lang="en-US" sz="1800" b="1">
                          <a:solidFill>
                            <a:srgbClr val="000000"/>
                          </a:solidFill>
                          <a:effectLst/>
                          <a:latin typeface="verdana" panose="020B0604030504040204" pitchFamily="34" charset="0"/>
                        </a:rPr>
                        <a:t>limited amount of data </a:t>
                      </a:r>
                      <a:r>
                        <a:rPr lang="en-US" sz="1800">
                          <a:solidFill>
                            <a:srgbClr val="000000"/>
                          </a:solidFill>
                          <a:effectLst/>
                          <a:latin typeface="verdana" panose="020B0604030504040204" pitchFamily="34" charset="0"/>
                        </a:rPr>
                        <a:t>can be sent because data is sent in header.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a:solidFill>
                            <a:srgbClr val="000000"/>
                          </a:solidFill>
                          <a:effectLst/>
                          <a:latin typeface="verdana" panose="020B0604030504040204" pitchFamily="34" charset="0"/>
                        </a:rPr>
                        <a:t>In case of post request, </a:t>
                      </a:r>
                      <a:r>
                        <a:rPr lang="en-US" sz="1800" b="1">
                          <a:solidFill>
                            <a:srgbClr val="000000"/>
                          </a:solidFill>
                          <a:effectLst/>
                          <a:latin typeface="verdana" panose="020B0604030504040204" pitchFamily="34" charset="0"/>
                        </a:rPr>
                        <a:t>large amount of data </a:t>
                      </a:r>
                      <a:r>
                        <a:rPr lang="en-US" sz="1800">
                          <a:solidFill>
                            <a:srgbClr val="000000"/>
                          </a:solidFill>
                          <a:effectLst/>
                          <a:latin typeface="verdana" panose="020B0604030504040204" pitchFamily="34" charset="0"/>
                        </a:rPr>
                        <a:t>can be sent because data is sent in body.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53710517"/>
                  </a:ext>
                </a:extLst>
              </a:tr>
              <a:tr h="949054">
                <a:tc>
                  <a:txBody>
                    <a:bodyPr/>
                    <a:lstStyle/>
                    <a:p>
                      <a:pPr algn="l" fontAlgn="t"/>
                      <a:r>
                        <a:rPr lang="en-US" sz="1800">
                          <a:solidFill>
                            <a:srgbClr val="000000"/>
                          </a:solidFill>
                          <a:effectLst/>
                          <a:latin typeface="verdana" panose="020B0604030504040204" pitchFamily="34" charset="0"/>
                        </a:rPr>
                        <a:t>2) Get request is </a:t>
                      </a:r>
                      <a:r>
                        <a:rPr lang="en-US" sz="1800" b="1">
                          <a:solidFill>
                            <a:srgbClr val="000000"/>
                          </a:solidFill>
                          <a:effectLst/>
                          <a:latin typeface="verdana" panose="020B0604030504040204" pitchFamily="34" charset="0"/>
                        </a:rPr>
                        <a:t>not secured </a:t>
                      </a:r>
                      <a:r>
                        <a:rPr lang="en-US" sz="1800">
                          <a:solidFill>
                            <a:srgbClr val="000000"/>
                          </a:solidFill>
                          <a:effectLst/>
                          <a:latin typeface="verdana" panose="020B0604030504040204" pitchFamily="34" charset="0"/>
                        </a:rPr>
                        <a:t>because data is exposed in URL bar.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a:solidFill>
                            <a:srgbClr val="000000"/>
                          </a:solidFill>
                          <a:effectLst/>
                          <a:latin typeface="verdana" panose="020B0604030504040204" pitchFamily="34" charset="0"/>
                        </a:rPr>
                        <a:t>Post request is </a:t>
                      </a:r>
                      <a:r>
                        <a:rPr lang="en-US" sz="1800" b="1">
                          <a:solidFill>
                            <a:srgbClr val="000000"/>
                          </a:solidFill>
                          <a:effectLst/>
                          <a:latin typeface="verdana" panose="020B0604030504040204" pitchFamily="34" charset="0"/>
                        </a:rPr>
                        <a:t>secured </a:t>
                      </a:r>
                      <a:r>
                        <a:rPr lang="en-US" sz="1800">
                          <a:solidFill>
                            <a:srgbClr val="000000"/>
                          </a:solidFill>
                          <a:effectLst/>
                          <a:latin typeface="verdana" panose="020B0604030504040204" pitchFamily="34" charset="0"/>
                        </a:rPr>
                        <a:t>because data is not exposed in URL bar.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64106070"/>
                  </a:ext>
                </a:extLst>
              </a:tr>
              <a:tr h="577685">
                <a:tc>
                  <a:txBody>
                    <a:bodyPr/>
                    <a:lstStyle/>
                    <a:p>
                      <a:pPr algn="l" fontAlgn="t"/>
                      <a:r>
                        <a:rPr lang="en-US" sz="1800">
                          <a:solidFill>
                            <a:srgbClr val="000000"/>
                          </a:solidFill>
                          <a:effectLst/>
                          <a:latin typeface="verdana" panose="020B0604030504040204" pitchFamily="34" charset="0"/>
                        </a:rPr>
                        <a:t>3) Get request </a:t>
                      </a:r>
                      <a:r>
                        <a:rPr lang="en-US" sz="1800" b="1">
                          <a:solidFill>
                            <a:srgbClr val="000000"/>
                          </a:solidFill>
                          <a:effectLst/>
                          <a:latin typeface="verdana" panose="020B0604030504040204" pitchFamily="34" charset="0"/>
                        </a:rPr>
                        <a:t>can be bookmarked.</a:t>
                      </a:r>
                      <a:endParaRPr lang="en-US" sz="1800">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dirty="0">
                          <a:solidFill>
                            <a:srgbClr val="000000"/>
                          </a:solidFill>
                          <a:effectLst/>
                          <a:latin typeface="verdana" panose="020B0604030504040204" pitchFamily="34" charset="0"/>
                        </a:rPr>
                        <a:t>Post request </a:t>
                      </a:r>
                      <a:r>
                        <a:rPr lang="en-US" sz="1800" b="1" dirty="0">
                          <a:solidFill>
                            <a:srgbClr val="000000"/>
                          </a:solidFill>
                          <a:effectLst/>
                          <a:latin typeface="verdana" panose="020B0604030504040204" pitchFamily="34" charset="0"/>
                        </a:rPr>
                        <a:t>cannot be bookmarked.</a:t>
                      </a:r>
                      <a:endParaRPr lang="en-US" sz="1800" dirty="0">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42554895"/>
                  </a:ext>
                </a:extLst>
              </a:tr>
              <a:tr h="1320423">
                <a:tc>
                  <a:txBody>
                    <a:bodyPr/>
                    <a:lstStyle/>
                    <a:p>
                      <a:pPr algn="l" fontAlgn="t"/>
                      <a:r>
                        <a:rPr lang="en-US" sz="1800">
                          <a:solidFill>
                            <a:srgbClr val="000000"/>
                          </a:solidFill>
                          <a:effectLst/>
                          <a:latin typeface="verdana" panose="020B0604030504040204" pitchFamily="34" charset="0"/>
                        </a:rPr>
                        <a:t>4) Get request is </a:t>
                      </a:r>
                      <a:r>
                        <a:rPr lang="en-US" sz="1800" b="1">
                          <a:solidFill>
                            <a:srgbClr val="000000"/>
                          </a:solidFill>
                          <a:effectLst/>
                          <a:latin typeface="verdana" panose="020B0604030504040204" pitchFamily="34" charset="0"/>
                        </a:rPr>
                        <a:t>idempotent </a:t>
                      </a:r>
                      <a:r>
                        <a:rPr lang="en-US" sz="1800">
                          <a:solidFill>
                            <a:srgbClr val="000000"/>
                          </a:solidFill>
                          <a:effectLst/>
                          <a:latin typeface="verdana" panose="020B0604030504040204" pitchFamily="34" charset="0"/>
                        </a:rPr>
                        <a:t>. It means second request will be ignored until response of first request is delivered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800" dirty="0">
                          <a:solidFill>
                            <a:srgbClr val="000000"/>
                          </a:solidFill>
                          <a:effectLst/>
                          <a:latin typeface="verdana" panose="020B0604030504040204" pitchFamily="34" charset="0"/>
                        </a:rPr>
                        <a:t>Post request is </a:t>
                      </a:r>
                      <a:r>
                        <a:rPr lang="en-US" sz="1800" b="1" dirty="0">
                          <a:solidFill>
                            <a:srgbClr val="000000"/>
                          </a:solidFill>
                          <a:effectLst/>
                          <a:latin typeface="verdana" panose="020B0604030504040204" pitchFamily="34" charset="0"/>
                        </a:rPr>
                        <a:t>non-idempotent.</a:t>
                      </a:r>
                      <a:endParaRPr lang="en-US" sz="1800" dirty="0">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87365679"/>
                  </a:ext>
                </a:extLst>
              </a:tr>
            </a:tbl>
          </a:graphicData>
        </a:graphic>
      </p:graphicFrame>
      <p:sp>
        <p:nvSpPr>
          <p:cNvPr id="4" name="Rectangle 1"/>
          <p:cNvSpPr>
            <a:spLocks noChangeArrowheads="1"/>
          </p:cNvSpPr>
          <p:nvPr/>
        </p:nvSpPr>
        <p:spPr bwMode="auto">
          <a:xfrm>
            <a:off x="48446" y="-33010"/>
            <a:ext cx="12143553"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10B38"/>
                </a:solidFill>
                <a:effectLst/>
                <a:latin typeface="erdana"/>
              </a:rPr>
              <a:t>Get vs. Post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Verdana" panose="020B0604030504040204" pitchFamily="34" charset="0"/>
              </a:rPr>
              <a:t>There are many differences between the Get and Post request. Let's see these differences:</a:t>
            </a:r>
            <a:endParaRPr kumimoji="0" lang="en-US" alt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58236993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GET and POST</a:t>
            </a:r>
          </a:p>
          <a:p>
            <a:pPr marL="0" indent="0">
              <a:buNone/>
            </a:pPr>
            <a:r>
              <a:rPr lang="en-US" sz="1800" dirty="0">
                <a:latin typeface="Times New Roman" panose="02020603050405020304" pitchFamily="18" charset="0"/>
                <a:cs typeface="Times New Roman" panose="02020603050405020304" pitchFamily="18" charset="0"/>
              </a:rPr>
              <a:t>Two common methods for the request-response between a server and client are: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GET-</a:t>
            </a:r>
            <a:r>
              <a:rPr lang="en-US" sz="1800" dirty="0">
                <a:latin typeface="Times New Roman" panose="02020603050405020304" pitchFamily="18" charset="0"/>
                <a:cs typeface="Times New Roman" panose="02020603050405020304" pitchFamily="18" charset="0"/>
              </a:rPr>
              <a:t> It requests the data from a specified resource</a:t>
            </a:r>
          </a:p>
          <a:p>
            <a:pPr marL="0" indent="0">
              <a:buNone/>
            </a:pPr>
            <a:r>
              <a:rPr lang="en-US" sz="1800" b="1" dirty="0">
                <a:latin typeface="Times New Roman" panose="02020603050405020304" pitchFamily="18" charset="0"/>
                <a:cs typeface="Times New Roman" panose="02020603050405020304" pitchFamily="18" charset="0"/>
              </a:rPr>
              <a:t>POST-</a:t>
            </a:r>
            <a:r>
              <a:rPr lang="en-US" sz="1800" dirty="0">
                <a:latin typeface="Times New Roman" panose="02020603050405020304" pitchFamily="18" charset="0"/>
                <a:cs typeface="Times New Roman" panose="02020603050405020304" pitchFamily="18" charset="0"/>
              </a:rPr>
              <a:t> It submits the processed data to a specified resource</a:t>
            </a:r>
          </a:p>
          <a:p>
            <a:pPr marL="0" indent="0">
              <a:buNone/>
            </a:pPr>
            <a:r>
              <a:rPr lang="en-US" sz="1800" b="1" dirty="0">
                <a:latin typeface="Times New Roman" panose="02020603050405020304" pitchFamily="18" charset="0"/>
                <a:cs typeface="Times New Roman" panose="02020603050405020304" pitchFamily="18" charset="0"/>
              </a:rPr>
              <a:t>Anatomy of Get Request</a:t>
            </a:r>
          </a:p>
          <a:p>
            <a:pPr marL="0" indent="0">
              <a:buNone/>
            </a:pPr>
            <a:r>
              <a:rPr lang="en-US" sz="1800" dirty="0">
                <a:latin typeface="Times New Roman" panose="02020603050405020304" pitchFamily="18" charset="0"/>
                <a:cs typeface="Times New Roman" panose="02020603050405020304" pitchFamily="18" charset="0"/>
              </a:rPr>
              <a:t>The query string (name/value pairs) is sent inside the URL of a GET request: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GET/RegisterDao.jsp?name1=value1&amp;name2=value2  </a:t>
            </a:r>
          </a:p>
          <a:p>
            <a:pPr marL="0" indent="0">
              <a:buNone/>
            </a:pPr>
            <a:r>
              <a:rPr lang="en-US" sz="1800" dirty="0">
                <a:latin typeface="Times New Roman" panose="02020603050405020304" pitchFamily="18" charset="0"/>
                <a:cs typeface="Times New Roman" panose="02020603050405020304" pitchFamily="18" charset="0"/>
              </a:rPr>
              <a:t>As we know that data is sent in request header in case of get request. It is the default request type. Let's see what information is sent to the server.</a:t>
            </a:r>
          </a:p>
        </p:txBody>
      </p:sp>
      <p:pic>
        <p:nvPicPr>
          <p:cNvPr id="3" name="Picture 2"/>
          <p:cNvPicPr>
            <a:picLocks noChangeAspect="1"/>
          </p:cNvPicPr>
          <p:nvPr/>
        </p:nvPicPr>
        <p:blipFill>
          <a:blip r:embed="rId2"/>
          <a:stretch>
            <a:fillRect/>
          </a:stretch>
        </p:blipFill>
        <p:spPr>
          <a:xfrm>
            <a:off x="2856956" y="4193177"/>
            <a:ext cx="5981700" cy="2560320"/>
          </a:xfrm>
          <a:prstGeom prst="rect">
            <a:avLst/>
          </a:prstGeom>
        </p:spPr>
      </p:pic>
    </p:spTree>
    <p:extLst>
      <p:ext uri="{BB962C8B-B14F-4D97-AF65-F5344CB8AC3E}">
        <p14:creationId xmlns:p14="http://schemas.microsoft.com/office/powerpoint/2010/main" val="3781768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Some other features of GET requests are:</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It remains in the browser history</a:t>
            </a:r>
          </a:p>
          <a:p>
            <a:r>
              <a:rPr lang="en-US" sz="1800" dirty="0">
                <a:latin typeface="Times New Roman" panose="02020603050405020304" pitchFamily="18" charset="0"/>
                <a:cs typeface="Times New Roman" panose="02020603050405020304" pitchFamily="18" charset="0"/>
              </a:rPr>
              <a:t>It can be bookmarked</a:t>
            </a:r>
          </a:p>
          <a:p>
            <a:r>
              <a:rPr lang="en-US" sz="1800" dirty="0">
                <a:latin typeface="Times New Roman" panose="02020603050405020304" pitchFamily="18" charset="0"/>
                <a:cs typeface="Times New Roman" panose="02020603050405020304" pitchFamily="18" charset="0"/>
              </a:rPr>
              <a:t>It can be cached</a:t>
            </a:r>
          </a:p>
          <a:p>
            <a:r>
              <a:rPr lang="en-US" sz="1800" dirty="0">
                <a:latin typeface="Times New Roman" panose="02020603050405020304" pitchFamily="18" charset="0"/>
                <a:cs typeface="Times New Roman" panose="02020603050405020304" pitchFamily="18" charset="0"/>
              </a:rPr>
              <a:t>It have length restrictions</a:t>
            </a:r>
          </a:p>
          <a:p>
            <a:r>
              <a:rPr lang="en-US" sz="1800" dirty="0">
                <a:latin typeface="Times New Roman" panose="02020603050405020304" pitchFamily="18" charset="0"/>
                <a:cs typeface="Times New Roman" panose="02020603050405020304" pitchFamily="18" charset="0"/>
              </a:rPr>
              <a:t>It should never be used when dealing with sensitive data</a:t>
            </a:r>
          </a:p>
          <a:p>
            <a:r>
              <a:rPr lang="en-US" sz="1800" dirty="0">
                <a:latin typeface="Times New Roman" panose="02020603050405020304" pitchFamily="18" charset="0"/>
                <a:cs typeface="Times New Roman" panose="02020603050405020304" pitchFamily="18" charset="0"/>
              </a:rPr>
              <a:t>It should only be used for retrieving the data</a:t>
            </a:r>
          </a:p>
        </p:txBody>
      </p:sp>
    </p:spTree>
    <p:extLst>
      <p:ext uri="{BB962C8B-B14F-4D97-AF65-F5344CB8AC3E}">
        <p14:creationId xmlns:p14="http://schemas.microsoft.com/office/powerpoint/2010/main" val="421777530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Anatomy of Post Request</a:t>
            </a:r>
          </a:p>
          <a:p>
            <a:pPr marL="0" indent="0">
              <a:buNone/>
            </a:pPr>
            <a:r>
              <a:rPr lang="en-US" sz="1800" dirty="0">
                <a:latin typeface="Times New Roman" panose="02020603050405020304" pitchFamily="18" charset="0"/>
                <a:cs typeface="Times New Roman" panose="02020603050405020304" pitchFamily="18" charset="0"/>
              </a:rPr>
              <a:t>The query string (name/value pairs) is sent in HTTP message body for a POST request:</a:t>
            </a:r>
          </a:p>
          <a:p>
            <a:pPr marL="0" indent="0">
              <a:buNone/>
            </a:pPr>
            <a:r>
              <a:rPr lang="en-US" sz="1800" dirty="0" smtClean="0">
                <a:latin typeface="Times New Roman" panose="02020603050405020304" pitchFamily="18" charset="0"/>
                <a:cs typeface="Times New Roman" panose="02020603050405020304" pitchFamily="18" charset="0"/>
              </a:rPr>
              <a:t>POST/</a:t>
            </a:r>
            <a:r>
              <a:rPr lang="en-US" sz="1800" dirty="0" err="1" smtClean="0">
                <a:latin typeface="Times New Roman" panose="02020603050405020304" pitchFamily="18" charset="0"/>
                <a:cs typeface="Times New Roman" panose="02020603050405020304" pitchFamily="18" charset="0"/>
              </a:rPr>
              <a:t>RegisterDao.jsp</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HTTP/1.1  </a:t>
            </a:r>
          </a:p>
          <a:p>
            <a:pPr marL="0" indent="0">
              <a:buNone/>
            </a:pPr>
            <a:r>
              <a:rPr lang="en-US" sz="1800" dirty="0">
                <a:latin typeface="Times New Roman" panose="02020603050405020304" pitchFamily="18" charset="0"/>
                <a:cs typeface="Times New Roman" panose="02020603050405020304" pitchFamily="18" charset="0"/>
              </a:rPr>
              <a:t>Host: www. javatpoint.com  </a:t>
            </a:r>
          </a:p>
          <a:p>
            <a:pPr marL="0" indent="0">
              <a:buNone/>
            </a:pPr>
            <a:r>
              <a:rPr lang="en-US" sz="1800" dirty="0">
                <a:latin typeface="Times New Roman" panose="02020603050405020304" pitchFamily="18" charset="0"/>
                <a:cs typeface="Times New Roman" panose="02020603050405020304" pitchFamily="18" charset="0"/>
              </a:rPr>
              <a:t>name1=value1&amp;name2=value2  </a:t>
            </a: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As we know, in case of post request original data is sent in message body. Let's see how information is passed to the server in case of post request.</a:t>
            </a:r>
          </a:p>
        </p:txBody>
      </p:sp>
      <p:pic>
        <p:nvPicPr>
          <p:cNvPr id="3" name="Picture 2"/>
          <p:cNvPicPr>
            <a:picLocks noChangeAspect="1"/>
          </p:cNvPicPr>
          <p:nvPr/>
        </p:nvPicPr>
        <p:blipFill>
          <a:blip r:embed="rId2"/>
          <a:stretch>
            <a:fillRect/>
          </a:stretch>
        </p:blipFill>
        <p:spPr>
          <a:xfrm>
            <a:off x="2612571" y="3173390"/>
            <a:ext cx="7262949" cy="3003573"/>
          </a:xfrm>
          <a:prstGeom prst="rect">
            <a:avLst/>
          </a:prstGeom>
        </p:spPr>
      </p:pic>
    </p:spTree>
    <p:extLst>
      <p:ext uri="{BB962C8B-B14F-4D97-AF65-F5344CB8AC3E}">
        <p14:creationId xmlns:p14="http://schemas.microsoft.com/office/powerpoint/2010/main" val="360648509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smtClean="0">
                <a:latin typeface="Times New Roman" panose="02020603050405020304" pitchFamily="18" charset="0"/>
                <a:cs typeface="Times New Roman" panose="02020603050405020304" pitchFamily="18" charset="0"/>
              </a:rPr>
              <a:t>JSP Elements</a:t>
            </a:r>
          </a:p>
          <a:p>
            <a:pPr marL="0" indent="0">
              <a:buNone/>
            </a:pPr>
            <a:endParaRPr lang="en-US" sz="1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021976" y="766482"/>
            <a:ext cx="5204012" cy="278354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t>                                  JSP Comments (</a:t>
            </a:r>
            <a:r>
              <a:rPr lang="en-US" sz="1600" b="1" dirty="0" err="1" smtClean="0"/>
              <a:t>Unexecutable</a:t>
            </a:r>
            <a:r>
              <a:rPr lang="en-US" sz="1600" b="1" dirty="0" smtClean="0"/>
              <a:t> Parts)</a:t>
            </a:r>
          </a:p>
          <a:p>
            <a:endParaRPr lang="en-US" sz="1600" dirty="0" smtClean="0"/>
          </a:p>
          <a:p>
            <a:r>
              <a:rPr lang="en-US" sz="1600" dirty="0" smtClean="0"/>
              <a:t>&lt;% -- </a:t>
            </a:r>
            <a:r>
              <a:rPr lang="en-US" sz="1600" dirty="0" err="1" smtClean="0"/>
              <a:t>response.sendRedirect</a:t>
            </a:r>
            <a:r>
              <a:rPr lang="en-US" sz="1600" dirty="0"/>
              <a:t>("http://studyeasy.org");	--%&gt; </a:t>
            </a:r>
          </a:p>
        </p:txBody>
      </p:sp>
      <p:sp>
        <p:nvSpPr>
          <p:cNvPr id="4" name="Rectangle 3"/>
          <p:cNvSpPr/>
          <p:nvPr/>
        </p:nvSpPr>
        <p:spPr>
          <a:xfrm>
            <a:off x="6409764" y="726141"/>
            <a:ext cx="5181601" cy="282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Expression Elements</a:t>
            </a:r>
          </a:p>
          <a:p>
            <a:r>
              <a:rPr lang="en-US" dirty="0"/>
              <a:t>&lt;%= </a:t>
            </a:r>
            <a:r>
              <a:rPr lang="en-US" b="1" dirty="0"/>
              <a:t>new </a:t>
            </a:r>
            <a:r>
              <a:rPr lang="en-US" b="1" dirty="0" err="1"/>
              <a:t>java.util.Date</a:t>
            </a:r>
            <a:r>
              <a:rPr lang="en-US" b="1" dirty="0"/>
              <a:t>()  %&gt;</a:t>
            </a:r>
          </a:p>
          <a:p>
            <a:r>
              <a:rPr lang="en-US" dirty="0"/>
              <a:t>&lt;</a:t>
            </a:r>
            <a:r>
              <a:rPr lang="en-US" dirty="0" err="1"/>
              <a:t>br</a:t>
            </a:r>
            <a:r>
              <a:rPr lang="en-US" dirty="0" smtClean="0"/>
              <a:t>/&gt;</a:t>
            </a:r>
          </a:p>
          <a:p>
            <a:endParaRPr lang="en-US" dirty="0"/>
          </a:p>
          <a:p>
            <a:r>
              <a:rPr lang="en-US" dirty="0"/>
              <a:t>&lt;%= 25*4 %&gt;</a:t>
            </a:r>
          </a:p>
          <a:p>
            <a:r>
              <a:rPr lang="en-US" dirty="0"/>
              <a:t>&lt;</a:t>
            </a:r>
            <a:r>
              <a:rPr lang="en-US" dirty="0" err="1"/>
              <a:t>br</a:t>
            </a:r>
            <a:r>
              <a:rPr lang="en-US" dirty="0" smtClean="0"/>
              <a:t>/&gt;</a:t>
            </a:r>
          </a:p>
          <a:p>
            <a:endParaRPr lang="en-US" dirty="0"/>
          </a:p>
          <a:p>
            <a:r>
              <a:rPr lang="en-US" dirty="0"/>
              <a:t>&lt;%= 25&gt;4 %&gt;</a:t>
            </a:r>
          </a:p>
        </p:txBody>
      </p:sp>
      <p:sp>
        <p:nvSpPr>
          <p:cNvPr id="5" name="Rectangle 4"/>
          <p:cNvSpPr/>
          <p:nvPr/>
        </p:nvSpPr>
        <p:spPr>
          <a:xfrm>
            <a:off x="1021976" y="3724835"/>
            <a:ext cx="5204012" cy="302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Declarative Elements </a:t>
            </a:r>
          </a:p>
          <a:p>
            <a:r>
              <a:rPr lang="da-DK" dirty="0"/>
              <a:t>&lt;%! </a:t>
            </a:r>
          </a:p>
          <a:p>
            <a:r>
              <a:rPr lang="da-DK" dirty="0"/>
              <a:t>    String message(){</a:t>
            </a:r>
          </a:p>
          <a:p>
            <a:r>
              <a:rPr lang="da-DK" dirty="0"/>
              <a:t>	return "I love JSP";</a:t>
            </a:r>
          </a:p>
          <a:p>
            <a:r>
              <a:rPr lang="da-DK" dirty="0" smtClean="0"/>
              <a:t>}</a:t>
            </a:r>
          </a:p>
          <a:p>
            <a:r>
              <a:rPr lang="da-DK" dirty="0" smtClean="0"/>
              <a:t>%&gt;</a:t>
            </a:r>
            <a:endParaRPr lang="da-DK" dirty="0"/>
          </a:p>
          <a:p>
            <a:endParaRPr lang="da-DK" dirty="0"/>
          </a:p>
          <a:p>
            <a:r>
              <a:rPr lang="da-DK" dirty="0"/>
              <a:t>&lt;%= message() %&gt;</a:t>
            </a:r>
          </a:p>
          <a:p>
            <a:pPr algn="ctr"/>
            <a:endParaRPr lang="en-US" dirty="0"/>
          </a:p>
        </p:txBody>
      </p:sp>
      <p:sp>
        <p:nvSpPr>
          <p:cNvPr id="6" name="Rectangle 5"/>
          <p:cNvSpPr/>
          <p:nvPr/>
        </p:nvSpPr>
        <p:spPr>
          <a:xfrm>
            <a:off x="6409764" y="3751729"/>
            <a:ext cx="5329518" cy="298524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JSP</a:t>
            </a:r>
          </a:p>
          <a:p>
            <a:r>
              <a:rPr lang="en-US" dirty="0" smtClean="0"/>
              <a:t>&lt;%</a:t>
            </a:r>
            <a:endParaRPr lang="en-US" dirty="0"/>
          </a:p>
          <a:p>
            <a:r>
              <a:rPr lang="en-US" dirty="0"/>
              <a:t>for(</a:t>
            </a:r>
            <a:r>
              <a:rPr lang="en-US" dirty="0" err="1"/>
              <a:t>int</a:t>
            </a:r>
            <a:r>
              <a:rPr lang="en-US" dirty="0"/>
              <a:t> </a:t>
            </a:r>
            <a:r>
              <a:rPr lang="en-US" dirty="0" err="1"/>
              <a:t>i</a:t>
            </a:r>
            <a:r>
              <a:rPr lang="en-US" dirty="0"/>
              <a:t>=0;i&lt;10;i++){</a:t>
            </a:r>
          </a:p>
          <a:p>
            <a:r>
              <a:rPr lang="en-US" dirty="0"/>
              <a:t>	</a:t>
            </a:r>
            <a:r>
              <a:rPr lang="en-US" dirty="0" err="1"/>
              <a:t>out.print</a:t>
            </a:r>
            <a:r>
              <a:rPr lang="en-US" dirty="0"/>
              <a:t>("&lt;</a:t>
            </a:r>
            <a:r>
              <a:rPr lang="en-US" dirty="0" err="1"/>
              <a:t>br</a:t>
            </a:r>
            <a:r>
              <a:rPr lang="en-US" dirty="0"/>
              <a:t>/&gt;");</a:t>
            </a:r>
          </a:p>
          <a:p>
            <a:r>
              <a:rPr lang="en-US" dirty="0"/>
              <a:t>	</a:t>
            </a:r>
            <a:r>
              <a:rPr lang="en-US" dirty="0" err="1"/>
              <a:t>out.print</a:t>
            </a:r>
            <a:r>
              <a:rPr lang="en-US" dirty="0"/>
              <a:t>(</a:t>
            </a:r>
            <a:r>
              <a:rPr lang="en-US" dirty="0" err="1"/>
              <a:t>i</a:t>
            </a:r>
            <a:r>
              <a:rPr lang="en-US" dirty="0"/>
              <a:t>);</a:t>
            </a:r>
          </a:p>
          <a:p>
            <a:r>
              <a:rPr lang="en-US" dirty="0"/>
              <a:t>}</a:t>
            </a:r>
          </a:p>
          <a:p>
            <a:r>
              <a:rPr lang="en-US" dirty="0" smtClean="0"/>
              <a:t>%&gt;</a:t>
            </a:r>
            <a:endParaRPr lang="en-US" dirty="0"/>
          </a:p>
        </p:txBody>
      </p:sp>
    </p:spTree>
    <p:extLst>
      <p:ext uri="{BB962C8B-B14F-4D97-AF65-F5344CB8AC3E}">
        <p14:creationId xmlns:p14="http://schemas.microsoft.com/office/powerpoint/2010/main" val="1741464613"/>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fontScale="92500" lnSpcReduction="10000"/>
          </a:bodyPr>
          <a:lstStyle/>
          <a:p>
            <a:pPr marL="0" indent="0">
              <a:buNone/>
            </a:pPr>
            <a:r>
              <a:rPr lang="en-US" sz="1800" b="1" dirty="0">
                <a:latin typeface="Times New Roman" panose="02020603050405020304" pitchFamily="18" charset="0"/>
                <a:cs typeface="Times New Roman" panose="02020603050405020304" pitchFamily="18" charset="0"/>
              </a:rPr>
              <a:t>List of Content Types</a:t>
            </a:r>
          </a:p>
          <a:p>
            <a:pPr marL="0" indent="0">
              <a:buNone/>
            </a:pPr>
            <a:r>
              <a:rPr lang="en-US" sz="1800" dirty="0">
                <a:latin typeface="Times New Roman" panose="02020603050405020304" pitchFamily="18" charset="0"/>
                <a:cs typeface="Times New Roman" panose="02020603050405020304" pitchFamily="18" charset="0"/>
              </a:rPr>
              <a:t>There are many content types. The commonly used content types are given below:</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text/html</a:t>
            </a:r>
          </a:p>
          <a:p>
            <a:pPr marL="0" indent="0">
              <a:buNone/>
            </a:pPr>
            <a:r>
              <a:rPr lang="en-US" sz="1800" dirty="0">
                <a:latin typeface="Times New Roman" panose="02020603050405020304" pitchFamily="18" charset="0"/>
                <a:cs typeface="Times New Roman" panose="02020603050405020304" pitchFamily="18" charset="0"/>
              </a:rPr>
              <a:t>text/plain</a:t>
            </a:r>
          </a:p>
          <a:p>
            <a:pPr marL="0" indent="0">
              <a:buNone/>
            </a:pPr>
            <a:r>
              <a:rPr lang="en-US" sz="1800" dirty="0">
                <a:latin typeface="Times New Roman" panose="02020603050405020304" pitchFamily="18" charset="0"/>
                <a:cs typeface="Times New Roman" panose="02020603050405020304" pitchFamily="18" charset="0"/>
              </a:rPr>
              <a:t>application/</a:t>
            </a:r>
            <a:r>
              <a:rPr lang="en-US" sz="1800" dirty="0" err="1">
                <a:latin typeface="Times New Roman" panose="02020603050405020304" pitchFamily="18" charset="0"/>
                <a:cs typeface="Times New Roman" panose="02020603050405020304" pitchFamily="18" charset="0"/>
              </a:rPr>
              <a:t>msword</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application/vnd.ms-excel</a:t>
            </a:r>
          </a:p>
          <a:p>
            <a:pPr marL="0" indent="0">
              <a:buNone/>
            </a:pPr>
            <a:r>
              <a:rPr lang="en-US" sz="1800" dirty="0">
                <a:latin typeface="Times New Roman" panose="02020603050405020304" pitchFamily="18" charset="0"/>
                <a:cs typeface="Times New Roman" panose="02020603050405020304" pitchFamily="18" charset="0"/>
              </a:rPr>
              <a:t>application/jar</a:t>
            </a:r>
          </a:p>
          <a:p>
            <a:pPr marL="0" indent="0">
              <a:buNone/>
            </a:pPr>
            <a:r>
              <a:rPr lang="en-US" sz="1800" dirty="0">
                <a:latin typeface="Times New Roman" panose="02020603050405020304" pitchFamily="18" charset="0"/>
                <a:cs typeface="Times New Roman" panose="02020603050405020304" pitchFamily="18" charset="0"/>
              </a:rPr>
              <a:t>application/pdf</a:t>
            </a:r>
          </a:p>
          <a:p>
            <a:pPr marL="0" indent="0">
              <a:buNone/>
            </a:pPr>
            <a:r>
              <a:rPr lang="en-US" sz="1800" dirty="0">
                <a:latin typeface="Times New Roman" panose="02020603050405020304" pitchFamily="18" charset="0"/>
                <a:cs typeface="Times New Roman" panose="02020603050405020304" pitchFamily="18" charset="0"/>
              </a:rPr>
              <a:t>application/octet-stream</a:t>
            </a:r>
          </a:p>
          <a:p>
            <a:pPr marL="0" indent="0">
              <a:buNone/>
            </a:pPr>
            <a:r>
              <a:rPr lang="en-US" sz="1800" dirty="0">
                <a:latin typeface="Times New Roman" panose="02020603050405020304" pitchFamily="18" charset="0"/>
                <a:cs typeface="Times New Roman" panose="02020603050405020304" pitchFamily="18" charset="0"/>
              </a:rPr>
              <a:t>application/x-zip</a:t>
            </a:r>
          </a:p>
          <a:p>
            <a:pPr marL="0" indent="0">
              <a:buNone/>
            </a:pPr>
            <a:r>
              <a:rPr lang="en-US" sz="1800" dirty="0">
                <a:latin typeface="Times New Roman" panose="02020603050405020304" pitchFamily="18" charset="0"/>
                <a:cs typeface="Times New Roman" panose="02020603050405020304" pitchFamily="18" charset="0"/>
              </a:rPr>
              <a:t>images/jpeg</a:t>
            </a:r>
          </a:p>
          <a:p>
            <a:pPr marL="0" indent="0">
              <a:buNone/>
            </a:pPr>
            <a:r>
              <a:rPr lang="en-US" sz="1800" dirty="0">
                <a:latin typeface="Times New Roman" panose="02020603050405020304" pitchFamily="18" charset="0"/>
                <a:cs typeface="Times New Roman" panose="02020603050405020304" pitchFamily="18" charset="0"/>
              </a:rPr>
              <a:t>images/</a:t>
            </a:r>
            <a:r>
              <a:rPr lang="en-US" sz="1800" dirty="0" err="1">
                <a:latin typeface="Times New Roman" panose="02020603050405020304" pitchFamily="18" charset="0"/>
                <a:cs typeface="Times New Roman" panose="02020603050405020304" pitchFamily="18" charset="0"/>
              </a:rPr>
              <a:t>png</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images/gif</a:t>
            </a:r>
          </a:p>
          <a:p>
            <a:pPr marL="0" indent="0">
              <a:buNone/>
            </a:pPr>
            <a:r>
              <a:rPr lang="en-US" sz="1800" dirty="0">
                <a:latin typeface="Times New Roman" panose="02020603050405020304" pitchFamily="18" charset="0"/>
                <a:cs typeface="Times New Roman" panose="02020603050405020304" pitchFamily="18" charset="0"/>
              </a:rPr>
              <a:t>audio/mp3</a:t>
            </a:r>
          </a:p>
          <a:p>
            <a:pPr marL="0" indent="0">
              <a:buNone/>
            </a:pPr>
            <a:r>
              <a:rPr lang="en-US" sz="1800" dirty="0">
                <a:latin typeface="Times New Roman" panose="02020603050405020304" pitchFamily="18" charset="0"/>
                <a:cs typeface="Times New Roman" panose="02020603050405020304" pitchFamily="18" charset="0"/>
              </a:rPr>
              <a:t>video/mp4</a:t>
            </a:r>
          </a:p>
          <a:p>
            <a:pPr marL="0" indent="0">
              <a:buNone/>
            </a:pPr>
            <a:r>
              <a:rPr lang="en-US" sz="1800" dirty="0">
                <a:latin typeface="Times New Roman" panose="02020603050405020304" pitchFamily="18" charset="0"/>
                <a:cs typeface="Times New Roman" panose="02020603050405020304" pitchFamily="18" charset="0"/>
              </a:rPr>
              <a:t>video/</a:t>
            </a:r>
            <a:r>
              <a:rPr lang="en-US" sz="1800" dirty="0" err="1">
                <a:latin typeface="Times New Roman" panose="02020603050405020304" pitchFamily="18" charset="0"/>
                <a:cs typeface="Times New Roman" panose="02020603050405020304" pitchFamily="18" charset="0"/>
              </a:rPr>
              <a:t>quicktime</a:t>
            </a:r>
            <a:r>
              <a:rPr lang="en-US" sz="1800" dirty="0">
                <a:latin typeface="Times New Roman" panose="02020603050405020304" pitchFamily="18" charset="0"/>
                <a:cs typeface="Times New Roman" panose="02020603050405020304" pitchFamily="18" charset="0"/>
              </a:rPr>
              <a:t> etc.</a:t>
            </a:r>
          </a:p>
        </p:txBody>
      </p:sp>
    </p:spTree>
    <p:extLst>
      <p:ext uri="{BB962C8B-B14F-4D97-AF65-F5344CB8AC3E}">
        <p14:creationId xmlns:p14="http://schemas.microsoft.com/office/powerpoint/2010/main" val="227209400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Servlet API</a:t>
            </a:r>
          </a:p>
          <a:p>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javax.servlet</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javax.servlet.http</a:t>
            </a:r>
            <a:r>
              <a:rPr lang="en-US" sz="1800" dirty="0">
                <a:latin typeface="Times New Roman" panose="02020603050405020304" pitchFamily="18" charset="0"/>
                <a:cs typeface="Times New Roman" panose="02020603050405020304" pitchFamily="18" charset="0"/>
              </a:rPr>
              <a:t> packages represent interfaces and classes for servlet </a:t>
            </a:r>
            <a:r>
              <a:rPr lang="en-US" sz="1800" dirty="0" err="1">
                <a:latin typeface="Times New Roman" panose="02020603050405020304" pitchFamily="18" charset="0"/>
                <a:cs typeface="Times New Roman" panose="02020603050405020304" pitchFamily="18" charset="0"/>
              </a:rPr>
              <a:t>api</a:t>
            </a:r>
            <a:r>
              <a:rPr lang="en-US" sz="1800" dirty="0" smtClean="0">
                <a:latin typeface="Times New Roman" panose="02020603050405020304" pitchFamily="18" charset="0"/>
                <a:cs typeface="Times New Roman" panose="02020603050405020304" pitchFamily="18" charset="0"/>
              </a:rPr>
              <a:t>.</a:t>
            </a:r>
          </a:p>
          <a:p>
            <a:endParaRPr lang="en-US" sz="1800" dirty="0" smtClean="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javax.servlet</a:t>
            </a:r>
            <a:r>
              <a:rPr lang="en-US" sz="1800" dirty="0">
                <a:latin typeface="Times New Roman" panose="02020603050405020304" pitchFamily="18" charset="0"/>
                <a:cs typeface="Times New Roman" panose="02020603050405020304" pitchFamily="18" charset="0"/>
              </a:rPr>
              <a:t> package contains many interfaces and classes that are used by the servlet or web container. These are not specific to any protocol.</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javax.servlet.http</a:t>
            </a:r>
            <a:r>
              <a:rPr lang="en-US" sz="1800" dirty="0">
                <a:latin typeface="Times New Roman" panose="02020603050405020304" pitchFamily="18" charset="0"/>
                <a:cs typeface="Times New Roman" panose="02020603050405020304" pitchFamily="18" charset="0"/>
              </a:rPr>
              <a:t> package contains interfaces and classes that are responsible for http requests only.</a:t>
            </a:r>
          </a:p>
        </p:txBody>
      </p:sp>
    </p:spTree>
    <p:extLst>
      <p:ext uri="{BB962C8B-B14F-4D97-AF65-F5344CB8AC3E}">
        <p14:creationId xmlns:p14="http://schemas.microsoft.com/office/powerpoint/2010/main" val="1275280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Java </a:t>
            </a:r>
            <a:r>
              <a:rPr lang="en-US" sz="1800" b="1" dirty="0" smtClean="0">
                <a:latin typeface="Times New Roman" panose="02020603050405020304" pitchFamily="18" charset="0"/>
                <a:cs typeface="Times New Roman" panose="02020603050405020304" pitchFamily="18" charset="0"/>
              </a:rPr>
              <a:t>Methods</a:t>
            </a:r>
          </a:p>
          <a:p>
            <a:pPr marL="0" indent="0">
              <a:buNone/>
            </a:pPr>
            <a:r>
              <a:rPr lang="en-US" sz="1800" b="1" dirty="0">
                <a:latin typeface="Times New Roman" panose="02020603050405020304" pitchFamily="18" charset="0"/>
                <a:cs typeface="Times New Roman" panose="02020603050405020304" pitchFamily="18" charset="0"/>
              </a:rPr>
              <a:t>Types of </a:t>
            </a:r>
            <a:r>
              <a:rPr lang="en-US" sz="1800" b="1" dirty="0" smtClean="0">
                <a:latin typeface="Times New Roman" panose="02020603050405020304" pitchFamily="18" charset="0"/>
                <a:cs typeface="Times New Roman" panose="02020603050405020304" pitchFamily="18" charset="0"/>
              </a:rPr>
              <a:t>Methods</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Standard Library Methods</a:t>
            </a:r>
          </a:p>
          <a:p>
            <a:r>
              <a:rPr lang="en-US" sz="1800" dirty="0">
                <a:latin typeface="Times New Roman" panose="02020603050405020304" pitchFamily="18" charset="0"/>
                <a:cs typeface="Times New Roman" panose="02020603050405020304" pitchFamily="18" charset="0"/>
              </a:rPr>
              <a:t>User-defined </a:t>
            </a:r>
            <a:r>
              <a:rPr lang="en-US" sz="1800" dirty="0" smtClean="0">
                <a:latin typeface="Times New Roman" panose="02020603050405020304" pitchFamily="18" charset="0"/>
                <a:cs typeface="Times New Roman" panose="02020603050405020304" pitchFamily="18" charset="0"/>
              </a:rPr>
              <a:t>Methods</a:t>
            </a:r>
          </a:p>
          <a:p>
            <a:pPr marL="0" indent="0">
              <a:buNone/>
            </a:pPr>
            <a:endParaRPr lang="en-US" sz="1800" b="1" dirty="0" smtClean="0">
              <a:latin typeface="Times New Roman" panose="02020603050405020304" pitchFamily="18" charset="0"/>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Standard </a:t>
            </a:r>
            <a:r>
              <a:rPr lang="en-US" sz="1800" b="1" dirty="0">
                <a:latin typeface="Times New Roman" panose="02020603050405020304" pitchFamily="18" charset="0"/>
                <a:cs typeface="Times New Roman" panose="02020603050405020304" pitchFamily="18" charset="0"/>
              </a:rPr>
              <a:t>Library </a:t>
            </a:r>
            <a:r>
              <a:rPr lang="en-US" sz="1800" b="1" dirty="0" smtClean="0">
                <a:latin typeface="Times New Roman" panose="02020603050405020304" pitchFamily="18" charset="0"/>
                <a:cs typeface="Times New Roman" panose="02020603050405020304" pitchFamily="18" charset="0"/>
              </a:rPr>
              <a:t>Methods</a:t>
            </a:r>
            <a:endParaRPr lang="en-US" sz="1800" b="1"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public class Numbers {</a:t>
            </a:r>
          </a:p>
          <a:p>
            <a:pPr marL="0" indent="0">
              <a:buNone/>
            </a:pPr>
            <a:r>
              <a:rPr lang="en-US" sz="1800" dirty="0">
                <a:latin typeface="Times New Roman" panose="02020603050405020304" pitchFamily="18" charset="0"/>
                <a:cs typeface="Times New Roman" panose="02020603050405020304" pitchFamily="18" charset="0"/>
              </a:rPr>
              <a:t>    public static void main(String[] </a:t>
            </a:r>
            <a:r>
              <a:rPr lang="en-US" sz="1800" dirty="0" err="1">
                <a:latin typeface="Times New Roman" panose="02020603050405020304" pitchFamily="18" charset="0"/>
                <a:cs typeface="Times New Roman" panose="02020603050405020304" pitchFamily="18" charset="0"/>
              </a:rPr>
              <a:t>args</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System.out.print</a:t>
            </a:r>
            <a:r>
              <a:rPr lang="en-US" sz="1800" dirty="0">
                <a:latin typeface="Times New Roman" panose="02020603050405020304" pitchFamily="18" charset="0"/>
                <a:cs typeface="Times New Roman" panose="02020603050405020304" pitchFamily="18" charset="0"/>
              </a:rPr>
              <a:t>("Hello World");</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r>
              <a:rPr lang="en-US" sz="1800" dirty="0" smtClean="0">
                <a:latin typeface="Times New Roman" panose="02020603050405020304" pitchFamily="18" charset="0"/>
                <a:cs typeface="Times New Roman" panose="02020603050405020304" pitchFamily="18" charset="0"/>
              </a:rPr>
              <a:t>}</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126480" y="796834"/>
            <a:ext cx="5227320" cy="563231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User-defined Methods</a:t>
            </a:r>
          </a:p>
          <a:p>
            <a:r>
              <a:rPr lang="en-US" dirty="0" smtClean="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FunctionExample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public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max(</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x,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y)</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if(x&gt;y){</a:t>
            </a:r>
          </a:p>
          <a:p>
            <a:r>
              <a:rPr lang="en-US" dirty="0">
                <a:latin typeface="Times New Roman" panose="02020603050405020304" pitchFamily="18" charset="0"/>
                <a:cs typeface="Times New Roman" panose="02020603050405020304" pitchFamily="18" charset="0"/>
              </a:rPr>
              <a:t>            return x;</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else  {</a:t>
            </a:r>
          </a:p>
          <a:p>
            <a:r>
              <a:rPr lang="en-US" dirty="0">
                <a:latin typeface="Times New Roman" panose="02020603050405020304" pitchFamily="18" charset="0"/>
                <a:cs typeface="Times New Roman" panose="02020603050405020304" pitchFamily="18" charset="0"/>
              </a:rPr>
              <a:t>        return y;</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TODO code application logic here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FunctionExample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obj</a:t>
            </a:r>
            <a:r>
              <a:rPr lang="en-US" dirty="0">
                <a:latin typeface="Times New Roman" panose="02020603050405020304" pitchFamily="18" charset="0"/>
                <a:cs typeface="Times New Roman" panose="02020603050405020304" pitchFamily="18" charset="0"/>
              </a:rPr>
              <a:t> = new </a:t>
            </a:r>
            <a:r>
              <a:rPr lang="en-US" dirty="0" err="1">
                <a:latin typeface="Times New Roman" panose="02020603050405020304" pitchFamily="18" charset="0"/>
                <a:cs typeface="Times New Roman" panose="02020603050405020304" pitchFamily="18" charset="0"/>
              </a:rPr>
              <a:t>FunctionExample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obj.max</a:t>
            </a:r>
            <a:r>
              <a:rPr lang="en-US" dirty="0">
                <a:latin typeface="Times New Roman" panose="02020603050405020304" pitchFamily="18" charset="0"/>
                <a:cs typeface="Times New Roman" panose="02020603050405020304" pitchFamily="18" charset="0"/>
              </a:rPr>
              <a:t>(5, 6); // FUNCTION CALL</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("Max value is: "+</a:t>
            </a:r>
            <a:r>
              <a:rPr lang="en-US" dirty="0" err="1">
                <a:latin typeface="Times New Roman" panose="02020603050405020304" pitchFamily="18" charset="0"/>
                <a:cs typeface="Times New Roman" panose="02020603050405020304" pitchFamily="18" charset="0"/>
              </a:rPr>
              <a:t>num</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103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fontScale="92500" lnSpcReduction="10000"/>
          </a:bodyPr>
          <a:lstStyle/>
          <a:p>
            <a:pPr marL="0" indent="0">
              <a:buNone/>
            </a:pPr>
            <a:r>
              <a:rPr lang="en-US" sz="1800" b="1" dirty="0">
                <a:latin typeface="Times New Roman" panose="02020603050405020304" pitchFamily="18" charset="0"/>
                <a:cs typeface="Times New Roman" panose="02020603050405020304" pitchFamily="18" charset="0"/>
              </a:rPr>
              <a:t>Interfaces in </a:t>
            </a:r>
            <a:r>
              <a:rPr lang="en-US" sz="1800" b="1" dirty="0" err="1">
                <a:latin typeface="Times New Roman" panose="02020603050405020304" pitchFamily="18" charset="0"/>
                <a:cs typeface="Times New Roman" panose="02020603050405020304" pitchFamily="18" charset="0"/>
              </a:rPr>
              <a:t>javax.servlet</a:t>
            </a:r>
            <a:r>
              <a:rPr lang="en-US" sz="1800" b="1" dirty="0">
                <a:latin typeface="Times New Roman" panose="02020603050405020304" pitchFamily="18" charset="0"/>
                <a:cs typeface="Times New Roman" panose="02020603050405020304" pitchFamily="18" charset="0"/>
              </a:rPr>
              <a:t> package</a:t>
            </a:r>
          </a:p>
          <a:p>
            <a:pPr marL="0" indent="0">
              <a:buNone/>
            </a:pPr>
            <a:r>
              <a:rPr lang="en-US" sz="1800" dirty="0">
                <a:latin typeface="Times New Roman" panose="02020603050405020304" pitchFamily="18" charset="0"/>
                <a:cs typeface="Times New Roman" panose="02020603050405020304" pitchFamily="18" charset="0"/>
              </a:rPr>
              <a:t>There are many interfaces in </a:t>
            </a:r>
            <a:r>
              <a:rPr lang="en-US" sz="1800" dirty="0" err="1">
                <a:latin typeface="Times New Roman" panose="02020603050405020304" pitchFamily="18" charset="0"/>
                <a:cs typeface="Times New Roman" panose="02020603050405020304" pitchFamily="18" charset="0"/>
              </a:rPr>
              <a:t>javax.servlet</a:t>
            </a:r>
            <a:r>
              <a:rPr lang="en-US" sz="1800" dirty="0">
                <a:latin typeface="Times New Roman" panose="02020603050405020304" pitchFamily="18" charset="0"/>
                <a:cs typeface="Times New Roman" panose="02020603050405020304" pitchFamily="18" charset="0"/>
              </a:rPr>
              <a:t> package. They are as follows: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Servlet</a:t>
            </a:r>
          </a:p>
          <a:p>
            <a:pPr marL="0" indent="0">
              <a:buNone/>
            </a:pPr>
            <a:r>
              <a:rPr lang="en-US" sz="1800" dirty="0" err="1">
                <a:latin typeface="Times New Roman" panose="02020603050405020304" pitchFamily="18" charset="0"/>
                <a:cs typeface="Times New Roman" panose="02020603050405020304" pitchFamily="18" charset="0"/>
              </a:rPr>
              <a:t>ServletRequest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ServletResponse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RequestDispatcher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ServletConfig</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ServletContext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SingleThreadModel</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Filter</a:t>
            </a:r>
          </a:p>
          <a:p>
            <a:pPr marL="0" indent="0">
              <a:buNone/>
            </a:pPr>
            <a:r>
              <a:rPr lang="en-US" sz="1800" dirty="0" err="1">
                <a:latin typeface="Times New Roman" panose="02020603050405020304" pitchFamily="18" charset="0"/>
                <a:cs typeface="Times New Roman" panose="02020603050405020304" pitchFamily="18" charset="0"/>
              </a:rPr>
              <a:t>FilterConfig</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FilterChain</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ServletRequestListener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ServletRequestAttributeListener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ServletContextListener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ServletContextAttributeListener</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07002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Classes in </a:t>
            </a:r>
            <a:r>
              <a:rPr lang="en-US" sz="1800" b="1" dirty="0" err="1">
                <a:latin typeface="Times New Roman" panose="02020603050405020304" pitchFamily="18" charset="0"/>
                <a:cs typeface="Times New Roman" panose="02020603050405020304" pitchFamily="18" charset="0"/>
              </a:rPr>
              <a:t>javax.servlet</a:t>
            </a:r>
            <a:r>
              <a:rPr lang="en-US" sz="1800" b="1" dirty="0">
                <a:latin typeface="Times New Roman" panose="02020603050405020304" pitchFamily="18" charset="0"/>
                <a:cs typeface="Times New Roman" panose="02020603050405020304" pitchFamily="18" charset="0"/>
              </a:rPr>
              <a:t> package</a:t>
            </a:r>
          </a:p>
          <a:p>
            <a:pPr marL="0" indent="0">
              <a:buNone/>
            </a:pPr>
            <a:r>
              <a:rPr lang="en-US" sz="1800" dirty="0">
                <a:latin typeface="Times New Roman" panose="02020603050405020304" pitchFamily="18" charset="0"/>
                <a:cs typeface="Times New Roman" panose="02020603050405020304" pitchFamily="18" charset="0"/>
              </a:rPr>
              <a:t>There are many classes in </a:t>
            </a:r>
            <a:r>
              <a:rPr lang="en-US" sz="1800" dirty="0" err="1">
                <a:latin typeface="Times New Roman" panose="02020603050405020304" pitchFamily="18" charset="0"/>
                <a:cs typeface="Times New Roman" panose="02020603050405020304" pitchFamily="18" charset="0"/>
              </a:rPr>
              <a:t>javax.servlet</a:t>
            </a:r>
            <a:r>
              <a:rPr lang="en-US" sz="1800" dirty="0">
                <a:latin typeface="Times New Roman" panose="02020603050405020304" pitchFamily="18" charset="0"/>
                <a:cs typeface="Times New Roman" panose="02020603050405020304" pitchFamily="18" charset="0"/>
              </a:rPr>
              <a:t> package. They are as follows: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GenericServlet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ServletInputStream</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ServletOutputStream</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ServletRequestWrapper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smtClean="0">
                <a:latin typeface="Times New Roman" panose="02020603050405020304" pitchFamily="18" charset="0"/>
                <a:cs typeface="Times New Roman" panose="02020603050405020304" pitchFamily="18" charset="0"/>
              </a:rPr>
              <a:t>ServletResponseWrapper</a:t>
            </a: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err="1" smtClean="0">
                <a:latin typeface="Times New Roman" panose="02020603050405020304" pitchFamily="18" charset="0"/>
                <a:cs typeface="Times New Roman" panose="02020603050405020304" pitchFamily="18" charset="0"/>
              </a:rPr>
              <a:t>ServletRequestEvent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ServletContextEvent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ServletRequestAttributeEvent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ServletContextAttributeEvent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ServletException</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UnavailableException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67622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Interfaces in </a:t>
            </a:r>
            <a:r>
              <a:rPr lang="en-US" sz="1800" b="1" dirty="0" err="1">
                <a:latin typeface="Times New Roman" panose="02020603050405020304" pitchFamily="18" charset="0"/>
                <a:cs typeface="Times New Roman" panose="02020603050405020304" pitchFamily="18" charset="0"/>
              </a:rPr>
              <a:t>javax.servlet.http</a:t>
            </a:r>
            <a:r>
              <a:rPr lang="en-US" sz="1800" b="1" dirty="0">
                <a:latin typeface="Times New Roman" panose="02020603050405020304" pitchFamily="18" charset="0"/>
                <a:cs typeface="Times New Roman" panose="02020603050405020304" pitchFamily="18" charset="0"/>
              </a:rPr>
              <a:t> package</a:t>
            </a:r>
          </a:p>
          <a:p>
            <a:pPr marL="0" indent="0">
              <a:buNone/>
            </a:pPr>
            <a:r>
              <a:rPr lang="en-US" sz="1800" dirty="0">
                <a:latin typeface="Times New Roman" panose="02020603050405020304" pitchFamily="18" charset="0"/>
                <a:cs typeface="Times New Roman" panose="02020603050405020304" pitchFamily="18" charset="0"/>
              </a:rPr>
              <a:t>There are many interfaces in </a:t>
            </a:r>
            <a:r>
              <a:rPr lang="en-US" sz="1800" dirty="0" err="1">
                <a:latin typeface="Times New Roman" panose="02020603050405020304" pitchFamily="18" charset="0"/>
                <a:cs typeface="Times New Roman" panose="02020603050405020304" pitchFamily="18" charset="0"/>
              </a:rPr>
              <a:t>javax.servlet.http</a:t>
            </a:r>
            <a:r>
              <a:rPr lang="en-US" sz="1800" dirty="0">
                <a:latin typeface="Times New Roman" panose="02020603050405020304" pitchFamily="18" charset="0"/>
                <a:cs typeface="Times New Roman" panose="02020603050405020304" pitchFamily="18" charset="0"/>
              </a:rPr>
              <a:t> package. They are as follows: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HttpServletRequest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HttpServletResponse</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HttpSession</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HttpSessionListener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HttpSessionAttributeListener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HttpSessionBindingListener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HttpSessionActivationListener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HttpSessionContext</a:t>
            </a:r>
            <a:r>
              <a:rPr lang="en-US" sz="1800" dirty="0">
                <a:latin typeface="Times New Roman" panose="02020603050405020304" pitchFamily="18" charset="0"/>
                <a:cs typeface="Times New Roman" panose="02020603050405020304" pitchFamily="18" charset="0"/>
              </a:rPr>
              <a:t> (deprecated now)</a:t>
            </a:r>
          </a:p>
        </p:txBody>
      </p:sp>
    </p:spTree>
    <p:extLst>
      <p:ext uri="{BB962C8B-B14F-4D97-AF65-F5344CB8AC3E}">
        <p14:creationId xmlns:p14="http://schemas.microsoft.com/office/powerpoint/2010/main" val="25074113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Classes in </a:t>
            </a:r>
            <a:r>
              <a:rPr lang="en-US" sz="1800" b="1" dirty="0" err="1">
                <a:latin typeface="Times New Roman" panose="02020603050405020304" pitchFamily="18" charset="0"/>
                <a:cs typeface="Times New Roman" panose="02020603050405020304" pitchFamily="18" charset="0"/>
              </a:rPr>
              <a:t>javax.servlet.http</a:t>
            </a:r>
            <a:r>
              <a:rPr lang="en-US" sz="1800" b="1" dirty="0">
                <a:latin typeface="Times New Roman" panose="02020603050405020304" pitchFamily="18" charset="0"/>
                <a:cs typeface="Times New Roman" panose="02020603050405020304" pitchFamily="18" charset="0"/>
              </a:rPr>
              <a:t> package</a:t>
            </a:r>
          </a:p>
          <a:p>
            <a:pPr marL="0" indent="0">
              <a:buNone/>
            </a:pPr>
            <a:r>
              <a:rPr lang="en-US" sz="1800" dirty="0">
                <a:latin typeface="Times New Roman" panose="02020603050405020304" pitchFamily="18" charset="0"/>
                <a:cs typeface="Times New Roman" panose="02020603050405020304" pitchFamily="18" charset="0"/>
              </a:rPr>
              <a:t>There are many classes in </a:t>
            </a:r>
            <a:r>
              <a:rPr lang="en-US" sz="1800" dirty="0" err="1">
                <a:latin typeface="Times New Roman" panose="02020603050405020304" pitchFamily="18" charset="0"/>
                <a:cs typeface="Times New Roman" panose="02020603050405020304" pitchFamily="18" charset="0"/>
              </a:rPr>
              <a:t>javax.servlet.http</a:t>
            </a:r>
            <a:r>
              <a:rPr lang="en-US" sz="1800" dirty="0">
                <a:latin typeface="Times New Roman" panose="02020603050405020304" pitchFamily="18" charset="0"/>
                <a:cs typeface="Times New Roman" panose="02020603050405020304" pitchFamily="18" charset="0"/>
              </a:rPr>
              <a:t> package. They are as follows: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HttpServlet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Cookie</a:t>
            </a:r>
          </a:p>
          <a:p>
            <a:pPr marL="0" indent="0">
              <a:buNone/>
            </a:pPr>
            <a:r>
              <a:rPr lang="en-US" sz="1800" dirty="0" err="1">
                <a:latin typeface="Times New Roman" panose="02020603050405020304" pitchFamily="18" charset="0"/>
                <a:cs typeface="Times New Roman" panose="02020603050405020304" pitchFamily="18" charset="0"/>
              </a:rPr>
              <a:t>HttpServletRequestWrapper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HttpServletResponseWrapper</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HttpSessionEvent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HttpSessionBindingEvent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HttpUtils</a:t>
            </a:r>
            <a:r>
              <a:rPr lang="en-US" sz="1800" dirty="0">
                <a:latin typeface="Times New Roman" panose="02020603050405020304" pitchFamily="18" charset="0"/>
                <a:cs typeface="Times New Roman" panose="02020603050405020304" pitchFamily="18" charset="0"/>
              </a:rPr>
              <a:t> (deprecated now)</a:t>
            </a:r>
          </a:p>
        </p:txBody>
      </p:sp>
    </p:spTree>
    <p:extLst>
      <p:ext uri="{BB962C8B-B14F-4D97-AF65-F5344CB8AC3E}">
        <p14:creationId xmlns:p14="http://schemas.microsoft.com/office/powerpoint/2010/main" val="270988855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Servlet </a:t>
            </a:r>
            <a:r>
              <a:rPr lang="en-US" sz="1800" b="1" dirty="0" smtClean="0">
                <a:latin typeface="Times New Roman" panose="02020603050405020304" pitchFamily="18" charset="0"/>
                <a:cs typeface="Times New Roman" panose="02020603050405020304" pitchFamily="18" charset="0"/>
              </a:rPr>
              <a:t>Interface</a:t>
            </a:r>
          </a:p>
          <a:p>
            <a:pPr marL="0" indent="0">
              <a:buNone/>
            </a:pPr>
            <a:r>
              <a:rPr lang="en-US" sz="1600" dirty="0">
                <a:latin typeface="Times New Roman" panose="02020603050405020304" pitchFamily="18" charset="0"/>
                <a:cs typeface="Times New Roman" panose="02020603050405020304" pitchFamily="18" charset="0"/>
              </a:rPr>
              <a:t>Servlet interface provides </a:t>
            </a:r>
            <a:r>
              <a:rPr lang="en-US" sz="1600" dirty="0" smtClean="0">
                <a:latin typeface="Times New Roman" panose="02020603050405020304" pitchFamily="18" charset="0"/>
                <a:cs typeface="Times New Roman" panose="02020603050405020304" pitchFamily="18" charset="0"/>
              </a:rPr>
              <a:t>common behavior to </a:t>
            </a:r>
            <a:r>
              <a:rPr lang="en-US" sz="1600" dirty="0">
                <a:latin typeface="Times New Roman" panose="02020603050405020304" pitchFamily="18" charset="0"/>
                <a:cs typeface="Times New Roman" panose="02020603050405020304" pitchFamily="18" charset="0"/>
              </a:rPr>
              <a:t>all the </a:t>
            </a:r>
            <a:r>
              <a:rPr lang="en-US" sz="1600" dirty="0" smtClean="0">
                <a:latin typeface="Times New Roman" panose="02020603050405020304" pitchFamily="18" charset="0"/>
                <a:cs typeface="Times New Roman" panose="02020603050405020304" pitchFamily="18" charset="0"/>
              </a:rPr>
              <a:t>servlets.</a:t>
            </a:r>
          </a:p>
          <a:p>
            <a:pPr marL="0" indent="0">
              <a:buNone/>
            </a:pPr>
            <a:r>
              <a:rPr lang="en-US" sz="1600" dirty="0" smtClean="0">
                <a:latin typeface="Times New Roman" panose="02020603050405020304" pitchFamily="18" charset="0"/>
                <a:cs typeface="Times New Roman" panose="02020603050405020304" pitchFamily="18" charset="0"/>
              </a:rPr>
              <a:t>Servlet </a:t>
            </a:r>
            <a:r>
              <a:rPr lang="en-US" sz="1600" dirty="0">
                <a:latin typeface="Times New Roman" panose="02020603050405020304" pitchFamily="18" charset="0"/>
                <a:cs typeface="Times New Roman" panose="02020603050405020304" pitchFamily="18" charset="0"/>
              </a:rPr>
              <a:t>interface defines methods that all servlets must implement</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Servlet interface needs to be implemented for creating any servlet (either directly or indirectly). It provides 3 life cycle methods that are used to </a:t>
            </a:r>
            <a:r>
              <a:rPr lang="en-US" sz="1600" b="1" dirty="0">
                <a:latin typeface="Times New Roman" panose="02020603050405020304" pitchFamily="18" charset="0"/>
                <a:cs typeface="Times New Roman" panose="02020603050405020304" pitchFamily="18" charset="0"/>
              </a:rPr>
              <a:t>initialize the servlet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to service the requests</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to destroy the servlet </a:t>
            </a:r>
            <a:r>
              <a:rPr lang="en-US" sz="1600" dirty="0">
                <a:latin typeface="Times New Roman" panose="02020603050405020304" pitchFamily="18" charset="0"/>
                <a:cs typeface="Times New Roman" panose="02020603050405020304" pitchFamily="18" charset="0"/>
              </a:rPr>
              <a:t>and 2 non-life cycle methods</a:t>
            </a:r>
            <a:r>
              <a:rPr lang="en-US" sz="1600" dirty="0" smtClean="0">
                <a:latin typeface="Times New Roman" panose="02020603050405020304" pitchFamily="18" charset="0"/>
                <a:cs typeface="Times New Roman" panose="02020603050405020304" pitchFamily="18" charset="0"/>
              </a:rPr>
              <a:t>.</a:t>
            </a:r>
          </a:p>
          <a:p>
            <a:pPr marL="0" indent="0">
              <a:buNone/>
            </a:pPr>
            <a:r>
              <a:rPr lang="en-US" sz="1800" b="1" dirty="0">
                <a:latin typeface="Times New Roman" panose="02020603050405020304" pitchFamily="18" charset="0"/>
                <a:cs typeface="Times New Roman" panose="02020603050405020304" pitchFamily="18" charset="0"/>
              </a:rPr>
              <a:t>Methods of Servlet interface</a:t>
            </a:r>
          </a:p>
          <a:p>
            <a:pPr marL="0" indent="0">
              <a:buNone/>
            </a:pPr>
            <a:r>
              <a:rPr lang="en-US" sz="1600" dirty="0">
                <a:latin typeface="Times New Roman" panose="02020603050405020304" pitchFamily="18" charset="0"/>
                <a:cs typeface="Times New Roman" panose="02020603050405020304" pitchFamily="18" charset="0"/>
              </a:rPr>
              <a:t>There are 5 methods in Servlet interface. The </a:t>
            </a:r>
            <a:r>
              <a:rPr lang="en-US" sz="1600" dirty="0" err="1">
                <a:latin typeface="Times New Roman" panose="02020603050405020304" pitchFamily="18" charset="0"/>
                <a:cs typeface="Times New Roman" panose="02020603050405020304" pitchFamily="18" charset="0"/>
              </a:rPr>
              <a:t>init</a:t>
            </a:r>
            <a:r>
              <a:rPr lang="en-US" sz="1600" dirty="0">
                <a:latin typeface="Times New Roman" panose="02020603050405020304" pitchFamily="18" charset="0"/>
                <a:cs typeface="Times New Roman" panose="02020603050405020304" pitchFamily="18" charset="0"/>
              </a:rPr>
              <a:t>, service and destroy are the life cycle methods of servlet. These are invoked by the web container</a:t>
            </a:r>
            <a:r>
              <a:rPr lang="en-US" sz="1800" dirty="0" smtClean="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8791306"/>
              </p:ext>
            </p:extLst>
          </p:nvPr>
        </p:nvGraphicFramePr>
        <p:xfrm>
          <a:off x="1476103" y="3226525"/>
          <a:ext cx="9091748" cy="3180695"/>
        </p:xfrm>
        <a:graphic>
          <a:graphicData uri="http://schemas.openxmlformats.org/drawingml/2006/table">
            <a:tbl>
              <a:tblPr/>
              <a:tblGrid>
                <a:gridCol w="4545874">
                  <a:extLst>
                    <a:ext uri="{9D8B030D-6E8A-4147-A177-3AD203B41FA5}">
                      <a16:colId xmlns:a16="http://schemas.microsoft.com/office/drawing/2014/main" val="3873544297"/>
                    </a:ext>
                  </a:extLst>
                </a:gridCol>
                <a:gridCol w="4545874">
                  <a:extLst>
                    <a:ext uri="{9D8B030D-6E8A-4147-A177-3AD203B41FA5}">
                      <a16:colId xmlns:a16="http://schemas.microsoft.com/office/drawing/2014/main" val="1141872604"/>
                    </a:ext>
                  </a:extLst>
                </a:gridCol>
              </a:tblGrid>
              <a:tr h="275097">
                <a:tc>
                  <a:txBody>
                    <a:bodyPr/>
                    <a:lstStyle/>
                    <a:p>
                      <a:pPr algn="l" fontAlgn="t"/>
                      <a:r>
                        <a:rPr lang="en-US" sz="1000">
                          <a:solidFill>
                            <a:srgbClr val="000000"/>
                          </a:solidFill>
                          <a:effectLst/>
                          <a:latin typeface="times new roman" panose="02020603050405020304" pitchFamily="18" charset="0"/>
                        </a:rPr>
                        <a:t>Method</a:t>
                      </a:r>
                    </a:p>
                  </a:txBody>
                  <a:tcPr marL="92451" marR="92451" marT="92451" marB="92451">
                    <a:lnL w="9525" cap="flat" cmpd="sng" algn="ctr">
                      <a:solidFill>
                        <a:srgbClr val="80B161"/>
                      </a:solidFill>
                      <a:prstDash val="solid"/>
                      <a:round/>
                      <a:headEnd type="none" w="med" len="med"/>
                      <a:tailEnd type="none" w="med" len="med"/>
                    </a:lnL>
                    <a:lnR w="9525" cap="flat" cmpd="sng" algn="ctr">
                      <a:solidFill>
                        <a:srgbClr val="80B161"/>
                      </a:solidFill>
                      <a:prstDash val="solid"/>
                      <a:round/>
                      <a:headEnd type="none" w="med" len="med"/>
                      <a:tailEnd type="none" w="med" len="med"/>
                    </a:lnR>
                    <a:lnT w="9525" cap="flat" cmpd="sng" algn="ctr">
                      <a:solidFill>
                        <a:srgbClr val="80B16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000">
                          <a:solidFill>
                            <a:srgbClr val="000000"/>
                          </a:solidFill>
                          <a:effectLst/>
                          <a:latin typeface="times new roman" panose="02020603050405020304" pitchFamily="18" charset="0"/>
                        </a:rPr>
                        <a:t>Description</a:t>
                      </a:r>
                    </a:p>
                  </a:txBody>
                  <a:tcPr marL="92451" marR="92451" marT="92451" marB="92451">
                    <a:lnL w="9525" cap="flat" cmpd="sng" algn="ctr">
                      <a:solidFill>
                        <a:srgbClr val="80B161"/>
                      </a:solidFill>
                      <a:prstDash val="solid"/>
                      <a:round/>
                      <a:headEnd type="none" w="med" len="med"/>
                      <a:tailEnd type="none" w="med" len="med"/>
                    </a:lnL>
                    <a:lnR w="9525" cap="flat" cmpd="sng" algn="ctr">
                      <a:solidFill>
                        <a:srgbClr val="80B161"/>
                      </a:solidFill>
                      <a:prstDash val="solid"/>
                      <a:round/>
                      <a:headEnd type="none" w="med" len="med"/>
                      <a:tailEnd type="none" w="med" len="med"/>
                    </a:lnR>
                    <a:lnT w="9525" cap="flat" cmpd="sng" algn="ctr">
                      <a:solidFill>
                        <a:srgbClr val="80B16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24508109"/>
                  </a:ext>
                </a:extLst>
              </a:tr>
              <a:tr h="690346">
                <a:tc>
                  <a:txBody>
                    <a:bodyPr/>
                    <a:lstStyle/>
                    <a:p>
                      <a:pPr algn="l" fontAlgn="t"/>
                      <a:r>
                        <a:rPr lang="en-US" sz="1000" b="1">
                          <a:solidFill>
                            <a:srgbClr val="000000"/>
                          </a:solidFill>
                          <a:effectLst/>
                          <a:latin typeface="verdana" panose="020B0604030504040204" pitchFamily="34" charset="0"/>
                        </a:rPr>
                        <a:t>public void init(ServletConfig config)</a:t>
                      </a:r>
                      <a:endParaRPr lang="en-US" sz="1000">
                        <a:solidFill>
                          <a:srgbClr val="000000"/>
                        </a:solidFill>
                        <a:effectLst/>
                        <a:latin typeface="verdana" panose="020B0604030504040204" pitchFamily="34" charset="0"/>
                      </a:endParaRP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initializes the servlet. It is the life cycle method of servlet and invoked by the web container only once.</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50213410"/>
                  </a:ext>
                </a:extLst>
              </a:tr>
              <a:tr h="690346">
                <a:tc>
                  <a:txBody>
                    <a:bodyPr/>
                    <a:lstStyle/>
                    <a:p>
                      <a:pPr algn="l" fontAlgn="t"/>
                      <a:r>
                        <a:rPr lang="fr-FR" sz="1000" b="1" dirty="0">
                          <a:solidFill>
                            <a:srgbClr val="000000"/>
                          </a:solidFill>
                          <a:effectLst/>
                          <a:latin typeface="verdana" panose="020B0604030504040204" pitchFamily="34" charset="0"/>
                        </a:rPr>
                        <a:t>public </a:t>
                      </a:r>
                      <a:r>
                        <a:rPr lang="fr-FR" sz="1000" b="1" dirty="0" err="1">
                          <a:solidFill>
                            <a:srgbClr val="000000"/>
                          </a:solidFill>
                          <a:effectLst/>
                          <a:latin typeface="verdana" panose="020B0604030504040204" pitchFamily="34" charset="0"/>
                        </a:rPr>
                        <a:t>void</a:t>
                      </a:r>
                      <a:r>
                        <a:rPr lang="fr-FR" sz="1000" b="1" dirty="0">
                          <a:solidFill>
                            <a:srgbClr val="000000"/>
                          </a:solidFill>
                          <a:effectLst/>
                          <a:latin typeface="verdana" panose="020B0604030504040204" pitchFamily="34" charset="0"/>
                        </a:rPr>
                        <a:t> service(</a:t>
                      </a:r>
                      <a:r>
                        <a:rPr lang="fr-FR" sz="1000" b="1" dirty="0" err="1">
                          <a:solidFill>
                            <a:srgbClr val="000000"/>
                          </a:solidFill>
                          <a:effectLst/>
                          <a:latin typeface="verdana" panose="020B0604030504040204" pitchFamily="34" charset="0"/>
                        </a:rPr>
                        <a:t>ServletRequest</a:t>
                      </a:r>
                      <a:r>
                        <a:rPr lang="fr-FR" sz="1000" b="1" dirty="0">
                          <a:solidFill>
                            <a:srgbClr val="000000"/>
                          </a:solidFill>
                          <a:effectLst/>
                          <a:latin typeface="verdana" panose="020B0604030504040204" pitchFamily="34" charset="0"/>
                        </a:rPr>
                        <a:t> </a:t>
                      </a:r>
                      <a:r>
                        <a:rPr lang="fr-FR" sz="1000" b="1" dirty="0" err="1">
                          <a:solidFill>
                            <a:srgbClr val="000000"/>
                          </a:solidFill>
                          <a:effectLst/>
                          <a:latin typeface="verdana" panose="020B0604030504040204" pitchFamily="34" charset="0"/>
                        </a:rPr>
                        <a:t>request,ServletResponse</a:t>
                      </a:r>
                      <a:r>
                        <a:rPr lang="fr-FR" sz="1000" b="1" dirty="0">
                          <a:solidFill>
                            <a:srgbClr val="000000"/>
                          </a:solidFill>
                          <a:effectLst/>
                          <a:latin typeface="verdana" panose="020B0604030504040204" pitchFamily="34" charset="0"/>
                        </a:rPr>
                        <a:t> </a:t>
                      </a:r>
                      <a:r>
                        <a:rPr lang="fr-FR" sz="1000" b="1" dirty="0" err="1">
                          <a:solidFill>
                            <a:srgbClr val="000000"/>
                          </a:solidFill>
                          <a:effectLst/>
                          <a:latin typeface="verdana" panose="020B0604030504040204" pitchFamily="34" charset="0"/>
                        </a:rPr>
                        <a:t>response</a:t>
                      </a:r>
                      <a:r>
                        <a:rPr lang="fr-FR" sz="1000" b="1" dirty="0">
                          <a:solidFill>
                            <a:srgbClr val="000000"/>
                          </a:solidFill>
                          <a:effectLst/>
                          <a:latin typeface="verdana" panose="020B0604030504040204" pitchFamily="34" charset="0"/>
                        </a:rPr>
                        <a:t>)</a:t>
                      </a:r>
                      <a:endParaRPr lang="fr-FR" sz="1000" dirty="0">
                        <a:solidFill>
                          <a:srgbClr val="000000"/>
                        </a:solidFill>
                        <a:effectLst/>
                        <a:latin typeface="verdana" panose="020B0604030504040204" pitchFamily="34" charset="0"/>
                      </a:endParaRP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provides response for the incoming request. It is invoked at each request by the web container.</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13481627"/>
                  </a:ext>
                </a:extLst>
              </a:tr>
              <a:tr h="538262">
                <a:tc>
                  <a:txBody>
                    <a:bodyPr/>
                    <a:lstStyle/>
                    <a:p>
                      <a:pPr algn="l" fontAlgn="t"/>
                      <a:r>
                        <a:rPr lang="en-US" sz="1000" b="1">
                          <a:solidFill>
                            <a:srgbClr val="000000"/>
                          </a:solidFill>
                          <a:effectLst/>
                          <a:latin typeface="verdana" panose="020B0604030504040204" pitchFamily="34" charset="0"/>
                        </a:rPr>
                        <a:t>public void destroy()</a:t>
                      </a:r>
                      <a:endParaRPr lang="en-US" sz="1000">
                        <a:solidFill>
                          <a:srgbClr val="000000"/>
                        </a:solidFill>
                        <a:effectLst/>
                        <a:latin typeface="verdana" panose="020B0604030504040204" pitchFamily="34" charset="0"/>
                      </a:endParaRP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is invoked only once and indicates that servlet is being destroyed.</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37358559"/>
                  </a:ext>
                </a:extLst>
              </a:tr>
              <a:tr h="386177">
                <a:tc>
                  <a:txBody>
                    <a:bodyPr/>
                    <a:lstStyle/>
                    <a:p>
                      <a:pPr algn="l" fontAlgn="t"/>
                      <a:r>
                        <a:rPr lang="en-US" sz="1000" b="1">
                          <a:solidFill>
                            <a:srgbClr val="000000"/>
                          </a:solidFill>
                          <a:effectLst/>
                          <a:latin typeface="verdana" panose="020B0604030504040204" pitchFamily="34" charset="0"/>
                        </a:rPr>
                        <a:t>public ServletConfig getServletConfig()</a:t>
                      </a:r>
                      <a:endParaRPr lang="en-US" sz="1000">
                        <a:solidFill>
                          <a:srgbClr val="000000"/>
                        </a:solidFill>
                        <a:effectLst/>
                        <a:latin typeface="verdana" panose="020B0604030504040204" pitchFamily="34" charset="0"/>
                      </a:endParaRP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returns the object of ServletConfig.</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87000943"/>
                  </a:ext>
                </a:extLst>
              </a:tr>
              <a:tr h="538262">
                <a:tc>
                  <a:txBody>
                    <a:bodyPr/>
                    <a:lstStyle/>
                    <a:p>
                      <a:pPr algn="l" fontAlgn="t"/>
                      <a:r>
                        <a:rPr lang="en-US" sz="1000" b="1">
                          <a:solidFill>
                            <a:srgbClr val="000000"/>
                          </a:solidFill>
                          <a:effectLst/>
                          <a:latin typeface="verdana" panose="020B0604030504040204" pitchFamily="34" charset="0"/>
                        </a:rPr>
                        <a:t>public String getServletInfo()</a:t>
                      </a:r>
                      <a:endParaRPr lang="en-US" sz="1000">
                        <a:solidFill>
                          <a:srgbClr val="000000"/>
                        </a:solidFill>
                        <a:effectLst/>
                        <a:latin typeface="verdana" panose="020B0604030504040204" pitchFamily="34" charset="0"/>
                      </a:endParaRP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dirty="0">
                          <a:solidFill>
                            <a:srgbClr val="000000"/>
                          </a:solidFill>
                          <a:effectLst/>
                          <a:latin typeface="verdana" panose="020B0604030504040204" pitchFamily="34" charset="0"/>
                        </a:rPr>
                        <a:t>returns information about servlet such as writer, copyright, version etc.</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76092135"/>
                  </a:ext>
                </a:extLst>
              </a:tr>
            </a:tbl>
          </a:graphicData>
        </a:graphic>
      </p:graphicFrame>
    </p:spTree>
    <p:extLst>
      <p:ext uri="{BB962C8B-B14F-4D97-AF65-F5344CB8AC3E}">
        <p14:creationId xmlns:p14="http://schemas.microsoft.com/office/powerpoint/2010/main" val="290662967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endParaRPr lang="en-US" sz="1800" dirty="0">
              <a:latin typeface="Times New Roman" panose="02020603050405020304" pitchFamily="18" charset="0"/>
              <a:cs typeface="Times New Roman" panose="02020603050405020304" pitchFamily="18" charset="0"/>
            </a:endParaRPr>
          </a:p>
        </p:txBody>
      </p:sp>
      <p:sp>
        <p:nvSpPr>
          <p:cNvPr id="3" name="Rectangle 2"/>
          <p:cNvSpPr/>
          <p:nvPr/>
        </p:nvSpPr>
        <p:spPr>
          <a:xfrm>
            <a:off x="1005840" y="705394"/>
            <a:ext cx="4493623" cy="525126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panose="02020603050405020304" pitchFamily="18" charset="0"/>
                <a:cs typeface="Times New Roman" panose="02020603050405020304" pitchFamily="18" charset="0"/>
              </a:rPr>
              <a:t>import java.io.*;  </a:t>
            </a: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javax.servlet</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public class First implements Servlet{  </a:t>
            </a:r>
          </a:p>
          <a:p>
            <a:r>
              <a:rPr lang="en-US" sz="2000" dirty="0" err="1">
                <a:latin typeface="Times New Roman" panose="02020603050405020304" pitchFamily="18" charset="0"/>
                <a:cs typeface="Times New Roman" panose="02020603050405020304" pitchFamily="18" charset="0"/>
              </a:rPr>
              <a:t>ServletConfig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config</a:t>
            </a:r>
            <a:r>
              <a:rPr lang="en-US" sz="2000" dirty="0">
                <a:latin typeface="Times New Roman" panose="02020603050405020304" pitchFamily="18" charset="0"/>
                <a:cs typeface="Times New Roman" panose="02020603050405020304" pitchFamily="18" charset="0"/>
              </a:rPr>
              <a:t>=null;  </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public void </a:t>
            </a:r>
            <a:r>
              <a:rPr lang="en-US" sz="2000" dirty="0" err="1">
                <a:latin typeface="Times New Roman" panose="02020603050405020304" pitchFamily="18" charset="0"/>
                <a:cs typeface="Times New Roman" panose="02020603050405020304" pitchFamily="18" charset="0"/>
              </a:rPr>
              <a:t>init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ServletConfig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config</a:t>
            </a:r>
            <a:r>
              <a:rPr lang="en-US" sz="2000" dirty="0">
                <a:latin typeface="Times New Roman" panose="02020603050405020304" pitchFamily="18" charset="0"/>
                <a:cs typeface="Times New Roman" panose="02020603050405020304" pitchFamily="18" charset="0"/>
              </a:rPr>
              <a:t>){  </a:t>
            </a:r>
          </a:p>
          <a:p>
            <a:r>
              <a:rPr lang="en-US" sz="2000" dirty="0" err="1">
                <a:latin typeface="Times New Roman" panose="02020603050405020304" pitchFamily="18" charset="0"/>
                <a:cs typeface="Times New Roman" panose="02020603050405020304" pitchFamily="18" charset="0"/>
              </a:rPr>
              <a:t>this.config</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config</a:t>
            </a:r>
            <a:r>
              <a:rPr lang="en-US" sz="2000" dirty="0">
                <a:latin typeface="Times New Roman" panose="02020603050405020304" pitchFamily="18" charset="0"/>
                <a:cs typeface="Times New Roman" panose="02020603050405020304" pitchFamily="18" charset="0"/>
              </a:rPr>
              <a:t>;  </a:t>
            </a:r>
          </a:p>
          <a:p>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("servlet is initialized");  </a:t>
            </a:r>
          </a:p>
          <a:p>
            <a:r>
              <a:rPr lang="en-US" sz="2000" dirty="0">
                <a:latin typeface="Times New Roman" panose="02020603050405020304" pitchFamily="18" charset="0"/>
                <a:cs typeface="Times New Roman" panose="02020603050405020304" pitchFamily="18" charset="0"/>
              </a:rPr>
              <a:t>} </a:t>
            </a:r>
          </a:p>
        </p:txBody>
      </p:sp>
      <p:sp>
        <p:nvSpPr>
          <p:cNvPr id="4" name="Rectangle 3"/>
          <p:cNvSpPr/>
          <p:nvPr/>
        </p:nvSpPr>
        <p:spPr>
          <a:xfrm>
            <a:off x="5891350" y="705394"/>
            <a:ext cx="5462450" cy="525126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Times New Roman" panose="02020603050405020304" pitchFamily="18" charset="0"/>
                <a:cs typeface="Times New Roman" panose="02020603050405020304" pitchFamily="18" charset="0"/>
              </a:rPr>
              <a:t>public void service(</a:t>
            </a:r>
            <a:r>
              <a:rPr lang="en-US" sz="1600" dirty="0" err="1">
                <a:latin typeface="Times New Roman" panose="02020603050405020304" pitchFamily="18" charset="0"/>
                <a:cs typeface="Times New Roman" panose="02020603050405020304" pitchFamily="18" charset="0"/>
              </a:rPr>
              <a:t>ServletRequest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req,ServletResponse</a:t>
            </a:r>
            <a:r>
              <a:rPr lang="en-US" sz="1600" dirty="0">
                <a:latin typeface="Times New Roman" panose="02020603050405020304" pitchFamily="18" charset="0"/>
                <a:cs typeface="Times New Roman" panose="02020603050405020304" pitchFamily="18" charset="0"/>
              </a:rPr>
              <a:t> res)  </a:t>
            </a:r>
          </a:p>
          <a:p>
            <a:r>
              <a:rPr lang="en-US" sz="1600" dirty="0">
                <a:latin typeface="Times New Roman" panose="02020603050405020304" pitchFamily="18" charset="0"/>
                <a:cs typeface="Times New Roman" panose="02020603050405020304" pitchFamily="18" charset="0"/>
              </a:rPr>
              <a:t>throws </a:t>
            </a:r>
            <a:r>
              <a:rPr lang="en-US" sz="1600" dirty="0" err="1">
                <a:latin typeface="Times New Roman" panose="02020603050405020304" pitchFamily="18" charset="0"/>
                <a:cs typeface="Times New Roman" panose="02020603050405020304" pitchFamily="18" charset="0"/>
              </a:rPr>
              <a:t>IOException,ServletException</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p>
          <a:p>
            <a:r>
              <a:rPr lang="en-US" sz="1600" dirty="0" err="1">
                <a:latin typeface="Times New Roman" panose="02020603050405020304" pitchFamily="18" charset="0"/>
                <a:cs typeface="Times New Roman" panose="02020603050405020304" pitchFamily="18" charset="0"/>
              </a:rPr>
              <a:t>res.setContentType</a:t>
            </a:r>
            <a:r>
              <a:rPr lang="en-US" sz="1600" dirty="0">
                <a:latin typeface="Times New Roman" panose="02020603050405020304" pitchFamily="18" charset="0"/>
                <a:cs typeface="Times New Roman" panose="02020603050405020304" pitchFamily="18" charset="0"/>
              </a:rPr>
              <a:t>("text/html");  </a:t>
            </a:r>
          </a:p>
          <a:p>
            <a:r>
              <a:rPr lang="en-US" sz="1600" dirty="0">
                <a:latin typeface="Times New Roman" panose="02020603050405020304" pitchFamily="18" charset="0"/>
                <a:cs typeface="Times New Roman" panose="02020603050405020304" pitchFamily="18" charset="0"/>
              </a:rPr>
              <a:t>  </a:t>
            </a:r>
          </a:p>
          <a:p>
            <a:r>
              <a:rPr lang="en-US" sz="1600" dirty="0" err="1">
                <a:latin typeface="Times New Roman" panose="02020603050405020304" pitchFamily="18" charset="0"/>
                <a:cs typeface="Times New Roman" panose="02020603050405020304" pitchFamily="18" charset="0"/>
              </a:rPr>
              <a:t>PrintWriter</a:t>
            </a:r>
            <a:r>
              <a:rPr lang="en-US" sz="1600" dirty="0">
                <a:latin typeface="Times New Roman" panose="02020603050405020304" pitchFamily="18" charset="0"/>
                <a:cs typeface="Times New Roman" panose="02020603050405020304" pitchFamily="18" charset="0"/>
              </a:rPr>
              <a:t> out=</a:t>
            </a:r>
            <a:r>
              <a:rPr lang="en-US" sz="1600" dirty="0" err="1">
                <a:latin typeface="Times New Roman" panose="02020603050405020304" pitchFamily="18" charset="0"/>
                <a:cs typeface="Times New Roman" panose="02020603050405020304" pitchFamily="18" charset="0"/>
              </a:rPr>
              <a:t>res.getWriter</a:t>
            </a:r>
            <a:r>
              <a:rPr lang="en-US" sz="1600" dirty="0">
                <a:latin typeface="Times New Roman" panose="02020603050405020304" pitchFamily="18" charset="0"/>
                <a:cs typeface="Times New Roman" panose="02020603050405020304" pitchFamily="18" charset="0"/>
              </a:rPr>
              <a:t>();  </a:t>
            </a:r>
          </a:p>
          <a:p>
            <a:r>
              <a:rPr lang="en-US" sz="1600" dirty="0" err="1">
                <a:latin typeface="Times New Roman" panose="02020603050405020304" pitchFamily="18" charset="0"/>
                <a:cs typeface="Times New Roman" panose="02020603050405020304" pitchFamily="18" charset="0"/>
              </a:rPr>
              <a:t>out.print</a:t>
            </a:r>
            <a:r>
              <a:rPr lang="en-US" sz="1600" dirty="0">
                <a:latin typeface="Times New Roman" panose="02020603050405020304" pitchFamily="18" charset="0"/>
                <a:cs typeface="Times New Roman" panose="02020603050405020304" pitchFamily="18" charset="0"/>
              </a:rPr>
              <a:t>("&lt;html&gt;&lt;body&gt;");  </a:t>
            </a:r>
          </a:p>
          <a:p>
            <a:r>
              <a:rPr lang="en-US" sz="1600" dirty="0" err="1">
                <a:latin typeface="Times New Roman" panose="02020603050405020304" pitchFamily="18" charset="0"/>
                <a:cs typeface="Times New Roman" panose="02020603050405020304" pitchFamily="18" charset="0"/>
              </a:rPr>
              <a:t>out.print</a:t>
            </a:r>
            <a:r>
              <a:rPr lang="en-US" sz="1600" dirty="0">
                <a:latin typeface="Times New Roman" panose="02020603050405020304" pitchFamily="18" charset="0"/>
                <a:cs typeface="Times New Roman" panose="02020603050405020304" pitchFamily="18" charset="0"/>
              </a:rPr>
              <a:t>("&lt;b&gt;hello simple servlet&lt;/b&gt;");  </a:t>
            </a:r>
          </a:p>
          <a:p>
            <a:r>
              <a:rPr lang="en-US" sz="1600" dirty="0" err="1">
                <a:latin typeface="Times New Roman" panose="02020603050405020304" pitchFamily="18" charset="0"/>
                <a:cs typeface="Times New Roman" panose="02020603050405020304" pitchFamily="18" charset="0"/>
              </a:rPr>
              <a:t>out.print</a:t>
            </a:r>
            <a:r>
              <a:rPr lang="en-US" sz="1600" dirty="0">
                <a:latin typeface="Times New Roman" panose="02020603050405020304" pitchFamily="18" charset="0"/>
                <a:cs typeface="Times New Roman" panose="02020603050405020304" pitchFamily="18" charset="0"/>
              </a:rPr>
              <a:t>("&lt;/body&gt;&lt;/html&gt;");  </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public void destroy(){</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("servlet is destroyed");}  </a:t>
            </a:r>
          </a:p>
          <a:p>
            <a:r>
              <a:rPr lang="en-US" sz="1600" dirty="0">
                <a:latin typeface="Times New Roman" panose="02020603050405020304" pitchFamily="18" charset="0"/>
                <a:cs typeface="Times New Roman" panose="02020603050405020304" pitchFamily="18" charset="0"/>
              </a:rPr>
              <a:t>public </a:t>
            </a:r>
            <a:r>
              <a:rPr lang="en-US" sz="1600" dirty="0" err="1">
                <a:latin typeface="Times New Roman" panose="02020603050405020304" pitchFamily="18" charset="0"/>
                <a:cs typeface="Times New Roman" panose="02020603050405020304" pitchFamily="18" charset="0"/>
              </a:rPr>
              <a:t>ServletConfig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getServletConfig</a:t>
            </a:r>
            <a:r>
              <a:rPr lang="en-US" sz="1600" dirty="0">
                <a:latin typeface="Times New Roman" panose="02020603050405020304" pitchFamily="18" charset="0"/>
                <a:cs typeface="Times New Roman" panose="02020603050405020304" pitchFamily="18" charset="0"/>
              </a:rPr>
              <a:t>(){return </a:t>
            </a:r>
            <a:r>
              <a:rPr lang="en-US" sz="1600" dirty="0" err="1">
                <a:latin typeface="Times New Roman" panose="02020603050405020304" pitchFamily="18" charset="0"/>
                <a:cs typeface="Times New Roman" panose="02020603050405020304" pitchFamily="18" charset="0"/>
              </a:rPr>
              <a:t>config</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public String </a:t>
            </a:r>
            <a:r>
              <a:rPr lang="en-US" sz="1600" dirty="0" err="1">
                <a:latin typeface="Times New Roman" panose="02020603050405020304" pitchFamily="18" charset="0"/>
                <a:cs typeface="Times New Roman" panose="02020603050405020304" pitchFamily="18" charset="0"/>
              </a:rPr>
              <a:t>getServletInfo</a:t>
            </a:r>
            <a:r>
              <a:rPr lang="en-US" sz="1600" dirty="0">
                <a:latin typeface="Times New Roman" panose="02020603050405020304" pitchFamily="18" charset="0"/>
                <a:cs typeface="Times New Roman" panose="02020603050405020304" pitchFamily="18" charset="0"/>
              </a:rPr>
              <a:t>(){return "copyright 2007-1010";}  </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6924482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Life Cycle of a Servlet (Servlet Life Cycle</a:t>
            </a:r>
            <a:r>
              <a:rPr lang="en-US" sz="1800" dirty="0" smtClean="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The web container maintains the life cycle of a servlet instance. Let's see the life cycle of the servlet:</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Servlet class is loaded.</a:t>
            </a:r>
          </a:p>
          <a:p>
            <a:r>
              <a:rPr lang="en-US" sz="1800" dirty="0">
                <a:latin typeface="Times New Roman" panose="02020603050405020304" pitchFamily="18" charset="0"/>
                <a:cs typeface="Times New Roman" panose="02020603050405020304" pitchFamily="18" charset="0"/>
              </a:rPr>
              <a:t>Servlet instance is created.</a:t>
            </a:r>
          </a:p>
          <a:p>
            <a:r>
              <a:rPr lang="en-US" sz="1800" dirty="0" err="1">
                <a:latin typeface="Times New Roman" panose="02020603050405020304" pitchFamily="18" charset="0"/>
                <a:cs typeface="Times New Roman" panose="02020603050405020304" pitchFamily="18" charset="0"/>
              </a:rPr>
              <a:t>init</a:t>
            </a:r>
            <a:r>
              <a:rPr lang="en-US" sz="1800" dirty="0">
                <a:latin typeface="Times New Roman" panose="02020603050405020304" pitchFamily="18" charset="0"/>
                <a:cs typeface="Times New Roman" panose="02020603050405020304" pitchFamily="18" charset="0"/>
              </a:rPr>
              <a:t> method is invoked.</a:t>
            </a:r>
          </a:p>
          <a:p>
            <a:r>
              <a:rPr lang="en-US" sz="1800" dirty="0">
                <a:latin typeface="Times New Roman" panose="02020603050405020304" pitchFamily="18" charset="0"/>
                <a:cs typeface="Times New Roman" panose="02020603050405020304" pitchFamily="18" charset="0"/>
              </a:rPr>
              <a:t>service method is invoked.</a:t>
            </a:r>
          </a:p>
          <a:p>
            <a:r>
              <a:rPr lang="en-US" sz="1800" dirty="0">
                <a:latin typeface="Times New Roman" panose="02020603050405020304" pitchFamily="18" charset="0"/>
                <a:cs typeface="Times New Roman" panose="02020603050405020304" pitchFamily="18" charset="0"/>
              </a:rPr>
              <a:t>destroy method is invoked.</a:t>
            </a:r>
          </a:p>
        </p:txBody>
      </p:sp>
      <p:pic>
        <p:nvPicPr>
          <p:cNvPr id="4" name="Picture 3"/>
          <p:cNvPicPr>
            <a:picLocks noChangeAspect="1"/>
          </p:cNvPicPr>
          <p:nvPr/>
        </p:nvPicPr>
        <p:blipFill>
          <a:blip r:embed="rId2"/>
          <a:stretch>
            <a:fillRect/>
          </a:stretch>
        </p:blipFill>
        <p:spPr>
          <a:xfrm>
            <a:off x="4833391" y="1042579"/>
            <a:ext cx="4754745" cy="5134384"/>
          </a:xfrm>
          <a:prstGeom prst="rect">
            <a:avLst/>
          </a:prstGeom>
        </p:spPr>
      </p:pic>
    </p:spTree>
    <p:extLst>
      <p:ext uri="{BB962C8B-B14F-4D97-AF65-F5344CB8AC3E}">
        <p14:creationId xmlns:p14="http://schemas.microsoft.com/office/powerpoint/2010/main" val="421461067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1) Servlet class is loaded</a:t>
            </a:r>
          </a:p>
          <a:p>
            <a:pPr marL="0" indent="0">
              <a:buNone/>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classloader</a:t>
            </a:r>
            <a:r>
              <a:rPr lang="en-US" sz="2000" dirty="0">
                <a:latin typeface="Times New Roman" panose="02020603050405020304" pitchFamily="18" charset="0"/>
                <a:cs typeface="Times New Roman" panose="02020603050405020304" pitchFamily="18" charset="0"/>
              </a:rPr>
              <a:t> is responsible to load the servlet class. The servlet class is loaded when the first request for the servlet is received by the web container</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2) Servlet instance is created</a:t>
            </a:r>
          </a:p>
          <a:p>
            <a:pPr marL="0" indent="0">
              <a:buNone/>
            </a:pPr>
            <a:r>
              <a:rPr lang="en-US" sz="2000" dirty="0">
                <a:latin typeface="Times New Roman" panose="02020603050405020304" pitchFamily="18" charset="0"/>
                <a:cs typeface="Times New Roman" panose="02020603050405020304" pitchFamily="18" charset="0"/>
              </a:rPr>
              <a:t>The web container creates the instance of a servlet after loading the servlet class. The servlet instance is created only once in the servlet life cycle</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b="1" dirty="0">
                <a:latin typeface="Times New Roman" panose="02020603050405020304" pitchFamily="18" charset="0"/>
                <a:cs typeface="Times New Roman" panose="02020603050405020304" pitchFamily="18" charset="0"/>
              </a:rPr>
              <a:t>3) </a:t>
            </a:r>
            <a:r>
              <a:rPr lang="en-US" sz="2000" b="1" dirty="0" err="1">
                <a:latin typeface="Times New Roman" panose="02020603050405020304" pitchFamily="18" charset="0"/>
                <a:cs typeface="Times New Roman" panose="02020603050405020304" pitchFamily="18" charset="0"/>
              </a:rPr>
              <a:t>init</a:t>
            </a:r>
            <a:r>
              <a:rPr lang="en-US" sz="2000" b="1" dirty="0">
                <a:latin typeface="Times New Roman" panose="02020603050405020304" pitchFamily="18" charset="0"/>
                <a:cs typeface="Times New Roman" panose="02020603050405020304" pitchFamily="18" charset="0"/>
              </a:rPr>
              <a:t> method is invoked</a:t>
            </a:r>
          </a:p>
          <a:p>
            <a:pPr marL="0" indent="0">
              <a:buNone/>
            </a:pPr>
            <a:r>
              <a:rPr lang="en-US" sz="2000" dirty="0">
                <a:latin typeface="Times New Roman" panose="02020603050405020304" pitchFamily="18" charset="0"/>
                <a:cs typeface="Times New Roman" panose="02020603050405020304" pitchFamily="18" charset="0"/>
              </a:rPr>
              <a:t>The web container calls the </a:t>
            </a:r>
            <a:r>
              <a:rPr lang="en-US" sz="2000" dirty="0" err="1">
                <a:latin typeface="Times New Roman" panose="02020603050405020304" pitchFamily="18" charset="0"/>
                <a:cs typeface="Times New Roman" panose="02020603050405020304" pitchFamily="18" charset="0"/>
              </a:rPr>
              <a:t>init</a:t>
            </a:r>
            <a:r>
              <a:rPr lang="en-US" sz="2000" dirty="0">
                <a:latin typeface="Times New Roman" panose="02020603050405020304" pitchFamily="18" charset="0"/>
                <a:cs typeface="Times New Roman" panose="02020603050405020304" pitchFamily="18" charset="0"/>
              </a:rPr>
              <a:t> method only once after creating the servlet instance. The </a:t>
            </a:r>
            <a:r>
              <a:rPr lang="en-US" sz="2000" dirty="0" err="1">
                <a:latin typeface="Times New Roman" panose="02020603050405020304" pitchFamily="18" charset="0"/>
                <a:cs typeface="Times New Roman" panose="02020603050405020304" pitchFamily="18" charset="0"/>
              </a:rPr>
              <a:t>init</a:t>
            </a:r>
            <a:r>
              <a:rPr lang="en-US" sz="2000" dirty="0">
                <a:latin typeface="Times New Roman" panose="02020603050405020304" pitchFamily="18" charset="0"/>
                <a:cs typeface="Times New Roman" panose="02020603050405020304" pitchFamily="18" charset="0"/>
              </a:rPr>
              <a:t> method is used to initialize the servlet. It is the life cycle method of the </a:t>
            </a:r>
            <a:r>
              <a:rPr lang="en-US" sz="2000" dirty="0" err="1">
                <a:latin typeface="Times New Roman" panose="02020603050405020304" pitchFamily="18" charset="0"/>
                <a:cs typeface="Times New Roman" panose="02020603050405020304" pitchFamily="18" charset="0"/>
              </a:rPr>
              <a:t>javax.servlet.Servlet</a:t>
            </a:r>
            <a:r>
              <a:rPr lang="en-US" sz="2000" dirty="0">
                <a:latin typeface="Times New Roman" panose="02020603050405020304" pitchFamily="18" charset="0"/>
                <a:cs typeface="Times New Roman" panose="02020603050405020304" pitchFamily="18" charset="0"/>
              </a:rPr>
              <a:t> interface. Syntax of the </a:t>
            </a:r>
            <a:r>
              <a:rPr lang="en-US" sz="2000" dirty="0" err="1">
                <a:latin typeface="Times New Roman" panose="02020603050405020304" pitchFamily="18" charset="0"/>
                <a:cs typeface="Times New Roman" panose="02020603050405020304" pitchFamily="18" charset="0"/>
              </a:rPr>
              <a:t>init</a:t>
            </a:r>
            <a:r>
              <a:rPr lang="en-US" sz="2000" dirty="0">
                <a:latin typeface="Times New Roman" panose="02020603050405020304" pitchFamily="18" charset="0"/>
                <a:cs typeface="Times New Roman" panose="02020603050405020304" pitchFamily="18" charset="0"/>
              </a:rPr>
              <a:t> method is given below:</a:t>
            </a:r>
          </a:p>
          <a:p>
            <a:pPr marL="0" indent="0">
              <a:buNone/>
            </a:pPr>
            <a:r>
              <a:rPr lang="en-US" sz="2000" dirty="0">
                <a:latin typeface="Times New Roman" panose="02020603050405020304" pitchFamily="18" charset="0"/>
                <a:cs typeface="Times New Roman" panose="02020603050405020304" pitchFamily="18" charset="0"/>
              </a:rPr>
              <a:t>public void </a:t>
            </a:r>
            <a:r>
              <a:rPr lang="en-US" sz="2000" dirty="0" err="1">
                <a:latin typeface="Times New Roman" panose="02020603050405020304" pitchFamily="18" charset="0"/>
                <a:cs typeface="Times New Roman" panose="02020603050405020304" pitchFamily="18" charset="0"/>
              </a:rPr>
              <a:t>init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ServletConfig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config</a:t>
            </a:r>
            <a:r>
              <a:rPr lang="en-US" sz="2000" dirty="0">
                <a:latin typeface="Times New Roman" panose="02020603050405020304" pitchFamily="18" charset="0"/>
                <a:cs typeface="Times New Roman" panose="02020603050405020304" pitchFamily="18" charset="0"/>
              </a:rPr>
              <a:t>) throws </a:t>
            </a:r>
            <a:r>
              <a:rPr lang="en-US" sz="2000" dirty="0" err="1">
                <a:latin typeface="Times New Roman" panose="02020603050405020304" pitchFamily="18" charset="0"/>
                <a:cs typeface="Times New Roman" panose="02020603050405020304" pitchFamily="18" charset="0"/>
              </a:rPr>
              <a:t>ServletException</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Initialization code...</a:t>
            </a:r>
          </a:p>
          <a:p>
            <a:pPr marL="0" indent="0">
              <a:buNone/>
            </a:pP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051178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The service() Method</a:t>
            </a:r>
          </a:p>
          <a:p>
            <a:pPr marL="0" indent="0">
              <a:buNone/>
            </a:pPr>
            <a:r>
              <a:rPr lang="en-US" sz="1800" dirty="0">
                <a:latin typeface="Times New Roman" panose="02020603050405020304" pitchFamily="18" charset="0"/>
                <a:cs typeface="Times New Roman" panose="02020603050405020304" pitchFamily="18" charset="0"/>
              </a:rPr>
              <a:t>The service() method is the main method to perform the actual task. The servlet container (i.e. web server) calls the service() method to handle requests coming from the client( browsers) and to write the formatted response back to the client.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Each time the server receives a request for a servlet, the server spawns a new thread and calls service. The service() method checks the HTTP request type (GET, POST, PUT, DELETE, etc.) and calls </a:t>
            </a:r>
            <a:r>
              <a:rPr lang="en-US" sz="1800" dirty="0" err="1">
                <a:latin typeface="Times New Roman" panose="02020603050405020304" pitchFamily="18" charset="0"/>
                <a:cs typeface="Times New Roman" panose="02020603050405020304" pitchFamily="18" charset="0"/>
              </a:rPr>
              <a:t>doGet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doPost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doPut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doDelete</a:t>
            </a:r>
            <a:r>
              <a:rPr lang="en-US" sz="1800" dirty="0">
                <a:latin typeface="Times New Roman" panose="02020603050405020304" pitchFamily="18" charset="0"/>
                <a:cs typeface="Times New Roman" panose="02020603050405020304" pitchFamily="18" charset="0"/>
              </a:rPr>
              <a:t>, etc. methods as appropriate.</a:t>
            </a: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Here </a:t>
            </a:r>
            <a:r>
              <a:rPr lang="en-US" sz="1800" b="1" dirty="0">
                <a:latin typeface="Times New Roman" panose="02020603050405020304" pitchFamily="18" charset="0"/>
                <a:cs typeface="Times New Roman" panose="02020603050405020304" pitchFamily="18" charset="0"/>
              </a:rPr>
              <a:t>is the signature of this method −</a:t>
            </a:r>
          </a:p>
          <a:p>
            <a:pPr marL="0" indent="0">
              <a:buNone/>
            </a:pPr>
            <a:r>
              <a:rPr lang="en-US" sz="1800" dirty="0" smtClean="0">
                <a:latin typeface="Times New Roman" panose="02020603050405020304" pitchFamily="18" charset="0"/>
                <a:cs typeface="Times New Roman" panose="02020603050405020304" pitchFamily="18" charset="0"/>
              </a:rPr>
              <a:t>public </a:t>
            </a:r>
            <a:r>
              <a:rPr lang="en-US" sz="1800" dirty="0">
                <a:latin typeface="Times New Roman" panose="02020603050405020304" pitchFamily="18" charset="0"/>
                <a:cs typeface="Times New Roman" panose="02020603050405020304" pitchFamily="18" charset="0"/>
              </a:rPr>
              <a:t>void service(</a:t>
            </a:r>
            <a:r>
              <a:rPr lang="en-US" sz="1800" dirty="0" err="1">
                <a:latin typeface="Times New Roman" panose="02020603050405020304" pitchFamily="18" charset="0"/>
                <a:cs typeface="Times New Roman" panose="02020603050405020304" pitchFamily="18" charset="0"/>
              </a:rPr>
              <a:t>ServletRequest</a:t>
            </a:r>
            <a:r>
              <a:rPr lang="en-US" sz="1800" dirty="0">
                <a:latin typeface="Times New Roman" panose="02020603050405020304" pitchFamily="18" charset="0"/>
                <a:cs typeface="Times New Roman" panose="02020603050405020304" pitchFamily="18" charset="0"/>
              </a:rPr>
              <a:t> request, </a:t>
            </a:r>
            <a:r>
              <a:rPr lang="en-US" sz="1800" dirty="0" err="1">
                <a:latin typeface="Times New Roman" panose="02020603050405020304" pitchFamily="18" charset="0"/>
                <a:cs typeface="Times New Roman" panose="02020603050405020304" pitchFamily="18" charset="0"/>
              </a:rPr>
              <a:t>ServletResponse</a:t>
            </a:r>
            <a:r>
              <a:rPr lang="en-US" sz="1800" dirty="0">
                <a:latin typeface="Times New Roman" panose="02020603050405020304" pitchFamily="18" charset="0"/>
                <a:cs typeface="Times New Roman" panose="02020603050405020304" pitchFamily="18" charset="0"/>
              </a:rPr>
              <a:t> response) </a:t>
            </a:r>
          </a:p>
          <a:p>
            <a:pPr marL="0" indent="0">
              <a:buNone/>
            </a:pPr>
            <a:r>
              <a:rPr lang="en-US" sz="1800" dirty="0">
                <a:latin typeface="Times New Roman" panose="02020603050405020304" pitchFamily="18" charset="0"/>
                <a:cs typeface="Times New Roman" panose="02020603050405020304" pitchFamily="18" charset="0"/>
              </a:rPr>
              <a:t>   throws </a:t>
            </a:r>
            <a:r>
              <a:rPr lang="en-US" sz="1800" dirty="0" err="1">
                <a:latin typeface="Times New Roman" panose="02020603050405020304" pitchFamily="18" charset="0"/>
                <a:cs typeface="Times New Roman" panose="02020603050405020304" pitchFamily="18" charset="0"/>
              </a:rPr>
              <a:t>ServletException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IOException</a:t>
            </a:r>
            <a:r>
              <a:rPr lang="en-US" sz="1800" dirty="0">
                <a:latin typeface="Times New Roman" panose="02020603050405020304" pitchFamily="18" charset="0"/>
                <a:cs typeface="Times New Roman" panose="02020603050405020304" pitchFamily="18" charset="0"/>
              </a:rPr>
              <a:t> {</a:t>
            </a:r>
          </a:p>
          <a:p>
            <a:pPr marL="0" indent="0">
              <a:buNone/>
            </a:pPr>
            <a:r>
              <a:rPr lang="en-US" sz="1800" dirty="0" smtClean="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The service () method is called by the container and service method invokes </a:t>
            </a:r>
            <a:r>
              <a:rPr lang="en-US" sz="1800" dirty="0" err="1">
                <a:latin typeface="Times New Roman" panose="02020603050405020304" pitchFamily="18" charset="0"/>
                <a:cs typeface="Times New Roman" panose="02020603050405020304" pitchFamily="18" charset="0"/>
              </a:rPr>
              <a:t>doGet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doPost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doPut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doDelete</a:t>
            </a:r>
            <a:r>
              <a:rPr lang="en-US" sz="1800" dirty="0">
                <a:latin typeface="Times New Roman" panose="02020603050405020304" pitchFamily="18" charset="0"/>
                <a:cs typeface="Times New Roman" panose="02020603050405020304" pitchFamily="18" charset="0"/>
              </a:rPr>
              <a:t>, etc. methods as appropriate. So you have nothing to do with service() method but you override either </a:t>
            </a:r>
            <a:r>
              <a:rPr lang="en-US" sz="1800" dirty="0" err="1">
                <a:latin typeface="Times New Roman" panose="02020603050405020304" pitchFamily="18" charset="0"/>
                <a:cs typeface="Times New Roman" panose="02020603050405020304" pitchFamily="18" charset="0"/>
              </a:rPr>
              <a:t>doGet</a:t>
            </a:r>
            <a:r>
              <a:rPr lang="en-US" sz="1800" dirty="0">
                <a:latin typeface="Times New Roman" panose="02020603050405020304" pitchFamily="18" charset="0"/>
                <a:cs typeface="Times New Roman" panose="02020603050405020304" pitchFamily="18" charset="0"/>
              </a:rPr>
              <a:t>() or </a:t>
            </a:r>
            <a:r>
              <a:rPr lang="en-US" sz="1800" dirty="0" err="1">
                <a:latin typeface="Times New Roman" panose="02020603050405020304" pitchFamily="18" charset="0"/>
                <a:cs typeface="Times New Roman" panose="02020603050405020304" pitchFamily="18" charset="0"/>
              </a:rPr>
              <a:t>doPost</a:t>
            </a:r>
            <a:r>
              <a:rPr lang="en-US" sz="1800" dirty="0">
                <a:latin typeface="Times New Roman" panose="02020603050405020304" pitchFamily="18" charset="0"/>
                <a:cs typeface="Times New Roman" panose="02020603050405020304" pitchFamily="18" charset="0"/>
              </a:rPr>
              <a:t>() depending on what type of request you receive from the client.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doGet</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doPost</a:t>
            </a:r>
            <a:r>
              <a:rPr lang="en-US" sz="1800" dirty="0">
                <a:latin typeface="Times New Roman" panose="02020603050405020304" pitchFamily="18" charset="0"/>
                <a:cs typeface="Times New Roman" panose="02020603050405020304" pitchFamily="18" charset="0"/>
              </a:rPr>
              <a:t>() are most frequently used methods with in each service request. Here is the signature of these two methods.</a:t>
            </a: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469981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fontScale="77500" lnSpcReduction="20000"/>
          </a:bodyPr>
          <a:lstStyle/>
          <a:p>
            <a:pPr marL="0" indent="0">
              <a:buNone/>
            </a:pPr>
            <a:r>
              <a:rPr lang="en-US" sz="1800" b="1" dirty="0">
                <a:latin typeface="Times New Roman" panose="02020603050405020304" pitchFamily="18" charset="0"/>
                <a:cs typeface="Times New Roman" panose="02020603050405020304" pitchFamily="18" charset="0"/>
              </a:rPr>
              <a:t>The </a:t>
            </a:r>
            <a:r>
              <a:rPr lang="en-US" sz="1800" b="1" dirty="0" err="1">
                <a:latin typeface="Times New Roman" panose="02020603050405020304" pitchFamily="18" charset="0"/>
                <a:cs typeface="Times New Roman" panose="02020603050405020304" pitchFamily="18" charset="0"/>
              </a:rPr>
              <a:t>doGet</a:t>
            </a:r>
            <a:r>
              <a:rPr lang="en-US" sz="1800" b="1" dirty="0">
                <a:latin typeface="Times New Roman" panose="02020603050405020304" pitchFamily="18" charset="0"/>
                <a:cs typeface="Times New Roman" panose="02020603050405020304" pitchFamily="18" charset="0"/>
              </a:rPr>
              <a:t>() Method</a:t>
            </a:r>
          </a:p>
          <a:p>
            <a:pPr marL="0" indent="0">
              <a:buNone/>
            </a:pPr>
            <a:r>
              <a:rPr lang="en-US" sz="1800" dirty="0">
                <a:latin typeface="Times New Roman" panose="02020603050405020304" pitchFamily="18" charset="0"/>
                <a:cs typeface="Times New Roman" panose="02020603050405020304" pitchFamily="18" charset="0"/>
              </a:rPr>
              <a:t>A GET request results from a normal request for a URL or from an HTML form that has no METHOD specified and it should be handled by </a:t>
            </a:r>
            <a:r>
              <a:rPr lang="en-US" sz="1800" dirty="0" err="1">
                <a:latin typeface="Times New Roman" panose="02020603050405020304" pitchFamily="18" charset="0"/>
                <a:cs typeface="Times New Roman" panose="02020603050405020304" pitchFamily="18" charset="0"/>
              </a:rPr>
              <a:t>doGet</a:t>
            </a:r>
            <a:r>
              <a:rPr lang="en-US" sz="1800" dirty="0">
                <a:latin typeface="Times New Roman" panose="02020603050405020304" pitchFamily="18" charset="0"/>
                <a:cs typeface="Times New Roman" panose="02020603050405020304" pitchFamily="18" charset="0"/>
              </a:rPr>
              <a:t>() method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public void </a:t>
            </a:r>
            <a:r>
              <a:rPr lang="en-US" sz="1800" dirty="0" err="1">
                <a:latin typeface="Times New Roman" panose="02020603050405020304" pitchFamily="18" charset="0"/>
                <a:cs typeface="Times New Roman" panose="02020603050405020304" pitchFamily="18" charset="0"/>
              </a:rPr>
              <a:t>doGet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HttpServletRequest</a:t>
            </a:r>
            <a:r>
              <a:rPr lang="en-US" sz="1800" dirty="0">
                <a:latin typeface="Times New Roman" panose="02020603050405020304" pitchFamily="18" charset="0"/>
                <a:cs typeface="Times New Roman" panose="02020603050405020304" pitchFamily="18" charset="0"/>
              </a:rPr>
              <a:t> request, </a:t>
            </a:r>
            <a:r>
              <a:rPr lang="en-US" sz="1800" dirty="0" err="1">
                <a:latin typeface="Times New Roman" panose="02020603050405020304" pitchFamily="18" charset="0"/>
                <a:cs typeface="Times New Roman" panose="02020603050405020304" pitchFamily="18" charset="0"/>
              </a:rPr>
              <a:t>HttpServletResponse</a:t>
            </a:r>
            <a:r>
              <a:rPr lang="en-US" sz="1800" dirty="0">
                <a:latin typeface="Times New Roman" panose="02020603050405020304" pitchFamily="18" charset="0"/>
                <a:cs typeface="Times New Roman" panose="02020603050405020304" pitchFamily="18" charset="0"/>
              </a:rPr>
              <a:t> response)</a:t>
            </a:r>
          </a:p>
          <a:p>
            <a:pPr marL="0" indent="0">
              <a:buNone/>
            </a:pPr>
            <a:r>
              <a:rPr lang="en-US" sz="1800" dirty="0">
                <a:latin typeface="Times New Roman" panose="02020603050405020304" pitchFamily="18" charset="0"/>
                <a:cs typeface="Times New Roman" panose="02020603050405020304" pitchFamily="18" charset="0"/>
              </a:rPr>
              <a:t>   throws </a:t>
            </a:r>
            <a:r>
              <a:rPr lang="en-US" sz="1800" dirty="0" err="1">
                <a:latin typeface="Times New Roman" panose="02020603050405020304" pitchFamily="18" charset="0"/>
                <a:cs typeface="Times New Roman" panose="02020603050405020304" pitchFamily="18" charset="0"/>
              </a:rPr>
              <a:t>ServletException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IOException</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 Servlet code</a:t>
            </a:r>
          </a:p>
          <a:p>
            <a:pPr marL="0" indent="0">
              <a:buNone/>
            </a:pPr>
            <a:r>
              <a:rPr lang="en-US" sz="1800" dirty="0">
                <a:latin typeface="Times New Roman" panose="02020603050405020304" pitchFamily="18" charset="0"/>
                <a:cs typeface="Times New Roman" panose="02020603050405020304" pitchFamily="18" charset="0"/>
              </a:rPr>
              <a:t>}</a:t>
            </a:r>
          </a:p>
          <a:p>
            <a:pPr marL="0" indent="0">
              <a:buNone/>
            </a:pPr>
            <a:r>
              <a:rPr lang="en-US" sz="1800" b="1" dirty="0">
                <a:latin typeface="Times New Roman" panose="02020603050405020304" pitchFamily="18" charset="0"/>
                <a:cs typeface="Times New Roman" panose="02020603050405020304" pitchFamily="18" charset="0"/>
              </a:rPr>
              <a:t>The </a:t>
            </a:r>
            <a:r>
              <a:rPr lang="en-US" sz="1800" b="1" dirty="0" err="1">
                <a:latin typeface="Times New Roman" panose="02020603050405020304" pitchFamily="18" charset="0"/>
                <a:cs typeface="Times New Roman" panose="02020603050405020304" pitchFamily="18" charset="0"/>
              </a:rPr>
              <a:t>doPost</a:t>
            </a:r>
            <a:r>
              <a:rPr lang="en-US" sz="1800" b="1" dirty="0">
                <a:latin typeface="Times New Roman" panose="02020603050405020304" pitchFamily="18" charset="0"/>
                <a:cs typeface="Times New Roman" panose="02020603050405020304" pitchFamily="18" charset="0"/>
              </a:rPr>
              <a:t>() Method</a:t>
            </a:r>
          </a:p>
          <a:p>
            <a:pPr marL="0" indent="0">
              <a:buNone/>
            </a:pPr>
            <a:r>
              <a:rPr lang="en-US" sz="1800" dirty="0">
                <a:latin typeface="Times New Roman" panose="02020603050405020304" pitchFamily="18" charset="0"/>
                <a:cs typeface="Times New Roman" panose="02020603050405020304" pitchFamily="18" charset="0"/>
              </a:rPr>
              <a:t>A POST request results from an HTML form that specifically lists POST as the METHOD and it should be handled by </a:t>
            </a:r>
            <a:r>
              <a:rPr lang="en-US" sz="1800" dirty="0" err="1">
                <a:latin typeface="Times New Roman" panose="02020603050405020304" pitchFamily="18" charset="0"/>
                <a:cs typeface="Times New Roman" panose="02020603050405020304" pitchFamily="18" charset="0"/>
              </a:rPr>
              <a:t>doPost</a:t>
            </a:r>
            <a:r>
              <a:rPr lang="en-US" sz="1800" dirty="0">
                <a:latin typeface="Times New Roman" panose="02020603050405020304" pitchFamily="18" charset="0"/>
                <a:cs typeface="Times New Roman" panose="02020603050405020304" pitchFamily="18" charset="0"/>
              </a:rPr>
              <a:t>() method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smtClean="0">
                <a:latin typeface="Times New Roman" panose="02020603050405020304" pitchFamily="18" charset="0"/>
                <a:cs typeface="Times New Roman" panose="02020603050405020304" pitchFamily="18" charset="0"/>
              </a:rPr>
              <a:t>public </a:t>
            </a:r>
            <a:r>
              <a:rPr lang="en-US" sz="1800" dirty="0">
                <a:latin typeface="Times New Roman" panose="02020603050405020304" pitchFamily="18" charset="0"/>
                <a:cs typeface="Times New Roman" panose="02020603050405020304" pitchFamily="18" charset="0"/>
              </a:rPr>
              <a:t>void </a:t>
            </a:r>
            <a:r>
              <a:rPr lang="en-US" sz="1800" dirty="0" err="1">
                <a:latin typeface="Times New Roman" panose="02020603050405020304" pitchFamily="18" charset="0"/>
                <a:cs typeface="Times New Roman" panose="02020603050405020304" pitchFamily="18" charset="0"/>
              </a:rPr>
              <a:t>doPost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HttpServletRequest</a:t>
            </a:r>
            <a:r>
              <a:rPr lang="en-US" sz="1800" dirty="0">
                <a:latin typeface="Times New Roman" panose="02020603050405020304" pitchFamily="18" charset="0"/>
                <a:cs typeface="Times New Roman" panose="02020603050405020304" pitchFamily="18" charset="0"/>
              </a:rPr>
              <a:t> request, </a:t>
            </a:r>
            <a:r>
              <a:rPr lang="en-US" sz="1800" dirty="0" err="1">
                <a:latin typeface="Times New Roman" panose="02020603050405020304" pitchFamily="18" charset="0"/>
                <a:cs typeface="Times New Roman" panose="02020603050405020304" pitchFamily="18" charset="0"/>
              </a:rPr>
              <a:t>HttpServletResponse</a:t>
            </a:r>
            <a:r>
              <a:rPr lang="en-US" sz="1800" dirty="0">
                <a:latin typeface="Times New Roman" panose="02020603050405020304" pitchFamily="18" charset="0"/>
                <a:cs typeface="Times New Roman" panose="02020603050405020304" pitchFamily="18" charset="0"/>
              </a:rPr>
              <a:t> response)</a:t>
            </a:r>
          </a:p>
          <a:p>
            <a:pPr marL="0" indent="0">
              <a:buNone/>
            </a:pPr>
            <a:r>
              <a:rPr lang="en-US" sz="1800" dirty="0">
                <a:latin typeface="Times New Roman" panose="02020603050405020304" pitchFamily="18" charset="0"/>
                <a:cs typeface="Times New Roman" panose="02020603050405020304" pitchFamily="18" charset="0"/>
              </a:rPr>
              <a:t>   throws </a:t>
            </a:r>
            <a:r>
              <a:rPr lang="en-US" sz="1800" dirty="0" err="1">
                <a:latin typeface="Times New Roman" panose="02020603050405020304" pitchFamily="18" charset="0"/>
                <a:cs typeface="Times New Roman" panose="02020603050405020304" pitchFamily="18" charset="0"/>
              </a:rPr>
              <a:t>ServletException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IOException</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 Servlet code</a:t>
            </a:r>
          </a:p>
          <a:p>
            <a:pPr marL="0" indent="0">
              <a:buNone/>
            </a:pPr>
            <a:r>
              <a:rPr lang="en-US" sz="1800" dirty="0">
                <a:latin typeface="Times New Roman" panose="02020603050405020304" pitchFamily="18" charset="0"/>
                <a:cs typeface="Times New Roman" panose="02020603050405020304" pitchFamily="18" charset="0"/>
              </a:rPr>
              <a:t>}</a:t>
            </a:r>
          </a:p>
          <a:p>
            <a:pPr marL="0" indent="0">
              <a:buNone/>
            </a:pPr>
            <a:r>
              <a:rPr lang="en-US" sz="1800" b="1" dirty="0">
                <a:latin typeface="Times New Roman" panose="02020603050405020304" pitchFamily="18" charset="0"/>
                <a:cs typeface="Times New Roman" panose="02020603050405020304" pitchFamily="18" charset="0"/>
              </a:rPr>
              <a:t>The destroy() Method</a:t>
            </a:r>
          </a:p>
          <a:p>
            <a:pPr marL="0" indent="0">
              <a:buNone/>
            </a:pPr>
            <a:r>
              <a:rPr lang="en-US" sz="1800" dirty="0">
                <a:latin typeface="Times New Roman" panose="02020603050405020304" pitchFamily="18" charset="0"/>
                <a:cs typeface="Times New Roman" panose="02020603050405020304" pitchFamily="18" charset="0"/>
              </a:rPr>
              <a:t>The destroy() method is called only once at the end of the life cycle of a servlet. This method gives your servlet a chance to close database connections, halt background threads, write cookie lists or hit counts to disk, and perform other such cleanup activities.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After the destroy() method is called, the servlet object is marked for garbage collection. The destroy method definition looks like this </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public void destroy() {</a:t>
            </a:r>
          </a:p>
          <a:p>
            <a:pPr marL="0" indent="0">
              <a:buNone/>
            </a:pPr>
            <a:r>
              <a:rPr lang="en-US" sz="1800" dirty="0">
                <a:latin typeface="Times New Roman" panose="02020603050405020304" pitchFamily="18" charset="0"/>
                <a:cs typeface="Times New Roman" panose="02020603050405020304" pitchFamily="18" charset="0"/>
              </a:rPr>
              <a:t>   // Finalization code...</a:t>
            </a:r>
          </a:p>
          <a:p>
            <a:pPr marL="0" indent="0">
              <a:buNone/>
            </a:pP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39482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Java Constructors Explained</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smtClean="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smtClean="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smtClean="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smtClean="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constructor is a special method in Java. It is called when an instance of object is created and memory is allocated for the object. It is called constructor because it constructs the values at the time of object creation.</a:t>
            </a:r>
          </a:p>
        </p:txBody>
      </p:sp>
      <p:pic>
        <p:nvPicPr>
          <p:cNvPr id="3" name="Picture 2"/>
          <p:cNvPicPr>
            <a:picLocks noChangeAspect="1"/>
          </p:cNvPicPr>
          <p:nvPr/>
        </p:nvPicPr>
        <p:blipFill>
          <a:blip r:embed="rId2"/>
          <a:stretch>
            <a:fillRect/>
          </a:stretch>
        </p:blipFill>
        <p:spPr>
          <a:xfrm>
            <a:off x="2810692" y="1376158"/>
            <a:ext cx="6210300" cy="2019300"/>
          </a:xfrm>
          <a:prstGeom prst="rect">
            <a:avLst/>
          </a:prstGeom>
        </p:spPr>
      </p:pic>
    </p:spTree>
    <p:extLst>
      <p:ext uri="{BB962C8B-B14F-4D97-AF65-F5344CB8AC3E}">
        <p14:creationId xmlns:p14="http://schemas.microsoft.com/office/powerpoint/2010/main" val="4169287102"/>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Architecture Diagram</a:t>
            </a:r>
          </a:p>
          <a:p>
            <a:pPr marL="0" indent="0">
              <a:buNone/>
            </a:pPr>
            <a:r>
              <a:rPr lang="en-US" sz="1600" dirty="0">
                <a:latin typeface="Times New Roman" panose="02020603050405020304" pitchFamily="18" charset="0"/>
                <a:cs typeface="Times New Roman" panose="02020603050405020304" pitchFamily="18" charset="0"/>
              </a:rPr>
              <a:t>The following figure depicts a typical servlet life-cycle scenario</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First the HTTP requests coming to the server are delegated to the servlet container</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servlet container loads the servlet before invoking the service() method</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Then the servlet container handles multiple requests by spawning multiple threads, each thread executing the service() method of a single instance of the servlet.</a:t>
            </a:r>
          </a:p>
        </p:txBody>
      </p:sp>
      <p:pic>
        <p:nvPicPr>
          <p:cNvPr id="3" name="Picture 2"/>
          <p:cNvPicPr>
            <a:picLocks noChangeAspect="1"/>
          </p:cNvPicPr>
          <p:nvPr/>
        </p:nvPicPr>
        <p:blipFill>
          <a:blip r:embed="rId2"/>
          <a:stretch>
            <a:fillRect/>
          </a:stretch>
        </p:blipFill>
        <p:spPr>
          <a:xfrm>
            <a:off x="3719920" y="2483304"/>
            <a:ext cx="4438650" cy="3590925"/>
          </a:xfrm>
          <a:prstGeom prst="rect">
            <a:avLst/>
          </a:prstGeom>
        </p:spPr>
      </p:pic>
    </p:spTree>
    <p:extLst>
      <p:ext uri="{BB962C8B-B14F-4D97-AF65-F5344CB8AC3E}">
        <p14:creationId xmlns:p14="http://schemas.microsoft.com/office/powerpoint/2010/main" val="204056333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Agenda -20/5/2021</a:t>
            </a:r>
          </a:p>
          <a:p>
            <a:pPr marL="0" indent="0">
              <a:buNone/>
            </a:pPr>
            <a:r>
              <a:rPr lang="en-US" sz="2000" dirty="0" smtClean="0">
                <a:latin typeface="Times New Roman" panose="02020603050405020304" pitchFamily="18" charset="0"/>
                <a:cs typeface="Times New Roman" panose="02020603050405020304" pitchFamily="18" charset="0"/>
              </a:rPr>
              <a:t>1 </a:t>
            </a:r>
            <a:r>
              <a:rPr lang="en-US" sz="2000" dirty="0" err="1" smtClean="0">
                <a:latin typeface="Times New Roman" panose="02020603050405020304" pitchFamily="18" charset="0"/>
                <a:cs typeface="Times New Roman" panose="02020603050405020304" pitchFamily="18" charset="0"/>
              </a:rPr>
              <a:t>Jsp</a:t>
            </a:r>
            <a:r>
              <a:rPr lang="en-US" sz="2000" dirty="0" smtClean="0">
                <a:latin typeface="Times New Roman" panose="02020603050405020304" pitchFamily="18" charset="0"/>
                <a:cs typeface="Times New Roman" panose="02020603050405020304" pitchFamily="18" charset="0"/>
              </a:rPr>
              <a:t> form design</a:t>
            </a:r>
          </a:p>
          <a:p>
            <a:pPr marL="0" indent="0">
              <a:buNone/>
            </a:pPr>
            <a:r>
              <a:rPr lang="en-US" sz="2000" dirty="0" smtClean="0">
                <a:latin typeface="Times New Roman" panose="02020603050405020304" pitchFamily="18" charset="0"/>
                <a:cs typeface="Times New Roman" panose="02020603050405020304" pitchFamily="18" charset="0"/>
              </a:rPr>
              <a:t>2 </a:t>
            </a:r>
            <a:r>
              <a:rPr lang="en-US" sz="2000" dirty="0" err="1" smtClean="0">
                <a:latin typeface="Times New Roman" panose="02020603050405020304" pitchFamily="18" charset="0"/>
                <a:cs typeface="Times New Roman" panose="02020603050405020304" pitchFamily="18" charset="0"/>
              </a:rPr>
              <a:t>servelets</a:t>
            </a:r>
            <a:r>
              <a:rPr lang="en-US" sz="2000" dirty="0" smtClean="0">
                <a:latin typeface="Times New Roman" panose="02020603050405020304" pitchFamily="18" charset="0"/>
                <a:cs typeface="Times New Roman" panose="02020603050405020304" pitchFamily="18" charset="0"/>
              </a:rPr>
              <a:t> form design</a:t>
            </a:r>
          </a:p>
          <a:p>
            <a:pPr marL="0" indent="0">
              <a:buNone/>
            </a:pPr>
            <a:r>
              <a:rPr lang="en-US" sz="2000" dirty="0" smtClean="0">
                <a:latin typeface="Times New Roman" panose="02020603050405020304" pitchFamily="18" charset="0"/>
                <a:cs typeface="Times New Roman" panose="02020603050405020304" pitchFamily="18" charset="0"/>
              </a:rPr>
              <a:t>3 </a:t>
            </a:r>
            <a:r>
              <a:rPr lang="en-US" sz="2000" dirty="0" err="1" smtClean="0">
                <a:latin typeface="Times New Roman" panose="02020603050405020304" pitchFamily="18" charset="0"/>
                <a:cs typeface="Times New Roman" panose="02020603050405020304" pitchFamily="18" charset="0"/>
              </a:rPr>
              <a:t>jsp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servelets</a:t>
            </a:r>
            <a:r>
              <a:rPr lang="en-US" sz="2000" dirty="0" smtClean="0">
                <a:latin typeface="Times New Roman" panose="02020603050405020304" pitchFamily="18" charset="0"/>
                <a:cs typeface="Times New Roman" panose="02020603050405020304" pitchFamily="18" charset="0"/>
              </a:rPr>
              <a:t> form design with validation</a:t>
            </a:r>
          </a:p>
          <a:p>
            <a:pPr marL="0" indent="0">
              <a:buNone/>
            </a:pPr>
            <a:r>
              <a:rPr lang="en-US" sz="2000" dirty="0" smtClean="0">
                <a:latin typeface="Times New Roman" panose="02020603050405020304" pitchFamily="18" charset="0"/>
                <a:cs typeface="Times New Roman" panose="02020603050405020304" pitchFamily="18" charset="0"/>
              </a:rPr>
              <a:t>4 </a:t>
            </a:r>
            <a:r>
              <a:rPr lang="en-US" sz="2000" dirty="0" err="1" smtClean="0">
                <a:latin typeface="Times New Roman" panose="02020603050405020304" pitchFamily="18" charset="0"/>
                <a:cs typeface="Times New Roman" panose="02020603050405020304" pitchFamily="18" charset="0"/>
              </a:rPr>
              <a:t>jsp</a:t>
            </a:r>
            <a:r>
              <a:rPr lang="en-US" sz="2000" dirty="0" smtClean="0">
                <a:latin typeface="Times New Roman" panose="02020603050405020304" pitchFamily="18" charset="0"/>
                <a:cs typeface="Times New Roman" panose="02020603050405020304" pitchFamily="18" charset="0"/>
              </a:rPr>
              <a:t> elements ( expression , </a:t>
            </a:r>
            <a:r>
              <a:rPr lang="en-US" sz="2000" dirty="0" err="1" smtClean="0">
                <a:latin typeface="Times New Roman" panose="02020603050405020304" pitchFamily="18" charset="0"/>
                <a:cs typeface="Times New Roman" panose="02020603050405020304" pitchFamily="18" charset="0"/>
              </a:rPr>
              <a:t>scriplets</a:t>
            </a:r>
            <a:r>
              <a:rPr lang="en-US" sz="2000" dirty="0" smtClean="0">
                <a:latin typeface="Times New Roman" panose="02020603050405020304" pitchFamily="18" charset="0"/>
                <a:cs typeface="Times New Roman" panose="02020603050405020304" pitchFamily="18" charset="0"/>
              </a:rPr>
              <a:t> , comments, declaration , </a:t>
            </a:r>
            <a:r>
              <a:rPr lang="en-US" sz="2000" dirty="0" err="1" smtClean="0">
                <a:latin typeface="Times New Roman" panose="02020603050405020304" pitchFamily="18" charset="0"/>
                <a:cs typeface="Times New Roman" panose="02020603050405020304" pitchFamily="18" charset="0"/>
              </a:rPr>
              <a:t>derective</a:t>
            </a:r>
            <a:r>
              <a:rPr lang="en-US" sz="2000" dirty="0" smtClean="0">
                <a:latin typeface="Times New Roman" panose="02020603050405020304" pitchFamily="18" charset="0"/>
                <a:cs typeface="Times New Roman" panose="02020603050405020304" pitchFamily="18" charset="0"/>
              </a:rPr>
              <a:t> )</a:t>
            </a:r>
          </a:p>
          <a:p>
            <a:pPr marL="0" indent="0">
              <a:buNone/>
            </a:pPr>
            <a:r>
              <a:rPr lang="en-US" sz="2000" dirty="0" smtClean="0">
                <a:latin typeface="Times New Roman" panose="02020603050405020304" pitchFamily="18" charset="0"/>
                <a:cs typeface="Times New Roman" panose="02020603050405020304" pitchFamily="18" charset="0"/>
              </a:rPr>
              <a:t>5 include files into </a:t>
            </a:r>
            <a:r>
              <a:rPr lang="en-US" sz="2000" dirty="0" err="1" smtClean="0">
                <a:latin typeface="Times New Roman" panose="02020603050405020304" pitchFamily="18" charset="0"/>
                <a:cs typeface="Times New Roman" panose="02020603050405020304" pitchFamily="18" charset="0"/>
              </a:rPr>
              <a:t>jsp</a:t>
            </a:r>
            <a:r>
              <a:rPr lang="en-US" sz="2000" dirty="0" smtClean="0">
                <a:latin typeface="Times New Roman" panose="02020603050405020304" pitchFamily="18" charset="0"/>
                <a:cs typeface="Times New Roman" panose="02020603050405020304" pitchFamily="18" charset="0"/>
              </a:rPr>
              <a:t> file</a:t>
            </a:r>
          </a:p>
          <a:p>
            <a:pPr marL="0" indent="0">
              <a:buNone/>
            </a:pPr>
            <a:r>
              <a:rPr lang="en-US" sz="2000" dirty="0" smtClean="0">
                <a:latin typeface="Times New Roman" panose="02020603050405020304" pitchFamily="18" charset="0"/>
                <a:cs typeface="Times New Roman" panose="02020603050405020304" pitchFamily="18" charset="0"/>
              </a:rPr>
              <a:t>6 import </a:t>
            </a:r>
            <a:r>
              <a:rPr lang="en-US" sz="2000" dirty="0" err="1" smtClean="0">
                <a:latin typeface="Times New Roman" panose="02020603050405020304" pitchFamily="18" charset="0"/>
                <a:cs typeface="Times New Roman" panose="02020603050405020304" pitchFamily="18" charset="0"/>
              </a:rPr>
              <a:t>clases</a:t>
            </a:r>
            <a:r>
              <a:rPr lang="en-US" sz="2000" dirty="0" smtClean="0">
                <a:latin typeface="Times New Roman" panose="02020603050405020304" pitchFamily="18" charset="0"/>
                <a:cs typeface="Times New Roman" panose="02020603050405020304" pitchFamily="18" charset="0"/>
              </a:rPr>
              <a:t> into </a:t>
            </a:r>
            <a:r>
              <a:rPr lang="en-US" sz="2000" dirty="0" err="1" smtClean="0">
                <a:latin typeface="Times New Roman" panose="02020603050405020304" pitchFamily="18" charset="0"/>
                <a:cs typeface="Times New Roman" panose="02020603050405020304" pitchFamily="18" charset="0"/>
              </a:rPr>
              <a:t>jsp</a:t>
            </a:r>
            <a:r>
              <a:rPr lang="en-US" sz="2000" dirty="0" smtClean="0">
                <a:latin typeface="Times New Roman" panose="02020603050405020304" pitchFamily="18" charset="0"/>
                <a:cs typeface="Times New Roman" panose="02020603050405020304" pitchFamily="18" charset="0"/>
              </a:rPr>
              <a:t> file</a:t>
            </a:r>
          </a:p>
          <a:p>
            <a:pPr marL="0" indent="0">
              <a:buNone/>
            </a:pPr>
            <a:r>
              <a:rPr lang="en-US" sz="2000" dirty="0" smtClean="0">
                <a:latin typeface="Times New Roman" panose="02020603050405020304" pitchFamily="18" charset="0"/>
                <a:cs typeface="Times New Roman" panose="02020603050405020304" pitchFamily="18" charset="0"/>
              </a:rPr>
              <a:t>7 get and post method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Forward and redirect</a:t>
            </a:r>
          </a:p>
          <a:p>
            <a:pPr marL="0" indent="0">
              <a:buNone/>
            </a:pPr>
            <a:r>
              <a:rPr lang="en-US" sz="2000" smtClean="0">
                <a:latin typeface="Times New Roman" panose="02020603050405020304" pitchFamily="18" charset="0"/>
                <a:cs typeface="Times New Roman" panose="02020603050405020304" pitchFamily="18" charset="0"/>
              </a:rPr>
              <a:t>(M)VC</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Java Beans scope</a:t>
            </a:r>
          </a:p>
        </p:txBody>
      </p:sp>
    </p:spTree>
    <p:extLst>
      <p:ext uri="{BB962C8B-B14F-4D97-AF65-F5344CB8AC3E}">
        <p14:creationId xmlns:p14="http://schemas.microsoft.com/office/powerpoint/2010/main" val="419800099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Agenda -5/5/2021</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1forwarding and Redirecting the pages under JSP</a:t>
            </a:r>
          </a:p>
          <a:p>
            <a:pPr marL="0" indent="0">
              <a:buNone/>
            </a:pPr>
            <a:r>
              <a:rPr lang="en-US" sz="2000" dirty="0" smtClean="0">
                <a:latin typeface="Times New Roman" panose="02020603050405020304" pitchFamily="18" charset="0"/>
                <a:cs typeface="Times New Roman" panose="02020603050405020304" pitchFamily="18" charset="0"/>
              </a:rPr>
              <a:t>2MVC architecture and simple example</a:t>
            </a:r>
          </a:p>
          <a:p>
            <a:pPr marL="0" indent="0">
              <a:buNone/>
            </a:pPr>
            <a:r>
              <a:rPr lang="en-US" sz="2000" dirty="0" smtClean="0">
                <a:latin typeface="Times New Roman" panose="02020603050405020304" pitchFamily="18" charset="0"/>
                <a:cs typeface="Times New Roman" panose="02020603050405020304" pitchFamily="18" charset="0"/>
              </a:rPr>
              <a:t>3 form Elements </a:t>
            </a:r>
          </a:p>
          <a:p>
            <a:pPr marL="0" indent="0">
              <a:buNone/>
            </a:pPr>
            <a:r>
              <a:rPr lang="en-US" sz="2000" dirty="0" smtClean="0">
                <a:latin typeface="Times New Roman" panose="02020603050405020304" pitchFamily="18" charset="0"/>
                <a:cs typeface="Times New Roman" panose="02020603050405020304" pitchFamily="18" charset="0"/>
              </a:rPr>
              <a:t>4 Form Design by using JSP</a:t>
            </a:r>
          </a:p>
          <a:p>
            <a:pPr marL="0" indent="0">
              <a:buNone/>
            </a:pPr>
            <a:r>
              <a:rPr lang="en-US" sz="2000" dirty="0" smtClean="0">
                <a:latin typeface="Times New Roman" panose="02020603050405020304" pitchFamily="18" charset="0"/>
                <a:cs typeface="Times New Roman" panose="02020603050405020304" pitchFamily="18" charset="0"/>
              </a:rPr>
              <a:t>5 Form Design by using </a:t>
            </a:r>
            <a:r>
              <a:rPr lang="en-US" sz="2000" dirty="0" err="1" smtClean="0">
                <a:latin typeface="Times New Roman" panose="02020603050405020304" pitchFamily="18" charset="0"/>
                <a:cs typeface="Times New Roman" panose="02020603050405020304" pitchFamily="18" charset="0"/>
              </a:rPr>
              <a:t>Servelts</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contraoller</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6 Form Validation </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462440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Agenda -6/5/2021</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1 Encapsulation – setters and getters </a:t>
            </a:r>
          </a:p>
          <a:p>
            <a:pPr marL="0" indent="0">
              <a:buNone/>
            </a:pPr>
            <a:r>
              <a:rPr lang="en-US" sz="2000" dirty="0" smtClean="0">
                <a:latin typeface="Times New Roman" panose="02020603050405020304" pitchFamily="18" charset="0"/>
                <a:cs typeface="Times New Roman" panose="02020603050405020304" pitchFamily="18" charset="0"/>
              </a:rPr>
              <a:t>2 java beans – Different scope (session , application , page , request)</a:t>
            </a:r>
          </a:p>
          <a:p>
            <a:pPr marL="0" indent="0">
              <a:buNone/>
            </a:pPr>
            <a:r>
              <a:rPr lang="en-US" sz="2000" dirty="0">
                <a:latin typeface="Times New Roman" panose="02020603050405020304" pitchFamily="18" charset="0"/>
                <a:cs typeface="Times New Roman" panose="02020603050405020304" pitchFamily="18" charset="0"/>
              </a:rPr>
              <a:t>3 </a:t>
            </a:r>
            <a:r>
              <a:rPr lang="en-US" sz="2000" dirty="0" smtClean="0">
                <a:latin typeface="Times New Roman" panose="02020603050405020304" pitchFamily="18" charset="0"/>
                <a:cs typeface="Times New Roman" panose="02020603050405020304" pitchFamily="18" charset="0"/>
              </a:rPr>
              <a:t>beans with </a:t>
            </a:r>
            <a:r>
              <a:rPr lang="en-US" sz="2000" dirty="0" err="1" smtClean="0">
                <a:latin typeface="Times New Roman" panose="02020603050405020304" pitchFamily="18" charset="0"/>
                <a:cs typeface="Times New Roman" panose="02020603050405020304" pitchFamily="18" charset="0"/>
              </a:rPr>
              <a:t>webforms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1193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fontScale="85000" lnSpcReduction="20000"/>
          </a:bodyPr>
          <a:lstStyle/>
          <a:p>
            <a:pPr marL="0" indent="0">
              <a:buNone/>
            </a:pPr>
            <a:r>
              <a:rPr lang="en-US" sz="2000" b="1" dirty="0">
                <a:latin typeface="Times New Roman" panose="02020603050405020304" pitchFamily="18" charset="0"/>
                <a:cs typeface="Times New Roman" panose="02020603050405020304" pitchFamily="18" charset="0"/>
              </a:rPr>
              <a:t>JSTL Core Tags</a:t>
            </a:r>
          </a:p>
          <a:p>
            <a:pPr marL="0" indent="0">
              <a:buNone/>
            </a:pPr>
            <a:r>
              <a:rPr lang="en-US" sz="2000" dirty="0">
                <a:latin typeface="Times New Roman" panose="02020603050405020304" pitchFamily="18" charset="0"/>
                <a:cs typeface="Times New Roman" panose="02020603050405020304" pitchFamily="18" charset="0"/>
              </a:rPr>
              <a:t>The JSTL core tag provides variable support, URL management, flow control etc. The syntax used for including JSTL core library in your JSP is:</a:t>
            </a:r>
          </a:p>
          <a:p>
            <a:pPr marL="0" indent="0">
              <a:buNone/>
            </a:pPr>
            <a:r>
              <a:rPr lang="en-US" sz="2000" dirty="0" smtClean="0">
                <a:latin typeface="Times New Roman" panose="02020603050405020304" pitchFamily="18" charset="0"/>
                <a:cs typeface="Times New Roman" panose="02020603050405020304" pitchFamily="18" charset="0"/>
              </a:rPr>
              <a:t>&lt;%@ </a:t>
            </a:r>
            <a:r>
              <a:rPr lang="en-US" sz="2000" dirty="0" err="1">
                <a:latin typeface="Times New Roman" panose="02020603050405020304" pitchFamily="18" charset="0"/>
                <a:cs typeface="Times New Roman" panose="02020603050405020304" pitchFamily="18" charset="0"/>
              </a:rPr>
              <a:t>taglib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uri</a:t>
            </a:r>
            <a:r>
              <a:rPr lang="en-US" sz="2000" dirty="0">
                <a:latin typeface="Times New Roman" panose="02020603050405020304" pitchFamily="18" charset="0"/>
                <a:cs typeface="Times New Roman" panose="02020603050405020304" pitchFamily="18" charset="0"/>
              </a:rPr>
              <a:t>="http://java.sun.com/</a:t>
            </a:r>
            <a:r>
              <a:rPr lang="en-US" sz="2000" dirty="0" err="1">
                <a:latin typeface="Times New Roman" panose="02020603050405020304" pitchFamily="18" charset="0"/>
                <a:cs typeface="Times New Roman" panose="02020603050405020304" pitchFamily="18" charset="0"/>
              </a:rPr>
              <a:t>jsp</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jstl</a:t>
            </a:r>
            <a:r>
              <a:rPr lang="en-US" sz="2000" dirty="0">
                <a:latin typeface="Times New Roman" panose="02020603050405020304" pitchFamily="18" charset="0"/>
                <a:cs typeface="Times New Roman" panose="02020603050405020304" pitchFamily="18" charset="0"/>
              </a:rPr>
              <a:t>/core" prefix="c" %&gt;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Tags	Description</a:t>
            </a:r>
          </a:p>
          <a:p>
            <a:pPr marL="0" indent="0">
              <a:buNone/>
            </a:pPr>
            <a:r>
              <a:rPr lang="en-US" sz="2000" dirty="0">
                <a:latin typeface="Times New Roman" panose="02020603050405020304" pitchFamily="18" charset="0"/>
                <a:cs typeface="Times New Roman" panose="02020603050405020304" pitchFamily="18" charset="0"/>
              </a:rPr>
              <a:t>c:out	It display the result of an expression, similar to the way &lt;%=...%&gt; tag work.</a:t>
            </a:r>
          </a:p>
          <a:p>
            <a:pPr marL="0" indent="0">
              <a:buNone/>
            </a:pPr>
            <a:r>
              <a:rPr lang="en-US" sz="2000" dirty="0">
                <a:latin typeface="Times New Roman" panose="02020603050405020304" pitchFamily="18" charset="0"/>
                <a:cs typeface="Times New Roman" panose="02020603050405020304" pitchFamily="18" charset="0"/>
              </a:rPr>
              <a:t>c:import	It </a:t>
            </a:r>
            <a:r>
              <a:rPr lang="en-US" sz="2000" dirty="0" err="1">
                <a:latin typeface="Times New Roman" panose="02020603050405020304" pitchFamily="18" charset="0"/>
                <a:cs typeface="Times New Roman" panose="02020603050405020304" pitchFamily="18" charset="0"/>
              </a:rPr>
              <a:t>Retrives</a:t>
            </a:r>
            <a:r>
              <a:rPr lang="en-US" sz="2000" dirty="0">
                <a:latin typeface="Times New Roman" panose="02020603050405020304" pitchFamily="18" charset="0"/>
                <a:cs typeface="Times New Roman" panose="02020603050405020304" pitchFamily="18" charset="0"/>
              </a:rPr>
              <a:t> relative or an absolute URL and display the contents to either a String in '</a:t>
            </a:r>
            <a:r>
              <a:rPr lang="en-US" sz="2000" dirty="0" err="1">
                <a:latin typeface="Times New Roman" panose="02020603050405020304" pitchFamily="18" charset="0"/>
                <a:cs typeface="Times New Roman" panose="02020603050405020304" pitchFamily="18" charset="0"/>
              </a:rPr>
              <a:t>var</a:t>
            </a:r>
            <a:r>
              <a:rPr lang="en-US" sz="2000" dirty="0">
                <a:latin typeface="Times New Roman" panose="02020603050405020304" pitchFamily="18" charset="0"/>
                <a:cs typeface="Times New Roman" panose="02020603050405020304" pitchFamily="18" charset="0"/>
              </a:rPr>
              <a:t>',a Reader in '</a:t>
            </a:r>
            <a:r>
              <a:rPr lang="en-US" sz="2000" dirty="0" err="1">
                <a:latin typeface="Times New Roman" panose="02020603050405020304" pitchFamily="18" charset="0"/>
                <a:cs typeface="Times New Roman" panose="02020603050405020304" pitchFamily="18" charset="0"/>
              </a:rPr>
              <a:t>varReader</a:t>
            </a:r>
            <a:r>
              <a:rPr lang="en-US" sz="2000" dirty="0">
                <a:latin typeface="Times New Roman" panose="02020603050405020304" pitchFamily="18" charset="0"/>
                <a:cs typeface="Times New Roman" panose="02020603050405020304" pitchFamily="18" charset="0"/>
              </a:rPr>
              <a:t>' or the page.</a:t>
            </a:r>
          </a:p>
          <a:p>
            <a:pPr marL="0" indent="0">
              <a:buNone/>
            </a:pPr>
            <a:r>
              <a:rPr lang="en-US" sz="2000" dirty="0">
                <a:latin typeface="Times New Roman" panose="02020603050405020304" pitchFamily="18" charset="0"/>
                <a:cs typeface="Times New Roman" panose="02020603050405020304" pitchFamily="18" charset="0"/>
              </a:rPr>
              <a:t>c:set	It sets the result of an expression under evaluation in a 'scope' variable.</a:t>
            </a:r>
          </a:p>
          <a:p>
            <a:pPr marL="0" indent="0">
              <a:buNone/>
            </a:pPr>
            <a:r>
              <a:rPr lang="en-US" sz="2000" dirty="0">
                <a:latin typeface="Times New Roman" panose="02020603050405020304" pitchFamily="18" charset="0"/>
                <a:cs typeface="Times New Roman" panose="02020603050405020304" pitchFamily="18" charset="0"/>
              </a:rPr>
              <a:t>c:remove	It is used for removing the specified scoped variable from a particular scope.</a:t>
            </a:r>
          </a:p>
          <a:p>
            <a:pPr marL="0" indent="0">
              <a:buNone/>
            </a:pPr>
            <a:r>
              <a:rPr lang="en-US" sz="2000" dirty="0">
                <a:latin typeface="Times New Roman" panose="02020603050405020304" pitchFamily="18" charset="0"/>
                <a:cs typeface="Times New Roman" panose="02020603050405020304" pitchFamily="18" charset="0"/>
              </a:rPr>
              <a:t>c:catch	It is used for Catches any </a:t>
            </a:r>
            <a:r>
              <a:rPr lang="en-US" sz="2000" dirty="0" err="1">
                <a:latin typeface="Times New Roman" panose="02020603050405020304" pitchFamily="18" charset="0"/>
                <a:cs typeface="Times New Roman" panose="02020603050405020304" pitchFamily="18" charset="0"/>
              </a:rPr>
              <a:t>Throwable</a:t>
            </a:r>
            <a:r>
              <a:rPr lang="en-US" sz="2000" dirty="0">
                <a:latin typeface="Times New Roman" panose="02020603050405020304" pitchFamily="18" charset="0"/>
                <a:cs typeface="Times New Roman" panose="02020603050405020304" pitchFamily="18" charset="0"/>
              </a:rPr>
              <a:t> exceptions that occurs in the body.</a:t>
            </a:r>
          </a:p>
          <a:p>
            <a:pPr marL="0" indent="0">
              <a:buNone/>
            </a:pPr>
            <a:r>
              <a:rPr lang="en-US" sz="2000" dirty="0">
                <a:latin typeface="Times New Roman" panose="02020603050405020304" pitchFamily="18" charset="0"/>
                <a:cs typeface="Times New Roman" panose="02020603050405020304" pitchFamily="18" charset="0"/>
              </a:rPr>
              <a:t>c:if	It is conditional tag used for testing the condition and display the body content only if the expression evaluates is true.</a:t>
            </a:r>
          </a:p>
          <a:p>
            <a:pPr marL="0" indent="0">
              <a:buNone/>
            </a:pPr>
            <a:r>
              <a:rPr lang="en-US" sz="2000" dirty="0">
                <a:latin typeface="Times New Roman" panose="02020603050405020304" pitchFamily="18" charset="0"/>
                <a:cs typeface="Times New Roman" panose="02020603050405020304" pitchFamily="18" charset="0"/>
              </a:rPr>
              <a:t>c:choose, c:when, c:otherwise	It is the simple conditional tag that includes its body content if the evaluated condition is true.</a:t>
            </a:r>
          </a:p>
          <a:p>
            <a:pPr marL="0" indent="0">
              <a:buNone/>
            </a:pPr>
            <a:r>
              <a:rPr lang="en-US" sz="2000" dirty="0">
                <a:latin typeface="Times New Roman" panose="02020603050405020304" pitchFamily="18" charset="0"/>
                <a:cs typeface="Times New Roman" panose="02020603050405020304" pitchFamily="18" charset="0"/>
              </a:rPr>
              <a:t>c:forEach	It is the basic iteration tag. It repeats the nested body content for fixed number of times or over collection.</a:t>
            </a:r>
          </a:p>
          <a:p>
            <a:pPr marL="0" indent="0">
              <a:buNone/>
            </a:pPr>
            <a:r>
              <a:rPr lang="en-US" sz="2000" dirty="0">
                <a:latin typeface="Times New Roman" panose="02020603050405020304" pitchFamily="18" charset="0"/>
                <a:cs typeface="Times New Roman" panose="02020603050405020304" pitchFamily="18" charset="0"/>
              </a:rPr>
              <a:t>c:forTokens	It iterates over tokens which is separated by the supplied </a:t>
            </a:r>
            <a:r>
              <a:rPr lang="en-US" sz="2000" dirty="0" err="1">
                <a:latin typeface="Times New Roman" panose="02020603050405020304" pitchFamily="18" charset="0"/>
                <a:cs typeface="Times New Roman" panose="02020603050405020304" pitchFamily="18" charset="0"/>
              </a:rPr>
              <a:t>delimeters</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c:param	It adds a parameter in a containing 'import' tag's URL.</a:t>
            </a:r>
          </a:p>
          <a:p>
            <a:pPr marL="0" indent="0">
              <a:buNone/>
            </a:pPr>
            <a:r>
              <a:rPr lang="en-US" sz="2000" dirty="0">
                <a:latin typeface="Times New Roman" panose="02020603050405020304" pitchFamily="18" charset="0"/>
                <a:cs typeface="Times New Roman" panose="02020603050405020304" pitchFamily="18" charset="0"/>
              </a:rPr>
              <a:t>c:redirect	It redirects the browser to a new URL and supports the context-relative URLs.</a:t>
            </a:r>
          </a:p>
          <a:p>
            <a:pPr marL="0" indent="0">
              <a:buNone/>
            </a:pPr>
            <a:r>
              <a:rPr lang="en-US" sz="2000" dirty="0">
                <a:latin typeface="Times New Roman" panose="02020603050405020304" pitchFamily="18" charset="0"/>
                <a:cs typeface="Times New Roman" panose="02020603050405020304" pitchFamily="18" charset="0"/>
              </a:rPr>
              <a:t>c:url	It creates a URL with optional query parameters.</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104509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fontScale="77500" lnSpcReduction="20000"/>
          </a:bodyPr>
          <a:lstStyle/>
          <a:p>
            <a:pPr marL="0" indent="0">
              <a:buNone/>
            </a:pPr>
            <a:r>
              <a:rPr lang="en-US" sz="2000" b="1" dirty="0">
                <a:latin typeface="Times New Roman" panose="02020603050405020304" pitchFamily="18" charset="0"/>
                <a:cs typeface="Times New Roman" panose="02020603050405020304" pitchFamily="18" charset="0"/>
              </a:rPr>
              <a:t>JSTL Function Tags</a:t>
            </a:r>
          </a:p>
          <a:p>
            <a:pPr marL="0" indent="0">
              <a:buNone/>
            </a:pPr>
            <a:r>
              <a:rPr lang="en-US" sz="2000" dirty="0">
                <a:latin typeface="Times New Roman" panose="02020603050405020304" pitchFamily="18" charset="0"/>
                <a:cs typeface="Times New Roman" panose="02020603050405020304" pitchFamily="18" charset="0"/>
              </a:rPr>
              <a:t>The JSTL function provides a number of standard functions, most of these functions are common string manipulation functions. The syntax used for including JSTL function library in your JSP is:</a:t>
            </a:r>
          </a:p>
          <a:p>
            <a:pPr marL="0" indent="0">
              <a:buNone/>
            </a:pPr>
            <a:r>
              <a:rPr lang="en-US" sz="2000" dirty="0" smtClean="0">
                <a:latin typeface="Times New Roman" panose="02020603050405020304" pitchFamily="18" charset="0"/>
                <a:cs typeface="Times New Roman" panose="02020603050405020304" pitchFamily="18" charset="0"/>
              </a:rPr>
              <a:t>&lt;%@ </a:t>
            </a:r>
            <a:r>
              <a:rPr lang="en-US" sz="2000" dirty="0" err="1">
                <a:latin typeface="Times New Roman" panose="02020603050405020304" pitchFamily="18" charset="0"/>
                <a:cs typeface="Times New Roman" panose="02020603050405020304" pitchFamily="18" charset="0"/>
              </a:rPr>
              <a:t>taglib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uri</a:t>
            </a:r>
            <a:r>
              <a:rPr lang="en-US" sz="2000" dirty="0">
                <a:latin typeface="Times New Roman" panose="02020603050405020304" pitchFamily="18" charset="0"/>
                <a:cs typeface="Times New Roman" panose="02020603050405020304" pitchFamily="18" charset="0"/>
              </a:rPr>
              <a:t>="http://java.sun.com/</a:t>
            </a:r>
            <a:r>
              <a:rPr lang="en-US" sz="2000" dirty="0" err="1">
                <a:latin typeface="Times New Roman" panose="02020603050405020304" pitchFamily="18" charset="0"/>
                <a:cs typeface="Times New Roman" panose="02020603050405020304" pitchFamily="18" charset="0"/>
              </a:rPr>
              <a:t>jsp</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jstl</a:t>
            </a:r>
            <a:r>
              <a:rPr lang="en-US" sz="2000" dirty="0">
                <a:latin typeface="Times New Roman" panose="02020603050405020304" pitchFamily="18" charset="0"/>
                <a:cs typeface="Times New Roman" panose="02020603050405020304" pitchFamily="18" charset="0"/>
              </a:rPr>
              <a:t>/functions" prefix="</a:t>
            </a:r>
            <a:r>
              <a:rPr lang="en-US" sz="2000" dirty="0" err="1">
                <a:latin typeface="Times New Roman" panose="02020603050405020304" pitchFamily="18" charset="0"/>
                <a:cs typeface="Times New Roman" panose="02020603050405020304" pitchFamily="18" charset="0"/>
              </a:rPr>
              <a:t>fn</a:t>
            </a:r>
            <a:r>
              <a:rPr lang="en-US" sz="2000" dirty="0">
                <a:latin typeface="Times New Roman" panose="02020603050405020304" pitchFamily="18" charset="0"/>
                <a:cs typeface="Times New Roman" panose="02020603050405020304" pitchFamily="18" charset="0"/>
              </a:rPr>
              <a:t>" %&gt;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JSTL Functions	Description</a:t>
            </a:r>
          </a:p>
          <a:p>
            <a:pPr marL="0" indent="0">
              <a:buNone/>
            </a:pPr>
            <a:r>
              <a:rPr lang="en-US" sz="2000" dirty="0" err="1">
                <a:latin typeface="Times New Roman" panose="02020603050405020304" pitchFamily="18" charset="0"/>
                <a:cs typeface="Times New Roman" panose="02020603050405020304" pitchFamily="18" charset="0"/>
              </a:rPr>
              <a:t>fn:contains</a:t>
            </a:r>
            <a:r>
              <a:rPr lang="en-US" sz="2000" dirty="0">
                <a:latin typeface="Times New Roman" panose="02020603050405020304" pitchFamily="18" charset="0"/>
                <a:cs typeface="Times New Roman" panose="02020603050405020304" pitchFamily="18" charset="0"/>
              </a:rPr>
              <a:t>()	It is used to test if an input string containing the specified substring in a program.</a:t>
            </a:r>
          </a:p>
          <a:p>
            <a:pPr marL="0" indent="0">
              <a:buNone/>
            </a:pPr>
            <a:r>
              <a:rPr lang="en-US" sz="2000" dirty="0" err="1">
                <a:latin typeface="Times New Roman" panose="02020603050405020304" pitchFamily="18" charset="0"/>
                <a:cs typeface="Times New Roman" panose="02020603050405020304" pitchFamily="18" charset="0"/>
              </a:rPr>
              <a:t>fn:containsIgnoreCase</a:t>
            </a:r>
            <a:r>
              <a:rPr lang="en-US" sz="2000" dirty="0">
                <a:latin typeface="Times New Roman" panose="02020603050405020304" pitchFamily="18" charset="0"/>
                <a:cs typeface="Times New Roman" panose="02020603050405020304" pitchFamily="18" charset="0"/>
              </a:rPr>
              <a:t>()	It is used to test if an input string contains the specified substring as a case insensitive way.</a:t>
            </a:r>
          </a:p>
          <a:p>
            <a:pPr marL="0" indent="0">
              <a:buNone/>
            </a:pPr>
            <a:r>
              <a:rPr lang="en-US" sz="2000" dirty="0" err="1">
                <a:latin typeface="Times New Roman" panose="02020603050405020304" pitchFamily="18" charset="0"/>
                <a:cs typeface="Times New Roman" panose="02020603050405020304" pitchFamily="18" charset="0"/>
              </a:rPr>
              <a:t>fn:endsWith</a:t>
            </a:r>
            <a:r>
              <a:rPr lang="en-US" sz="2000" dirty="0">
                <a:latin typeface="Times New Roman" panose="02020603050405020304" pitchFamily="18" charset="0"/>
                <a:cs typeface="Times New Roman" panose="02020603050405020304" pitchFamily="18" charset="0"/>
              </a:rPr>
              <a:t>()	It is used to test if an input string ends with the specified suffix.</a:t>
            </a:r>
          </a:p>
          <a:p>
            <a:pPr marL="0" indent="0">
              <a:buNone/>
            </a:pPr>
            <a:r>
              <a:rPr lang="en-US" sz="2000" dirty="0" err="1">
                <a:latin typeface="Times New Roman" panose="02020603050405020304" pitchFamily="18" charset="0"/>
                <a:cs typeface="Times New Roman" panose="02020603050405020304" pitchFamily="18" charset="0"/>
              </a:rPr>
              <a:t>fn:escapeXml</a:t>
            </a:r>
            <a:r>
              <a:rPr lang="en-US" sz="2000" dirty="0">
                <a:latin typeface="Times New Roman" panose="02020603050405020304" pitchFamily="18" charset="0"/>
                <a:cs typeface="Times New Roman" panose="02020603050405020304" pitchFamily="18" charset="0"/>
              </a:rPr>
              <a:t>()	It escapes the characters that would be interpreted as XML markup.</a:t>
            </a:r>
          </a:p>
          <a:p>
            <a:pPr marL="0" indent="0">
              <a:buNone/>
            </a:pPr>
            <a:r>
              <a:rPr lang="en-US" sz="2000" dirty="0" err="1">
                <a:latin typeface="Times New Roman" panose="02020603050405020304" pitchFamily="18" charset="0"/>
                <a:cs typeface="Times New Roman" panose="02020603050405020304" pitchFamily="18" charset="0"/>
              </a:rPr>
              <a:t>fn:indexOf</a:t>
            </a:r>
            <a:r>
              <a:rPr lang="en-US" sz="2000" dirty="0">
                <a:latin typeface="Times New Roman" panose="02020603050405020304" pitchFamily="18" charset="0"/>
                <a:cs typeface="Times New Roman" panose="02020603050405020304" pitchFamily="18" charset="0"/>
              </a:rPr>
              <a:t>()	It returns an index within a string of first occurrence of a specified substring.</a:t>
            </a:r>
          </a:p>
          <a:p>
            <a:pPr marL="0" indent="0">
              <a:buNone/>
            </a:pPr>
            <a:r>
              <a:rPr lang="en-US" sz="2000" dirty="0" err="1">
                <a:latin typeface="Times New Roman" panose="02020603050405020304" pitchFamily="18" charset="0"/>
                <a:cs typeface="Times New Roman" panose="02020603050405020304" pitchFamily="18" charset="0"/>
              </a:rPr>
              <a:t>fn:trim</a:t>
            </a:r>
            <a:r>
              <a:rPr lang="en-US" sz="2000" dirty="0">
                <a:latin typeface="Times New Roman" panose="02020603050405020304" pitchFamily="18" charset="0"/>
                <a:cs typeface="Times New Roman" panose="02020603050405020304" pitchFamily="18" charset="0"/>
              </a:rPr>
              <a:t>()	It removes the blank spaces from both the ends of a string.</a:t>
            </a:r>
          </a:p>
          <a:p>
            <a:pPr marL="0" indent="0">
              <a:buNone/>
            </a:pPr>
            <a:r>
              <a:rPr lang="en-US" sz="2000" dirty="0" err="1">
                <a:latin typeface="Times New Roman" panose="02020603050405020304" pitchFamily="18" charset="0"/>
                <a:cs typeface="Times New Roman" panose="02020603050405020304" pitchFamily="18" charset="0"/>
              </a:rPr>
              <a:t>fn:startsWith</a:t>
            </a:r>
            <a:r>
              <a:rPr lang="en-US" sz="2000" dirty="0">
                <a:latin typeface="Times New Roman" panose="02020603050405020304" pitchFamily="18" charset="0"/>
                <a:cs typeface="Times New Roman" panose="02020603050405020304" pitchFamily="18" charset="0"/>
              </a:rPr>
              <a:t>()	It is used for checking whether the given string is started with a particular string value.</a:t>
            </a:r>
          </a:p>
          <a:p>
            <a:pPr marL="0" indent="0">
              <a:buNone/>
            </a:pPr>
            <a:r>
              <a:rPr lang="en-US" sz="2000" dirty="0" err="1">
                <a:latin typeface="Times New Roman" panose="02020603050405020304" pitchFamily="18" charset="0"/>
                <a:cs typeface="Times New Roman" panose="02020603050405020304" pitchFamily="18" charset="0"/>
              </a:rPr>
              <a:t>fn:split</a:t>
            </a:r>
            <a:r>
              <a:rPr lang="en-US" sz="2000" dirty="0">
                <a:latin typeface="Times New Roman" panose="02020603050405020304" pitchFamily="18" charset="0"/>
                <a:cs typeface="Times New Roman" panose="02020603050405020304" pitchFamily="18" charset="0"/>
              </a:rPr>
              <a:t>()	It splits the string into an array of substrings.</a:t>
            </a:r>
          </a:p>
          <a:p>
            <a:pPr marL="0" indent="0">
              <a:buNone/>
            </a:pPr>
            <a:r>
              <a:rPr lang="en-US" sz="2000" dirty="0" err="1">
                <a:latin typeface="Times New Roman" panose="02020603050405020304" pitchFamily="18" charset="0"/>
                <a:cs typeface="Times New Roman" panose="02020603050405020304" pitchFamily="18" charset="0"/>
              </a:rPr>
              <a:t>fn:toLowerCase</a:t>
            </a:r>
            <a:r>
              <a:rPr lang="en-US" sz="2000" dirty="0">
                <a:latin typeface="Times New Roman" panose="02020603050405020304" pitchFamily="18" charset="0"/>
                <a:cs typeface="Times New Roman" panose="02020603050405020304" pitchFamily="18" charset="0"/>
              </a:rPr>
              <a:t>()	It converts all the characters of a string to lower case.</a:t>
            </a:r>
          </a:p>
          <a:p>
            <a:pPr marL="0" indent="0">
              <a:buNone/>
            </a:pPr>
            <a:r>
              <a:rPr lang="en-US" sz="2000" dirty="0" err="1">
                <a:latin typeface="Times New Roman" panose="02020603050405020304" pitchFamily="18" charset="0"/>
                <a:cs typeface="Times New Roman" panose="02020603050405020304" pitchFamily="18" charset="0"/>
              </a:rPr>
              <a:t>fn:toUpperCase</a:t>
            </a:r>
            <a:r>
              <a:rPr lang="en-US" sz="2000" dirty="0">
                <a:latin typeface="Times New Roman" panose="02020603050405020304" pitchFamily="18" charset="0"/>
                <a:cs typeface="Times New Roman" panose="02020603050405020304" pitchFamily="18" charset="0"/>
              </a:rPr>
              <a:t>()	It converts all the characters of a string to upper case.</a:t>
            </a:r>
          </a:p>
          <a:p>
            <a:pPr marL="0" indent="0">
              <a:buNone/>
            </a:pPr>
            <a:r>
              <a:rPr lang="en-US" sz="2000" dirty="0" err="1">
                <a:latin typeface="Times New Roman" panose="02020603050405020304" pitchFamily="18" charset="0"/>
                <a:cs typeface="Times New Roman" panose="02020603050405020304" pitchFamily="18" charset="0"/>
              </a:rPr>
              <a:t>fn:substring</a:t>
            </a:r>
            <a:r>
              <a:rPr lang="en-US" sz="2000" dirty="0">
                <a:latin typeface="Times New Roman" panose="02020603050405020304" pitchFamily="18" charset="0"/>
                <a:cs typeface="Times New Roman" panose="02020603050405020304" pitchFamily="18" charset="0"/>
              </a:rPr>
              <a:t>()	It returns the subset of a string according to the given start and end position.</a:t>
            </a:r>
          </a:p>
          <a:p>
            <a:pPr marL="0" indent="0">
              <a:buNone/>
            </a:pPr>
            <a:r>
              <a:rPr lang="en-US" sz="2000" dirty="0" err="1">
                <a:latin typeface="Times New Roman" panose="02020603050405020304" pitchFamily="18" charset="0"/>
                <a:cs typeface="Times New Roman" panose="02020603050405020304" pitchFamily="18" charset="0"/>
              </a:rPr>
              <a:t>fn:substringAfter</a:t>
            </a:r>
            <a:r>
              <a:rPr lang="en-US" sz="2000" dirty="0">
                <a:latin typeface="Times New Roman" panose="02020603050405020304" pitchFamily="18" charset="0"/>
                <a:cs typeface="Times New Roman" panose="02020603050405020304" pitchFamily="18" charset="0"/>
              </a:rPr>
              <a:t>()	It returns the subset of string after a specific substring.</a:t>
            </a:r>
          </a:p>
          <a:p>
            <a:pPr marL="0" indent="0">
              <a:buNone/>
            </a:pPr>
            <a:r>
              <a:rPr lang="en-US" sz="2000" dirty="0" err="1">
                <a:latin typeface="Times New Roman" panose="02020603050405020304" pitchFamily="18" charset="0"/>
                <a:cs typeface="Times New Roman" panose="02020603050405020304" pitchFamily="18" charset="0"/>
              </a:rPr>
              <a:t>fn:substringBefore</a:t>
            </a:r>
            <a:r>
              <a:rPr lang="en-US" sz="2000" dirty="0">
                <a:latin typeface="Times New Roman" panose="02020603050405020304" pitchFamily="18" charset="0"/>
                <a:cs typeface="Times New Roman" panose="02020603050405020304" pitchFamily="18" charset="0"/>
              </a:rPr>
              <a:t>()	It returns the subset of string before a specific substring.</a:t>
            </a:r>
          </a:p>
          <a:p>
            <a:pPr marL="0" indent="0">
              <a:buNone/>
            </a:pPr>
            <a:r>
              <a:rPr lang="en-US" sz="2000" dirty="0" err="1">
                <a:latin typeface="Times New Roman" panose="02020603050405020304" pitchFamily="18" charset="0"/>
                <a:cs typeface="Times New Roman" panose="02020603050405020304" pitchFamily="18" charset="0"/>
              </a:rPr>
              <a:t>fn:length</a:t>
            </a:r>
            <a:r>
              <a:rPr lang="en-US" sz="2000" dirty="0">
                <a:latin typeface="Times New Roman" panose="02020603050405020304" pitchFamily="18" charset="0"/>
                <a:cs typeface="Times New Roman" panose="02020603050405020304" pitchFamily="18" charset="0"/>
              </a:rPr>
              <a:t>()	It returns the number of characters inside a string, or the number of items in a collection.</a:t>
            </a:r>
          </a:p>
          <a:p>
            <a:pPr marL="0" indent="0">
              <a:buNone/>
            </a:pPr>
            <a:r>
              <a:rPr lang="en-US" sz="2000" dirty="0" err="1">
                <a:latin typeface="Times New Roman" panose="02020603050405020304" pitchFamily="18" charset="0"/>
                <a:cs typeface="Times New Roman" panose="02020603050405020304" pitchFamily="18" charset="0"/>
              </a:rPr>
              <a:t>fn:replace</a:t>
            </a:r>
            <a:r>
              <a:rPr lang="en-US" sz="2000" dirty="0">
                <a:latin typeface="Times New Roman" panose="02020603050405020304" pitchFamily="18" charset="0"/>
                <a:cs typeface="Times New Roman" panose="02020603050405020304" pitchFamily="18" charset="0"/>
              </a:rPr>
              <a:t>()	It replaces all the occurrence of a string with another string sequence.</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88730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fontScale="92500"/>
          </a:bodyPr>
          <a:lstStyle/>
          <a:p>
            <a:pPr marL="0" indent="0">
              <a:buNone/>
            </a:pPr>
            <a:r>
              <a:rPr lang="en-US" sz="2000" b="1" dirty="0">
                <a:latin typeface="Times New Roman" panose="02020603050405020304" pitchFamily="18" charset="0"/>
                <a:cs typeface="Times New Roman" panose="02020603050405020304" pitchFamily="18" charset="0"/>
              </a:rPr>
              <a:t>JSTL Formatting tags</a:t>
            </a:r>
          </a:p>
          <a:p>
            <a:r>
              <a:rPr lang="en-US" sz="2000" dirty="0">
                <a:latin typeface="Times New Roman" panose="02020603050405020304" pitchFamily="18" charset="0"/>
                <a:cs typeface="Times New Roman" panose="02020603050405020304" pitchFamily="18" charset="0"/>
              </a:rPr>
              <a:t>The formatting tags provide support for message formatting, number and date formatting etc. The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 for the formatting tags is http://java.sun.com/jsp/jstl/fmt and prefix is </a:t>
            </a:r>
            <a:r>
              <a:rPr lang="en-US" sz="2000" dirty="0" err="1">
                <a:latin typeface="Times New Roman" panose="02020603050405020304" pitchFamily="18" charset="0"/>
                <a:cs typeface="Times New Roman" panose="02020603050405020304" pitchFamily="18" charset="0"/>
              </a:rPr>
              <a:t>fmt</a:t>
            </a:r>
            <a:r>
              <a:rPr lang="en-US" sz="2000" dirty="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JSTL formatting tags are used for internationalized web sites to display and format text, the time, the date and numbers. The syntax used for including JSTL formatting library in your JSP is:</a:t>
            </a:r>
          </a:p>
          <a:p>
            <a:pPr marL="0" indent="0">
              <a:buNone/>
            </a:pPr>
            <a:r>
              <a:rPr lang="en-US" sz="2000" dirty="0" smtClean="0">
                <a:latin typeface="Times New Roman" panose="02020603050405020304" pitchFamily="18" charset="0"/>
                <a:cs typeface="Times New Roman" panose="02020603050405020304" pitchFamily="18" charset="0"/>
              </a:rPr>
              <a:t>&lt;%@ </a:t>
            </a:r>
            <a:r>
              <a:rPr lang="en-US" sz="2000" dirty="0" err="1">
                <a:latin typeface="Times New Roman" panose="02020603050405020304" pitchFamily="18" charset="0"/>
                <a:cs typeface="Times New Roman" panose="02020603050405020304" pitchFamily="18" charset="0"/>
              </a:rPr>
              <a:t>taglib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uri</a:t>
            </a:r>
            <a:r>
              <a:rPr lang="en-US" sz="2000" dirty="0">
                <a:latin typeface="Times New Roman" panose="02020603050405020304" pitchFamily="18" charset="0"/>
                <a:cs typeface="Times New Roman" panose="02020603050405020304" pitchFamily="18" charset="0"/>
              </a:rPr>
              <a:t>="http://java.sun.com/</a:t>
            </a:r>
            <a:r>
              <a:rPr lang="en-US" sz="2000" dirty="0" err="1">
                <a:latin typeface="Times New Roman" panose="02020603050405020304" pitchFamily="18" charset="0"/>
                <a:cs typeface="Times New Roman" panose="02020603050405020304" pitchFamily="18" charset="0"/>
              </a:rPr>
              <a:t>jsp</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jstl</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fmt</a:t>
            </a:r>
            <a:r>
              <a:rPr lang="en-US" sz="2000" dirty="0">
                <a:latin typeface="Times New Roman" panose="02020603050405020304" pitchFamily="18" charset="0"/>
                <a:cs typeface="Times New Roman" panose="02020603050405020304" pitchFamily="18" charset="0"/>
              </a:rPr>
              <a:t>" prefix="</a:t>
            </a:r>
            <a:r>
              <a:rPr lang="en-US" sz="2000" dirty="0" err="1">
                <a:latin typeface="Times New Roman" panose="02020603050405020304" pitchFamily="18" charset="0"/>
                <a:cs typeface="Times New Roman" panose="02020603050405020304" pitchFamily="18" charset="0"/>
              </a:rPr>
              <a:t>fmt</a:t>
            </a:r>
            <a:r>
              <a:rPr lang="en-US" sz="2000" dirty="0">
                <a:latin typeface="Times New Roman" panose="02020603050405020304" pitchFamily="18" charset="0"/>
                <a:cs typeface="Times New Roman" panose="02020603050405020304" pitchFamily="18" charset="0"/>
              </a:rPr>
              <a:t>"  %&gt;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err="1">
                <a:latin typeface="Times New Roman" panose="02020603050405020304" pitchFamily="18" charset="0"/>
                <a:cs typeface="Times New Roman" panose="02020603050405020304" pitchFamily="18" charset="0"/>
              </a:rPr>
              <a:t>fmt:parseNumber</a:t>
            </a:r>
            <a:r>
              <a:rPr lang="en-US" sz="2000" dirty="0">
                <a:latin typeface="Times New Roman" panose="02020603050405020304" pitchFamily="18" charset="0"/>
                <a:cs typeface="Times New Roman" panose="02020603050405020304" pitchFamily="18" charset="0"/>
              </a:rPr>
              <a:t>	It is used to Parses the string representation of a currency, percentage or number.</a:t>
            </a:r>
          </a:p>
          <a:p>
            <a:pPr marL="0" indent="0">
              <a:buNone/>
            </a:pPr>
            <a:r>
              <a:rPr lang="en-US" sz="2000" dirty="0" err="1">
                <a:latin typeface="Times New Roman" panose="02020603050405020304" pitchFamily="18" charset="0"/>
                <a:cs typeface="Times New Roman" panose="02020603050405020304" pitchFamily="18" charset="0"/>
              </a:rPr>
              <a:t>fmt:timeZone</a:t>
            </a:r>
            <a:r>
              <a:rPr lang="en-US" sz="2000" dirty="0">
                <a:latin typeface="Times New Roman" panose="02020603050405020304" pitchFamily="18" charset="0"/>
                <a:cs typeface="Times New Roman" panose="02020603050405020304" pitchFamily="18" charset="0"/>
              </a:rPr>
              <a:t>	It specifies a parsing action nested in its body or the time zone for any time formatting.</a:t>
            </a:r>
          </a:p>
          <a:p>
            <a:pPr marL="0" indent="0">
              <a:buNone/>
            </a:pPr>
            <a:r>
              <a:rPr lang="en-US" sz="2000" dirty="0" err="1">
                <a:latin typeface="Times New Roman" panose="02020603050405020304" pitchFamily="18" charset="0"/>
                <a:cs typeface="Times New Roman" panose="02020603050405020304" pitchFamily="18" charset="0"/>
              </a:rPr>
              <a:t>fmt:formatNumber</a:t>
            </a:r>
            <a:r>
              <a:rPr lang="en-US" sz="2000" dirty="0">
                <a:latin typeface="Times New Roman" panose="02020603050405020304" pitchFamily="18" charset="0"/>
                <a:cs typeface="Times New Roman" panose="02020603050405020304" pitchFamily="18" charset="0"/>
              </a:rPr>
              <a:t>	It is used to format the numerical value with specific format or precision.</a:t>
            </a:r>
          </a:p>
          <a:p>
            <a:pPr marL="0" indent="0">
              <a:buNone/>
            </a:pPr>
            <a:r>
              <a:rPr lang="en-US" sz="2000" dirty="0" err="1">
                <a:latin typeface="Times New Roman" panose="02020603050405020304" pitchFamily="18" charset="0"/>
                <a:cs typeface="Times New Roman" panose="02020603050405020304" pitchFamily="18" charset="0"/>
              </a:rPr>
              <a:t>fmt:parseDate</a:t>
            </a:r>
            <a:r>
              <a:rPr lang="en-US" sz="2000" dirty="0">
                <a:latin typeface="Times New Roman" panose="02020603050405020304" pitchFamily="18" charset="0"/>
                <a:cs typeface="Times New Roman" panose="02020603050405020304" pitchFamily="18" charset="0"/>
              </a:rPr>
              <a:t>	It parses the string representation of a time and date.</a:t>
            </a:r>
          </a:p>
          <a:p>
            <a:pPr marL="0" indent="0">
              <a:buNone/>
            </a:pPr>
            <a:r>
              <a:rPr lang="en-US" sz="2000" dirty="0" err="1">
                <a:latin typeface="Times New Roman" panose="02020603050405020304" pitchFamily="18" charset="0"/>
                <a:cs typeface="Times New Roman" panose="02020603050405020304" pitchFamily="18" charset="0"/>
              </a:rPr>
              <a:t>fmt:bundle</a:t>
            </a:r>
            <a:r>
              <a:rPr lang="en-US" sz="2000" dirty="0">
                <a:latin typeface="Times New Roman" panose="02020603050405020304" pitchFamily="18" charset="0"/>
                <a:cs typeface="Times New Roman" panose="02020603050405020304" pitchFamily="18" charset="0"/>
              </a:rPr>
              <a:t>	It is used for creating the </a:t>
            </a:r>
            <a:r>
              <a:rPr lang="en-US" sz="2000" dirty="0" err="1">
                <a:latin typeface="Times New Roman" panose="02020603050405020304" pitchFamily="18" charset="0"/>
                <a:cs typeface="Times New Roman" panose="02020603050405020304" pitchFamily="18" charset="0"/>
              </a:rPr>
              <a:t>ResourceBundle</a:t>
            </a:r>
            <a:r>
              <a:rPr lang="en-US" sz="2000" dirty="0">
                <a:latin typeface="Times New Roman" panose="02020603050405020304" pitchFamily="18" charset="0"/>
                <a:cs typeface="Times New Roman" panose="02020603050405020304" pitchFamily="18" charset="0"/>
              </a:rPr>
              <a:t> objects which will be used by their tag body.</a:t>
            </a:r>
          </a:p>
          <a:p>
            <a:pPr marL="0" indent="0">
              <a:buNone/>
            </a:pPr>
            <a:r>
              <a:rPr lang="en-US" sz="2000" dirty="0" err="1">
                <a:latin typeface="Times New Roman" panose="02020603050405020304" pitchFamily="18" charset="0"/>
                <a:cs typeface="Times New Roman" panose="02020603050405020304" pitchFamily="18" charset="0"/>
              </a:rPr>
              <a:t>fmt:setTimeZone</a:t>
            </a:r>
            <a:r>
              <a:rPr lang="en-US" sz="2000" dirty="0">
                <a:latin typeface="Times New Roman" panose="02020603050405020304" pitchFamily="18" charset="0"/>
                <a:cs typeface="Times New Roman" panose="02020603050405020304" pitchFamily="18" charset="0"/>
              </a:rPr>
              <a:t>	It stores the time zone inside a time zone configuration variable.</a:t>
            </a:r>
          </a:p>
          <a:p>
            <a:pPr marL="0" indent="0">
              <a:buNone/>
            </a:pPr>
            <a:r>
              <a:rPr lang="en-US" sz="2000" dirty="0" err="1">
                <a:latin typeface="Times New Roman" panose="02020603050405020304" pitchFamily="18" charset="0"/>
                <a:cs typeface="Times New Roman" panose="02020603050405020304" pitchFamily="18" charset="0"/>
              </a:rPr>
              <a:t>fmt:setBundle</a:t>
            </a:r>
            <a:r>
              <a:rPr lang="en-US" sz="2000" dirty="0">
                <a:latin typeface="Times New Roman" panose="02020603050405020304" pitchFamily="18" charset="0"/>
                <a:cs typeface="Times New Roman" panose="02020603050405020304" pitchFamily="18" charset="0"/>
              </a:rPr>
              <a:t>	It loads the resource bundle and stores it in a bundle configuration variable or the named scoped variable.</a:t>
            </a:r>
          </a:p>
          <a:p>
            <a:pPr marL="0" indent="0">
              <a:buNone/>
            </a:pPr>
            <a:r>
              <a:rPr lang="en-US" sz="2000" dirty="0" err="1">
                <a:latin typeface="Times New Roman" panose="02020603050405020304" pitchFamily="18" charset="0"/>
                <a:cs typeface="Times New Roman" panose="02020603050405020304" pitchFamily="18" charset="0"/>
              </a:rPr>
              <a:t>fmt:message</a:t>
            </a:r>
            <a:r>
              <a:rPr lang="en-US" sz="2000" dirty="0">
                <a:latin typeface="Times New Roman" panose="02020603050405020304" pitchFamily="18" charset="0"/>
                <a:cs typeface="Times New Roman" panose="02020603050405020304" pitchFamily="18" charset="0"/>
              </a:rPr>
              <a:t>	It display an internationalized message.</a:t>
            </a:r>
          </a:p>
          <a:p>
            <a:pPr marL="0" indent="0">
              <a:buNone/>
            </a:pPr>
            <a:r>
              <a:rPr lang="en-US" sz="2000" dirty="0" err="1">
                <a:latin typeface="Times New Roman" panose="02020603050405020304" pitchFamily="18" charset="0"/>
                <a:cs typeface="Times New Roman" panose="02020603050405020304" pitchFamily="18" charset="0"/>
              </a:rPr>
              <a:t>fmt:formatDate</a:t>
            </a:r>
            <a:r>
              <a:rPr lang="en-US" sz="2000" dirty="0">
                <a:latin typeface="Times New Roman" panose="02020603050405020304" pitchFamily="18" charset="0"/>
                <a:cs typeface="Times New Roman" panose="02020603050405020304" pitchFamily="18" charset="0"/>
              </a:rPr>
              <a:t>	It formats the time and/or date using the supplied pattern and styles.</a:t>
            </a:r>
          </a:p>
        </p:txBody>
      </p:sp>
    </p:spTree>
    <p:extLst>
      <p:ext uri="{BB962C8B-B14F-4D97-AF65-F5344CB8AC3E}">
        <p14:creationId xmlns:p14="http://schemas.microsoft.com/office/powerpoint/2010/main" val="8600543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52697"/>
            <a:ext cx="10515600" cy="5824266"/>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JSTL SQL Tags</a:t>
            </a:r>
          </a:p>
          <a:p>
            <a:r>
              <a:rPr lang="en-US" sz="2000" dirty="0">
                <a:latin typeface="Times New Roman" panose="02020603050405020304" pitchFamily="18" charset="0"/>
                <a:cs typeface="Times New Roman" panose="02020603050405020304" pitchFamily="18" charset="0"/>
              </a:rPr>
              <a:t>The JSTL </a:t>
            </a:r>
            <a:r>
              <a:rPr lang="en-US" sz="2000" dirty="0" err="1">
                <a:latin typeface="Times New Roman" panose="02020603050405020304" pitchFamily="18" charset="0"/>
                <a:cs typeface="Times New Roman" panose="02020603050405020304" pitchFamily="18" charset="0"/>
              </a:rPr>
              <a:t>sql</a:t>
            </a:r>
            <a:r>
              <a:rPr lang="en-US" sz="2000" dirty="0">
                <a:latin typeface="Times New Roman" panose="02020603050405020304" pitchFamily="18" charset="0"/>
                <a:cs typeface="Times New Roman" panose="02020603050405020304" pitchFamily="18" charset="0"/>
              </a:rPr>
              <a:t> tags provide SQL support. The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 for the </a:t>
            </a:r>
            <a:r>
              <a:rPr lang="en-US" sz="2000" dirty="0" err="1">
                <a:latin typeface="Times New Roman" panose="02020603050405020304" pitchFamily="18" charset="0"/>
                <a:cs typeface="Times New Roman" panose="02020603050405020304" pitchFamily="18" charset="0"/>
              </a:rPr>
              <a:t>sql</a:t>
            </a:r>
            <a:r>
              <a:rPr lang="en-US" sz="2000" dirty="0">
                <a:latin typeface="Times New Roman" panose="02020603050405020304" pitchFamily="18" charset="0"/>
                <a:cs typeface="Times New Roman" panose="02020603050405020304" pitchFamily="18" charset="0"/>
              </a:rPr>
              <a:t> tags is http://java.sun.com/jsp/jstl/sql and prefix is </a:t>
            </a:r>
            <a:r>
              <a:rPr lang="en-US" sz="2000" dirty="0" err="1">
                <a:latin typeface="Times New Roman" panose="02020603050405020304" pitchFamily="18" charset="0"/>
                <a:cs typeface="Times New Roman" panose="02020603050405020304" pitchFamily="18" charset="0"/>
              </a:rPr>
              <a:t>sql</a:t>
            </a:r>
            <a:r>
              <a:rPr lang="en-US" sz="2000" dirty="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SQL tag library allows the tag to interact with RDBMSs (Relational Databases) such as Microsoft SQL Server, </a:t>
            </a:r>
            <a:r>
              <a:rPr lang="en-US" sz="2000" dirty="0" err="1">
                <a:latin typeface="Times New Roman" panose="02020603050405020304" pitchFamily="18" charset="0"/>
                <a:cs typeface="Times New Roman" panose="02020603050405020304" pitchFamily="18" charset="0"/>
              </a:rPr>
              <a:t>mySQL</a:t>
            </a:r>
            <a:r>
              <a:rPr lang="en-US" sz="2000" dirty="0">
                <a:latin typeface="Times New Roman" panose="02020603050405020304" pitchFamily="18" charset="0"/>
                <a:cs typeface="Times New Roman" panose="02020603050405020304" pitchFamily="18" charset="0"/>
              </a:rPr>
              <a:t>, or Oracle. The syntax used for including JSTL SQL tags library in your JSP is:</a:t>
            </a:r>
          </a:p>
          <a:p>
            <a:pPr marL="0" indent="0">
              <a:buNone/>
            </a:pPr>
            <a:r>
              <a:rPr lang="en-US" sz="2000" dirty="0" smtClean="0">
                <a:latin typeface="Times New Roman" panose="02020603050405020304" pitchFamily="18" charset="0"/>
                <a:cs typeface="Times New Roman" panose="02020603050405020304" pitchFamily="18" charset="0"/>
              </a:rPr>
              <a:t>&lt;%@ </a:t>
            </a:r>
            <a:r>
              <a:rPr lang="en-US" sz="2000" dirty="0" err="1">
                <a:latin typeface="Times New Roman" panose="02020603050405020304" pitchFamily="18" charset="0"/>
                <a:cs typeface="Times New Roman" panose="02020603050405020304" pitchFamily="18" charset="0"/>
              </a:rPr>
              <a:t>taglib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uri</a:t>
            </a:r>
            <a:r>
              <a:rPr lang="en-US" sz="2000" dirty="0">
                <a:latin typeface="Times New Roman" panose="02020603050405020304" pitchFamily="18" charset="0"/>
                <a:cs typeface="Times New Roman" panose="02020603050405020304" pitchFamily="18" charset="0"/>
              </a:rPr>
              <a:t>="http://java.sun.com/</a:t>
            </a:r>
            <a:r>
              <a:rPr lang="en-US" sz="2000" dirty="0" err="1">
                <a:latin typeface="Times New Roman" panose="02020603050405020304" pitchFamily="18" charset="0"/>
                <a:cs typeface="Times New Roman" panose="02020603050405020304" pitchFamily="18" charset="0"/>
              </a:rPr>
              <a:t>jsp</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jstl</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sql</a:t>
            </a:r>
            <a:r>
              <a:rPr lang="en-US" sz="2000" dirty="0">
                <a:latin typeface="Times New Roman" panose="02020603050405020304" pitchFamily="18" charset="0"/>
                <a:cs typeface="Times New Roman" panose="02020603050405020304" pitchFamily="18" charset="0"/>
              </a:rPr>
              <a:t>" prefix="</a:t>
            </a:r>
            <a:r>
              <a:rPr lang="en-US" sz="2000" dirty="0" err="1">
                <a:latin typeface="Times New Roman" panose="02020603050405020304" pitchFamily="18" charset="0"/>
                <a:cs typeface="Times New Roman" panose="02020603050405020304" pitchFamily="18" charset="0"/>
              </a:rPr>
              <a:t>sql</a:t>
            </a:r>
            <a:r>
              <a:rPr lang="en-US" sz="2000" dirty="0">
                <a:latin typeface="Times New Roman" panose="02020603050405020304" pitchFamily="18" charset="0"/>
                <a:cs typeface="Times New Roman" panose="02020603050405020304" pitchFamily="18" charset="0"/>
              </a:rPr>
              <a:t>" %&gt;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err="1">
                <a:latin typeface="Times New Roman" panose="02020603050405020304" pitchFamily="18" charset="0"/>
                <a:cs typeface="Times New Roman" panose="02020603050405020304" pitchFamily="18" charset="0"/>
              </a:rPr>
              <a:t>sql:setDataSource</a:t>
            </a:r>
            <a:r>
              <a:rPr lang="en-US" sz="2000" dirty="0">
                <a:latin typeface="Times New Roman" panose="02020603050405020304" pitchFamily="18" charset="0"/>
                <a:cs typeface="Times New Roman" panose="02020603050405020304" pitchFamily="18" charset="0"/>
              </a:rPr>
              <a:t>	It is used for creating a simple data source suitable only for prototyping.</a:t>
            </a:r>
          </a:p>
          <a:p>
            <a:pPr marL="0" indent="0">
              <a:buNone/>
            </a:pPr>
            <a:r>
              <a:rPr lang="en-US" sz="2000" dirty="0" err="1">
                <a:latin typeface="Times New Roman" panose="02020603050405020304" pitchFamily="18" charset="0"/>
                <a:cs typeface="Times New Roman" panose="02020603050405020304" pitchFamily="18" charset="0"/>
              </a:rPr>
              <a:t>sql:query</a:t>
            </a:r>
            <a:r>
              <a:rPr lang="en-US" sz="2000" dirty="0">
                <a:latin typeface="Times New Roman" panose="02020603050405020304" pitchFamily="18" charset="0"/>
                <a:cs typeface="Times New Roman" panose="02020603050405020304" pitchFamily="18" charset="0"/>
              </a:rPr>
              <a:t>	It is used for executing the SQL query defined in its </a:t>
            </a:r>
            <a:r>
              <a:rPr lang="en-US" sz="2000" dirty="0" err="1">
                <a:latin typeface="Times New Roman" panose="02020603050405020304" pitchFamily="18" charset="0"/>
                <a:cs typeface="Times New Roman" panose="02020603050405020304" pitchFamily="18" charset="0"/>
              </a:rPr>
              <a:t>sql</a:t>
            </a:r>
            <a:r>
              <a:rPr lang="en-US" sz="2000" dirty="0">
                <a:latin typeface="Times New Roman" panose="02020603050405020304" pitchFamily="18" charset="0"/>
                <a:cs typeface="Times New Roman" panose="02020603050405020304" pitchFamily="18" charset="0"/>
              </a:rPr>
              <a:t> attribute or the body.</a:t>
            </a:r>
          </a:p>
          <a:p>
            <a:pPr marL="0" indent="0">
              <a:buNone/>
            </a:pPr>
            <a:r>
              <a:rPr lang="en-US" sz="2000" dirty="0" err="1">
                <a:latin typeface="Times New Roman" panose="02020603050405020304" pitchFamily="18" charset="0"/>
                <a:cs typeface="Times New Roman" panose="02020603050405020304" pitchFamily="18" charset="0"/>
              </a:rPr>
              <a:t>sql:update</a:t>
            </a:r>
            <a:r>
              <a:rPr lang="en-US" sz="2000" dirty="0">
                <a:latin typeface="Times New Roman" panose="02020603050405020304" pitchFamily="18" charset="0"/>
                <a:cs typeface="Times New Roman" panose="02020603050405020304" pitchFamily="18" charset="0"/>
              </a:rPr>
              <a:t>	It is used for executing the SQL update defined in its </a:t>
            </a:r>
            <a:r>
              <a:rPr lang="en-US" sz="2000" dirty="0" err="1">
                <a:latin typeface="Times New Roman" panose="02020603050405020304" pitchFamily="18" charset="0"/>
                <a:cs typeface="Times New Roman" panose="02020603050405020304" pitchFamily="18" charset="0"/>
              </a:rPr>
              <a:t>sql</a:t>
            </a:r>
            <a:r>
              <a:rPr lang="en-US" sz="2000" dirty="0">
                <a:latin typeface="Times New Roman" panose="02020603050405020304" pitchFamily="18" charset="0"/>
                <a:cs typeface="Times New Roman" panose="02020603050405020304" pitchFamily="18" charset="0"/>
              </a:rPr>
              <a:t> attribute or in the tag body.</a:t>
            </a:r>
          </a:p>
          <a:p>
            <a:pPr marL="0" indent="0">
              <a:buNone/>
            </a:pPr>
            <a:r>
              <a:rPr lang="en-US" sz="2000" dirty="0" err="1">
                <a:latin typeface="Times New Roman" panose="02020603050405020304" pitchFamily="18" charset="0"/>
                <a:cs typeface="Times New Roman" panose="02020603050405020304" pitchFamily="18" charset="0"/>
              </a:rPr>
              <a:t>sql:param</a:t>
            </a:r>
            <a:r>
              <a:rPr lang="en-US" sz="2000" dirty="0">
                <a:latin typeface="Times New Roman" panose="02020603050405020304" pitchFamily="18" charset="0"/>
                <a:cs typeface="Times New Roman" panose="02020603050405020304" pitchFamily="18" charset="0"/>
              </a:rPr>
              <a:t>	It is used for sets the parameter in an SQL statement to the specified value.</a:t>
            </a:r>
          </a:p>
          <a:p>
            <a:pPr marL="0" indent="0">
              <a:buNone/>
            </a:pPr>
            <a:r>
              <a:rPr lang="en-US" sz="2000" dirty="0" err="1">
                <a:latin typeface="Times New Roman" panose="02020603050405020304" pitchFamily="18" charset="0"/>
                <a:cs typeface="Times New Roman" panose="02020603050405020304" pitchFamily="18" charset="0"/>
              </a:rPr>
              <a:t>sql:dateParam</a:t>
            </a:r>
            <a:r>
              <a:rPr lang="en-US" sz="2000" dirty="0">
                <a:latin typeface="Times New Roman" panose="02020603050405020304" pitchFamily="18" charset="0"/>
                <a:cs typeface="Times New Roman" panose="02020603050405020304" pitchFamily="18" charset="0"/>
              </a:rPr>
              <a:t>	It is used for sets the parameter in an SQL statement to a specified </a:t>
            </a:r>
            <a:r>
              <a:rPr lang="en-US" sz="2000" dirty="0" err="1">
                <a:latin typeface="Times New Roman" panose="02020603050405020304" pitchFamily="18" charset="0"/>
                <a:cs typeface="Times New Roman" panose="02020603050405020304" pitchFamily="18" charset="0"/>
              </a:rPr>
              <a:t>java.util.Date</a:t>
            </a:r>
            <a:r>
              <a:rPr lang="en-US" sz="2000" dirty="0">
                <a:latin typeface="Times New Roman" panose="02020603050405020304" pitchFamily="18" charset="0"/>
                <a:cs typeface="Times New Roman" panose="02020603050405020304" pitchFamily="18" charset="0"/>
              </a:rPr>
              <a:t> value.</a:t>
            </a:r>
          </a:p>
          <a:p>
            <a:pPr marL="0" indent="0">
              <a:buNone/>
            </a:pPr>
            <a:r>
              <a:rPr lang="en-US" sz="2000" dirty="0" err="1">
                <a:latin typeface="Times New Roman" panose="02020603050405020304" pitchFamily="18" charset="0"/>
                <a:cs typeface="Times New Roman" panose="02020603050405020304" pitchFamily="18" charset="0"/>
              </a:rPr>
              <a:t>sql:transaction</a:t>
            </a:r>
            <a:r>
              <a:rPr lang="en-US" sz="2000" dirty="0">
                <a:latin typeface="Times New Roman" panose="02020603050405020304" pitchFamily="18" charset="0"/>
                <a:cs typeface="Times New Roman" panose="02020603050405020304" pitchFamily="18" charset="0"/>
              </a:rPr>
              <a:t>	It is used to provide the nested database action with a common connection.</a:t>
            </a:r>
          </a:p>
        </p:txBody>
      </p:sp>
    </p:spTree>
    <p:extLst>
      <p:ext uri="{BB962C8B-B14F-4D97-AF65-F5344CB8AC3E}">
        <p14:creationId xmlns:p14="http://schemas.microsoft.com/office/powerpoint/2010/main" val="3704124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Default Constructor</a:t>
            </a:r>
          </a:p>
          <a:p>
            <a:pPr marL="0" indent="0">
              <a:buNone/>
            </a:pPr>
            <a:r>
              <a:rPr lang="en-US" sz="2000" dirty="0">
                <a:latin typeface="Times New Roman" panose="02020603050405020304" pitchFamily="18" charset="0"/>
                <a:cs typeface="Times New Roman" panose="02020603050405020304" pitchFamily="18" charset="0"/>
              </a:rPr>
              <a:t>A constructor that has no parameter is known as default constructor. If we don’t define a constructor in a class, then compiler creates default constructor(with no arguments) for the class</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85850" y="2118360"/>
            <a:ext cx="10020300" cy="3352800"/>
          </a:xfrm>
          <a:prstGeom prst="rect">
            <a:avLst/>
          </a:prstGeom>
        </p:spPr>
      </p:pic>
    </p:spTree>
    <p:extLst>
      <p:ext uri="{BB962C8B-B14F-4D97-AF65-F5344CB8AC3E}">
        <p14:creationId xmlns:p14="http://schemas.microsoft.com/office/powerpoint/2010/main" val="9199160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a:bodyPr>
          <a:lstStyle/>
          <a:p>
            <a:pPr marL="0" indent="0">
              <a:buNone/>
            </a:pPr>
            <a:r>
              <a:rPr lang="en-US" sz="2200" b="1" dirty="0" smtClean="0">
                <a:latin typeface="Times New Roman" panose="02020603050405020304" pitchFamily="18" charset="0"/>
                <a:cs typeface="Times New Roman" panose="02020603050405020304" pitchFamily="18" charset="0"/>
              </a:rPr>
              <a:t>Default </a:t>
            </a:r>
            <a:r>
              <a:rPr lang="en-US" sz="2200" b="1" dirty="0">
                <a:latin typeface="Times New Roman" panose="02020603050405020304" pitchFamily="18" charset="0"/>
                <a:cs typeface="Times New Roman" panose="02020603050405020304" pitchFamily="18" charset="0"/>
              </a:rPr>
              <a:t>constructor example</a:t>
            </a:r>
          </a:p>
          <a:p>
            <a:pPr marL="0" indent="0">
              <a:buNone/>
            </a:pPr>
            <a:r>
              <a:rPr lang="en-US" sz="2200" dirty="0">
                <a:latin typeface="Times New Roman" panose="02020603050405020304" pitchFamily="18" charset="0"/>
                <a:cs typeface="Times New Roman" panose="02020603050405020304" pitchFamily="18" charset="0"/>
              </a:rPr>
              <a:t>public class </a:t>
            </a:r>
            <a:r>
              <a:rPr lang="en-US" sz="2200" dirty="0" err="1">
                <a:latin typeface="Times New Roman" panose="02020603050405020304" pitchFamily="18" charset="0"/>
                <a:cs typeface="Times New Roman" panose="02020603050405020304" pitchFamily="18" charset="0"/>
              </a:rPr>
              <a:t>MyClass</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int</a:t>
            </a:r>
            <a:r>
              <a:rPr lang="en-US" sz="2200" dirty="0">
                <a:latin typeface="Times New Roman" panose="02020603050405020304" pitchFamily="18" charset="0"/>
                <a:cs typeface="Times New Roman" panose="02020603050405020304" pitchFamily="18" charset="0"/>
              </a:rPr>
              <a:t> number;</a:t>
            </a:r>
          </a:p>
          <a:p>
            <a:pPr marL="0" indent="0">
              <a:buNone/>
            </a:pPr>
            <a:r>
              <a:rPr lang="en-US" sz="2200" dirty="0">
                <a:latin typeface="Times New Roman" panose="02020603050405020304" pitchFamily="18" charset="0"/>
                <a:cs typeface="Times New Roman" panose="02020603050405020304" pitchFamily="18" charset="0"/>
              </a:rPr>
              <a:t>    public </a:t>
            </a:r>
            <a:r>
              <a:rPr lang="en-US" sz="2200" dirty="0" err="1">
                <a:latin typeface="Times New Roman" panose="02020603050405020304" pitchFamily="18" charset="0"/>
                <a:cs typeface="Times New Roman" panose="02020603050405020304" pitchFamily="18" charset="0"/>
              </a:rPr>
              <a:t>MyClass</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System.out.println</a:t>
            </a:r>
            <a:r>
              <a:rPr lang="en-US" sz="2200" dirty="0">
                <a:latin typeface="Times New Roman" panose="02020603050405020304" pitchFamily="18" charset="0"/>
                <a:cs typeface="Times New Roman" panose="02020603050405020304" pitchFamily="18" charset="0"/>
              </a:rPr>
              <a:t>("Constructor Called");</a:t>
            </a:r>
          </a:p>
          <a:p>
            <a:pPr marL="0" indent="0">
              <a:buNone/>
            </a:pPr>
            <a:r>
              <a:rPr lang="en-US" sz="2200" dirty="0">
                <a:latin typeface="Times New Roman" panose="02020603050405020304" pitchFamily="18" charset="0"/>
                <a:cs typeface="Times New Roman" panose="02020603050405020304" pitchFamily="18" charset="0"/>
              </a:rPr>
              <a:t>        number=5;</a:t>
            </a:r>
          </a:p>
          <a:p>
            <a:pPr marL="0" indent="0">
              <a:buNone/>
            </a:pP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public static void main(String[] </a:t>
            </a:r>
            <a:r>
              <a:rPr lang="en-US" sz="2200" dirty="0" err="1">
                <a:latin typeface="Times New Roman" panose="02020603050405020304" pitchFamily="18" charset="0"/>
                <a:cs typeface="Times New Roman" panose="02020603050405020304" pitchFamily="18" charset="0"/>
              </a:rPr>
              <a:t>args</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MyClass</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obj</a:t>
            </a:r>
            <a:r>
              <a:rPr lang="en-US" sz="2200" dirty="0">
                <a:latin typeface="Times New Roman" panose="02020603050405020304" pitchFamily="18" charset="0"/>
                <a:cs typeface="Times New Roman" panose="02020603050405020304" pitchFamily="18" charset="0"/>
              </a:rPr>
              <a:t> = new </a:t>
            </a:r>
            <a:r>
              <a:rPr lang="en-US" sz="2200" dirty="0" err="1">
                <a:latin typeface="Times New Roman" panose="02020603050405020304" pitchFamily="18" charset="0"/>
                <a:cs typeface="Times New Roman" panose="02020603050405020304" pitchFamily="18" charset="0"/>
              </a:rPr>
              <a:t>MyClass</a:t>
            </a:r>
            <a:r>
              <a:rPr lang="en-US" sz="2200" dirty="0">
                <a:latin typeface="Times New Roman" panose="02020603050405020304" pitchFamily="18" charset="0"/>
                <a:cs typeface="Times New Roman" panose="02020603050405020304" pitchFamily="18" charset="0"/>
              </a:rPr>
              <a:t>(); // Constructor </a:t>
            </a:r>
            <a:r>
              <a:rPr lang="en-US" sz="2200" dirty="0" smtClean="0">
                <a:latin typeface="Times New Roman" panose="02020603050405020304" pitchFamily="18" charset="0"/>
                <a:cs typeface="Times New Roman" panose="02020603050405020304" pitchFamily="18" charset="0"/>
              </a:rPr>
              <a:t>Called</a:t>
            </a:r>
          </a:p>
          <a:p>
            <a:pPr marL="0" indent="0">
              <a:buNone/>
            </a:pPr>
            <a:r>
              <a:rPr lang="en-US" sz="2200" dirty="0" err="1" smtClean="0">
                <a:latin typeface="Times New Roman" panose="02020603050405020304" pitchFamily="18" charset="0"/>
                <a:cs typeface="Times New Roman" panose="02020603050405020304" pitchFamily="18" charset="0"/>
              </a:rPr>
              <a:t>System.out.println</a:t>
            </a:r>
            <a:r>
              <a:rPr lang="en-US" sz="2200" dirty="0">
                <a:latin typeface="Times New Roman" panose="02020603050405020304" pitchFamily="18" charset="0"/>
                <a:cs typeface="Times New Roman" panose="02020603050405020304" pitchFamily="18" charset="0"/>
              </a:rPr>
              <a:t>("Number value is: "+</a:t>
            </a:r>
            <a:r>
              <a:rPr lang="en-US" sz="2200" dirty="0" err="1">
                <a:latin typeface="Times New Roman" panose="02020603050405020304" pitchFamily="18" charset="0"/>
                <a:cs typeface="Times New Roman" panose="02020603050405020304" pitchFamily="18" charset="0"/>
              </a:rPr>
              <a:t>obj.number</a:t>
            </a: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1425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fontScale="92500" lnSpcReduction="10000"/>
          </a:bodyPr>
          <a:lstStyle/>
          <a:p>
            <a:pPr marL="0" indent="0">
              <a:buNone/>
            </a:pPr>
            <a:r>
              <a:rPr lang="en-US" sz="2200" b="1" dirty="0">
                <a:latin typeface="Times New Roman" panose="02020603050405020304" pitchFamily="18" charset="0"/>
                <a:cs typeface="Times New Roman" panose="02020603050405020304" pitchFamily="18" charset="0"/>
              </a:rPr>
              <a:t>Parameterized Constructor</a:t>
            </a:r>
          </a:p>
          <a:p>
            <a:pPr marL="0" indent="0">
              <a:buNone/>
            </a:pPr>
            <a:r>
              <a:rPr lang="en-US" sz="2200" dirty="0" smtClean="0">
                <a:latin typeface="Times New Roman" panose="02020603050405020304" pitchFamily="18" charset="0"/>
                <a:cs typeface="Times New Roman" panose="02020603050405020304" pitchFamily="18" charset="0"/>
              </a:rPr>
              <a:t>public </a:t>
            </a:r>
            <a:r>
              <a:rPr lang="en-US" sz="2200" dirty="0">
                <a:latin typeface="Times New Roman" panose="02020603050405020304" pitchFamily="18" charset="0"/>
                <a:cs typeface="Times New Roman" panose="02020603050405020304" pitchFamily="18" charset="0"/>
              </a:rPr>
              <a:t>class </a:t>
            </a:r>
            <a:r>
              <a:rPr lang="en-US" sz="2200" dirty="0" err="1">
                <a:latin typeface="Times New Roman" panose="02020603050405020304" pitchFamily="18" charset="0"/>
                <a:cs typeface="Times New Roman" panose="02020603050405020304" pitchFamily="18" charset="0"/>
              </a:rPr>
              <a:t>MyClass</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int</a:t>
            </a:r>
            <a:r>
              <a:rPr lang="en-US" sz="2200" dirty="0">
                <a:latin typeface="Times New Roman" panose="02020603050405020304" pitchFamily="18" charset="0"/>
                <a:cs typeface="Times New Roman" panose="02020603050405020304" pitchFamily="18" charset="0"/>
              </a:rPr>
              <a:t> number;</a:t>
            </a:r>
          </a:p>
          <a:p>
            <a:pPr marL="0" indent="0">
              <a:buNone/>
            </a:pPr>
            <a:r>
              <a:rPr lang="en-US" sz="2200" dirty="0">
                <a:latin typeface="Times New Roman" panose="02020603050405020304" pitchFamily="18" charset="0"/>
                <a:cs typeface="Times New Roman" panose="02020603050405020304" pitchFamily="18" charset="0"/>
              </a:rPr>
              <a:t>    public </a:t>
            </a:r>
            <a:r>
              <a:rPr lang="en-US" sz="2200" dirty="0" err="1">
                <a:latin typeface="Times New Roman" panose="02020603050405020304" pitchFamily="18" charset="0"/>
                <a:cs typeface="Times New Roman" panose="02020603050405020304" pitchFamily="18" charset="0"/>
              </a:rPr>
              <a:t>MyClass</a:t>
            </a: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int</a:t>
            </a:r>
            <a:r>
              <a:rPr lang="en-US" sz="2200" dirty="0">
                <a:latin typeface="Times New Roman" panose="02020603050405020304" pitchFamily="18" charset="0"/>
                <a:cs typeface="Times New Roman" panose="02020603050405020304" pitchFamily="18" charset="0"/>
              </a:rPr>
              <a:t> x) {</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System.out.println</a:t>
            </a:r>
            <a:r>
              <a:rPr lang="en-US" sz="2200" dirty="0">
                <a:latin typeface="Times New Roman" panose="02020603050405020304" pitchFamily="18" charset="0"/>
                <a:cs typeface="Times New Roman" panose="02020603050405020304" pitchFamily="18" charset="0"/>
              </a:rPr>
              <a:t>("Parameterized Constructor Called");</a:t>
            </a:r>
          </a:p>
          <a:p>
            <a:pPr marL="0" indent="0">
              <a:buNone/>
            </a:pPr>
            <a:r>
              <a:rPr lang="en-US" sz="2200" dirty="0">
                <a:latin typeface="Times New Roman" panose="02020603050405020304" pitchFamily="18" charset="0"/>
                <a:cs typeface="Times New Roman" panose="02020603050405020304" pitchFamily="18" charset="0"/>
              </a:rPr>
              <a:t>        number=x;</a:t>
            </a:r>
          </a:p>
          <a:p>
            <a:pPr marL="0" indent="0">
              <a:buNone/>
            </a:pP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public static void main(String[] </a:t>
            </a:r>
            <a:r>
              <a:rPr lang="en-US" sz="2200" dirty="0" err="1">
                <a:latin typeface="Times New Roman" panose="02020603050405020304" pitchFamily="18" charset="0"/>
                <a:cs typeface="Times New Roman" panose="02020603050405020304" pitchFamily="18" charset="0"/>
              </a:rPr>
              <a:t>args</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MyClass</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obj</a:t>
            </a:r>
            <a:r>
              <a:rPr lang="en-US" sz="2200" dirty="0">
                <a:latin typeface="Times New Roman" panose="02020603050405020304" pitchFamily="18" charset="0"/>
                <a:cs typeface="Times New Roman" panose="02020603050405020304" pitchFamily="18" charset="0"/>
              </a:rPr>
              <a:t> = new </a:t>
            </a:r>
            <a:r>
              <a:rPr lang="en-US" sz="2200" dirty="0" err="1">
                <a:latin typeface="Times New Roman" panose="02020603050405020304" pitchFamily="18" charset="0"/>
                <a:cs typeface="Times New Roman" panose="02020603050405020304" pitchFamily="18" charset="0"/>
              </a:rPr>
              <a:t>MyClass</a:t>
            </a:r>
            <a:r>
              <a:rPr lang="en-US" sz="2200" dirty="0">
                <a:latin typeface="Times New Roman" panose="02020603050405020304" pitchFamily="18" charset="0"/>
                <a:cs typeface="Times New Roman" panose="02020603050405020304" pitchFamily="18" charset="0"/>
              </a:rPr>
              <a:t>(4); // Parameterized Constructor Called</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System.out.println</a:t>
            </a:r>
            <a:r>
              <a:rPr lang="en-US" sz="2200" dirty="0">
                <a:latin typeface="Times New Roman" panose="02020603050405020304" pitchFamily="18" charset="0"/>
                <a:cs typeface="Times New Roman" panose="02020603050405020304" pitchFamily="18" charset="0"/>
              </a:rPr>
              <a:t>("Number value is: "+</a:t>
            </a:r>
            <a:r>
              <a:rPr lang="en-US" sz="2200" dirty="0" err="1">
                <a:latin typeface="Times New Roman" panose="02020603050405020304" pitchFamily="18" charset="0"/>
                <a:cs typeface="Times New Roman" panose="02020603050405020304" pitchFamily="18" charset="0"/>
              </a:rPr>
              <a:t>obj.number</a:t>
            </a: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    }  </a:t>
            </a:r>
          </a:p>
          <a:p>
            <a:pPr marL="0" indent="0">
              <a:buNone/>
            </a:pP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01267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fontScale="47500" lnSpcReduction="20000"/>
          </a:bodyPr>
          <a:lstStyle/>
          <a:p>
            <a:pPr marL="0" indent="0">
              <a:buNone/>
            </a:pPr>
            <a:r>
              <a:rPr lang="en-US" sz="2900" b="1" dirty="0">
                <a:latin typeface="Times New Roman" panose="02020603050405020304" pitchFamily="18" charset="0"/>
                <a:cs typeface="Times New Roman" panose="02020603050405020304" pitchFamily="18" charset="0"/>
              </a:rPr>
              <a:t>Constructor Overloading</a:t>
            </a:r>
          </a:p>
          <a:p>
            <a:pPr marL="0" indent="0">
              <a:buNone/>
            </a:pPr>
            <a:r>
              <a:rPr lang="en-US" sz="2300" dirty="0">
                <a:latin typeface="Times New Roman" panose="02020603050405020304" pitchFamily="18" charset="0"/>
                <a:cs typeface="Times New Roman" panose="02020603050405020304" pitchFamily="18" charset="0"/>
              </a:rPr>
              <a:t>public class </a:t>
            </a:r>
            <a:r>
              <a:rPr lang="en-US" sz="2300" dirty="0" err="1">
                <a:latin typeface="Times New Roman" panose="02020603050405020304" pitchFamily="18" charset="0"/>
                <a:cs typeface="Times New Roman" panose="02020603050405020304" pitchFamily="18" charset="0"/>
              </a:rPr>
              <a:t>MyClass</a:t>
            </a:r>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a:t>
            </a:r>
            <a:endParaRPr lang="en-US" sz="2300" dirty="0">
              <a:latin typeface="Times New Roman" panose="02020603050405020304" pitchFamily="18" charset="0"/>
              <a:cs typeface="Times New Roman" panose="02020603050405020304" pitchFamily="18" charset="0"/>
            </a:endParaRPr>
          </a:p>
          <a:p>
            <a:pPr marL="0" indent="0">
              <a:buNone/>
            </a:pP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int</a:t>
            </a:r>
            <a:r>
              <a:rPr lang="en-US" sz="2300" dirty="0">
                <a:latin typeface="Times New Roman" panose="02020603050405020304" pitchFamily="18" charset="0"/>
                <a:cs typeface="Times New Roman" panose="02020603050405020304" pitchFamily="18" charset="0"/>
              </a:rPr>
              <a:t> num1;</a:t>
            </a:r>
          </a:p>
          <a:p>
            <a:pPr marL="0" indent="0">
              <a:buNone/>
            </a:pPr>
            <a:r>
              <a:rPr lang="en-US" sz="2300" dirty="0">
                <a:latin typeface="Times New Roman" panose="02020603050405020304" pitchFamily="18" charset="0"/>
                <a:cs typeface="Times New Roman" panose="02020603050405020304" pitchFamily="18" charset="0"/>
              </a:rPr>
              <a:t>    double num2</a:t>
            </a:r>
            <a:r>
              <a:rPr lang="en-US" sz="2300" dirty="0" smtClean="0">
                <a:latin typeface="Times New Roman" panose="02020603050405020304" pitchFamily="18" charset="0"/>
                <a:cs typeface="Times New Roman" panose="02020603050405020304" pitchFamily="18" charset="0"/>
              </a:rPr>
              <a:t>;</a:t>
            </a:r>
            <a:endParaRPr lang="en-US" sz="2300" dirty="0">
              <a:latin typeface="Times New Roman" panose="02020603050405020304" pitchFamily="18" charset="0"/>
              <a:cs typeface="Times New Roman" panose="02020603050405020304" pitchFamily="18" charset="0"/>
            </a:endParaRPr>
          </a:p>
          <a:p>
            <a:pPr marL="0" indent="0">
              <a:buNone/>
            </a:pPr>
            <a:r>
              <a:rPr lang="en-US" sz="2300" dirty="0">
                <a:latin typeface="Times New Roman" panose="02020603050405020304" pitchFamily="18" charset="0"/>
                <a:cs typeface="Times New Roman" panose="02020603050405020304" pitchFamily="18" charset="0"/>
              </a:rPr>
              <a:t>    //Default Constructor</a:t>
            </a:r>
          </a:p>
          <a:p>
            <a:pPr marL="0" indent="0">
              <a:buNone/>
            </a:pPr>
            <a:r>
              <a:rPr lang="en-US" sz="2300" dirty="0">
                <a:latin typeface="Times New Roman" panose="02020603050405020304" pitchFamily="18" charset="0"/>
                <a:cs typeface="Times New Roman" panose="02020603050405020304" pitchFamily="18" charset="0"/>
              </a:rPr>
              <a:t>    public </a:t>
            </a:r>
            <a:r>
              <a:rPr lang="en-US" sz="2300" dirty="0" err="1">
                <a:latin typeface="Times New Roman" panose="02020603050405020304" pitchFamily="18" charset="0"/>
                <a:cs typeface="Times New Roman" panose="02020603050405020304" pitchFamily="18" charset="0"/>
              </a:rPr>
              <a:t>MyClass</a:t>
            </a:r>
            <a:r>
              <a:rPr lang="en-US" sz="2300" dirty="0">
                <a:latin typeface="Times New Roman" panose="02020603050405020304" pitchFamily="18" charset="0"/>
                <a:cs typeface="Times New Roman" panose="02020603050405020304" pitchFamily="18" charset="0"/>
              </a:rPr>
              <a:t>()</a:t>
            </a:r>
          </a:p>
          <a:p>
            <a:pPr marL="0" indent="0">
              <a:buNone/>
            </a:pPr>
            <a:r>
              <a:rPr lang="en-US" sz="2300" dirty="0">
                <a:latin typeface="Times New Roman" panose="02020603050405020304" pitchFamily="18" charset="0"/>
                <a:cs typeface="Times New Roman" panose="02020603050405020304" pitchFamily="18" charset="0"/>
              </a:rPr>
              <a:t>    {</a:t>
            </a:r>
          </a:p>
          <a:p>
            <a:pPr marL="0" indent="0">
              <a:buNone/>
            </a:pP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System.out.println</a:t>
            </a:r>
            <a:r>
              <a:rPr lang="en-US" sz="2300" dirty="0">
                <a:latin typeface="Times New Roman" panose="02020603050405020304" pitchFamily="18" charset="0"/>
                <a:cs typeface="Times New Roman" panose="02020603050405020304" pitchFamily="18" charset="0"/>
              </a:rPr>
              <a:t>("Default Constructor Called");</a:t>
            </a:r>
          </a:p>
          <a:p>
            <a:pPr marL="0" indent="0">
              <a:buNone/>
            </a:pPr>
            <a:r>
              <a:rPr lang="en-US" sz="2300" dirty="0">
                <a:latin typeface="Times New Roman" panose="02020603050405020304" pitchFamily="18" charset="0"/>
                <a:cs typeface="Times New Roman" panose="02020603050405020304" pitchFamily="18" charset="0"/>
              </a:rPr>
              <a:t>        num1=1;</a:t>
            </a:r>
          </a:p>
          <a:p>
            <a:pPr marL="0" indent="0">
              <a:buNone/>
            </a:pPr>
            <a:r>
              <a:rPr lang="en-US" sz="2300" dirty="0">
                <a:latin typeface="Times New Roman" panose="02020603050405020304" pitchFamily="18" charset="0"/>
                <a:cs typeface="Times New Roman" panose="02020603050405020304" pitchFamily="18" charset="0"/>
              </a:rPr>
              <a:t>        num2=1.5;</a:t>
            </a:r>
          </a:p>
          <a:p>
            <a:pPr marL="0" indent="0">
              <a:buNone/>
            </a:pPr>
            <a:r>
              <a:rPr lang="en-US" sz="2300" dirty="0">
                <a:latin typeface="Times New Roman" panose="02020603050405020304" pitchFamily="18" charset="0"/>
                <a:cs typeface="Times New Roman" panose="02020603050405020304" pitchFamily="18" charset="0"/>
              </a:rPr>
              <a:t>    }</a:t>
            </a:r>
          </a:p>
          <a:p>
            <a:pPr marL="0" indent="0">
              <a:buNone/>
            </a:pPr>
            <a:r>
              <a:rPr lang="en-US" sz="2300" dirty="0">
                <a:latin typeface="Times New Roman" panose="02020603050405020304" pitchFamily="18" charset="0"/>
                <a:cs typeface="Times New Roman" panose="02020603050405020304" pitchFamily="18" charset="0"/>
              </a:rPr>
              <a:t>    //Parameterized Constructor 1</a:t>
            </a:r>
          </a:p>
          <a:p>
            <a:pPr marL="0" indent="0">
              <a:buNone/>
            </a:pPr>
            <a:r>
              <a:rPr lang="en-US" sz="2300" dirty="0">
                <a:latin typeface="Times New Roman" panose="02020603050405020304" pitchFamily="18" charset="0"/>
                <a:cs typeface="Times New Roman" panose="02020603050405020304" pitchFamily="18" charset="0"/>
              </a:rPr>
              <a:t>    public </a:t>
            </a:r>
            <a:r>
              <a:rPr lang="en-US" sz="2300" dirty="0" err="1">
                <a:latin typeface="Times New Roman" panose="02020603050405020304" pitchFamily="18" charset="0"/>
                <a:cs typeface="Times New Roman" panose="02020603050405020304" pitchFamily="18" charset="0"/>
              </a:rPr>
              <a:t>MyClass</a:t>
            </a:r>
            <a:r>
              <a:rPr lang="en-US" sz="2300" dirty="0">
                <a:latin typeface="Times New Roman" panose="02020603050405020304" pitchFamily="18" charset="0"/>
                <a:cs typeface="Times New Roman" panose="02020603050405020304" pitchFamily="18" charset="0"/>
              </a:rPr>
              <a:t>(</a:t>
            </a:r>
            <a:r>
              <a:rPr lang="en-US" sz="2300" dirty="0" err="1">
                <a:latin typeface="Times New Roman" panose="02020603050405020304" pitchFamily="18" charset="0"/>
                <a:cs typeface="Times New Roman" panose="02020603050405020304" pitchFamily="18" charset="0"/>
              </a:rPr>
              <a:t>int</a:t>
            </a:r>
            <a:r>
              <a:rPr lang="en-US" sz="2300" dirty="0">
                <a:latin typeface="Times New Roman" panose="02020603050405020304" pitchFamily="18" charset="0"/>
                <a:cs typeface="Times New Roman" panose="02020603050405020304" pitchFamily="18" charset="0"/>
              </a:rPr>
              <a:t> x) {   </a:t>
            </a:r>
          </a:p>
          <a:p>
            <a:pPr marL="0" indent="0">
              <a:buNone/>
            </a:pP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System.out.println</a:t>
            </a:r>
            <a:r>
              <a:rPr lang="en-US" sz="2300" dirty="0">
                <a:latin typeface="Times New Roman" panose="02020603050405020304" pitchFamily="18" charset="0"/>
                <a:cs typeface="Times New Roman" panose="02020603050405020304" pitchFamily="18" charset="0"/>
              </a:rPr>
              <a:t>("Parameterized Constructor 1 Called");</a:t>
            </a:r>
          </a:p>
          <a:p>
            <a:pPr marL="0" indent="0">
              <a:buNone/>
            </a:pPr>
            <a:r>
              <a:rPr lang="en-US" sz="2300" dirty="0">
                <a:latin typeface="Times New Roman" panose="02020603050405020304" pitchFamily="18" charset="0"/>
                <a:cs typeface="Times New Roman" panose="02020603050405020304" pitchFamily="18" charset="0"/>
              </a:rPr>
              <a:t>        num1=x;</a:t>
            </a:r>
          </a:p>
          <a:p>
            <a:pPr marL="0" indent="0">
              <a:buNone/>
            </a:pPr>
            <a:r>
              <a:rPr lang="en-US" sz="2300" dirty="0">
                <a:latin typeface="Times New Roman" panose="02020603050405020304" pitchFamily="18" charset="0"/>
                <a:cs typeface="Times New Roman" panose="02020603050405020304" pitchFamily="18" charset="0"/>
              </a:rPr>
              <a:t>    }</a:t>
            </a:r>
          </a:p>
          <a:p>
            <a:pPr marL="0" indent="0">
              <a:buNone/>
            </a:pPr>
            <a:r>
              <a:rPr lang="en-US" sz="2300" dirty="0">
                <a:latin typeface="Times New Roman" panose="02020603050405020304" pitchFamily="18" charset="0"/>
                <a:cs typeface="Times New Roman" panose="02020603050405020304" pitchFamily="18" charset="0"/>
              </a:rPr>
              <a:t>    //Parameterized Constructor 2</a:t>
            </a:r>
          </a:p>
          <a:p>
            <a:pPr marL="0" indent="0">
              <a:buNone/>
            </a:pPr>
            <a:r>
              <a:rPr lang="en-US" sz="2300" dirty="0">
                <a:latin typeface="Times New Roman" panose="02020603050405020304" pitchFamily="18" charset="0"/>
                <a:cs typeface="Times New Roman" panose="02020603050405020304" pitchFamily="18" charset="0"/>
              </a:rPr>
              <a:t>    public </a:t>
            </a:r>
            <a:r>
              <a:rPr lang="en-US" sz="2300" dirty="0" err="1">
                <a:latin typeface="Times New Roman" panose="02020603050405020304" pitchFamily="18" charset="0"/>
                <a:cs typeface="Times New Roman" panose="02020603050405020304" pitchFamily="18" charset="0"/>
              </a:rPr>
              <a:t>MyClass</a:t>
            </a:r>
            <a:r>
              <a:rPr lang="en-US" sz="2300" dirty="0">
                <a:latin typeface="Times New Roman" panose="02020603050405020304" pitchFamily="18" charset="0"/>
                <a:cs typeface="Times New Roman" panose="02020603050405020304" pitchFamily="18" charset="0"/>
              </a:rPr>
              <a:t>(</a:t>
            </a:r>
            <a:r>
              <a:rPr lang="en-US" sz="2300" dirty="0" err="1">
                <a:latin typeface="Times New Roman" panose="02020603050405020304" pitchFamily="18" charset="0"/>
                <a:cs typeface="Times New Roman" panose="02020603050405020304" pitchFamily="18" charset="0"/>
              </a:rPr>
              <a:t>int</a:t>
            </a:r>
            <a:r>
              <a:rPr lang="en-US" sz="2300" dirty="0">
                <a:latin typeface="Times New Roman" panose="02020603050405020304" pitchFamily="18" charset="0"/>
                <a:cs typeface="Times New Roman" panose="02020603050405020304" pitchFamily="18" charset="0"/>
              </a:rPr>
              <a:t> x, double z) { </a:t>
            </a:r>
          </a:p>
          <a:p>
            <a:pPr marL="0" indent="0">
              <a:buNone/>
            </a:pP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System.out.println</a:t>
            </a:r>
            <a:r>
              <a:rPr lang="en-US" sz="2300" dirty="0">
                <a:latin typeface="Times New Roman" panose="02020603050405020304" pitchFamily="18" charset="0"/>
                <a:cs typeface="Times New Roman" panose="02020603050405020304" pitchFamily="18" charset="0"/>
              </a:rPr>
              <a:t>("Parameterized Constructor 2 Called");</a:t>
            </a:r>
          </a:p>
          <a:p>
            <a:pPr marL="0" indent="0">
              <a:buNone/>
            </a:pPr>
            <a:r>
              <a:rPr lang="en-US" sz="2300" dirty="0">
                <a:latin typeface="Times New Roman" panose="02020603050405020304" pitchFamily="18" charset="0"/>
                <a:cs typeface="Times New Roman" panose="02020603050405020304" pitchFamily="18" charset="0"/>
              </a:rPr>
              <a:t>        num1=x;</a:t>
            </a:r>
          </a:p>
          <a:p>
            <a:pPr marL="0" indent="0">
              <a:buNone/>
            </a:pPr>
            <a:r>
              <a:rPr lang="en-US" sz="2300" dirty="0">
                <a:latin typeface="Times New Roman" panose="02020603050405020304" pitchFamily="18" charset="0"/>
                <a:cs typeface="Times New Roman" panose="02020603050405020304" pitchFamily="18" charset="0"/>
              </a:rPr>
              <a:t>        num2=z;</a:t>
            </a:r>
          </a:p>
          <a:p>
            <a:pPr marL="0" indent="0">
              <a:buNone/>
            </a:pPr>
            <a:r>
              <a:rPr lang="en-US" sz="23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6466113" y="613954"/>
            <a:ext cx="5251269" cy="507831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void </a:t>
            </a:r>
            <a:r>
              <a:rPr lang="en-US" dirty="0" err="1">
                <a:latin typeface="Times New Roman" panose="02020603050405020304" pitchFamily="18" charset="0"/>
                <a:cs typeface="Times New Roman" panose="02020603050405020304" pitchFamily="18" charset="0"/>
              </a:rPr>
              <a:t>displayData</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("Num1: "+num1+"\nNum2: "+num2);</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MyClass</a:t>
            </a:r>
            <a:r>
              <a:rPr lang="en-US" dirty="0">
                <a:latin typeface="Times New Roman" panose="02020603050405020304" pitchFamily="18" charset="0"/>
                <a:cs typeface="Times New Roman" panose="02020603050405020304" pitchFamily="18" charset="0"/>
              </a:rPr>
              <a:t> obj1 = new </a:t>
            </a:r>
            <a:r>
              <a:rPr lang="en-US" dirty="0" err="1">
                <a:latin typeface="Times New Roman" panose="02020603050405020304" pitchFamily="18" charset="0"/>
                <a:cs typeface="Times New Roman" panose="02020603050405020304" pitchFamily="18" charset="0"/>
              </a:rPr>
              <a:t>MyClass</a:t>
            </a:r>
            <a:r>
              <a:rPr lang="en-US" dirty="0">
                <a:latin typeface="Times New Roman" panose="02020603050405020304" pitchFamily="18" charset="0"/>
                <a:cs typeface="Times New Roman" panose="02020603050405020304" pitchFamily="18" charset="0"/>
              </a:rPr>
              <a:t>(); // Default Constructor Called</a:t>
            </a:r>
          </a:p>
          <a:p>
            <a:r>
              <a:rPr lang="en-US" dirty="0">
                <a:latin typeface="Times New Roman" panose="02020603050405020304" pitchFamily="18" charset="0"/>
                <a:cs typeface="Times New Roman" panose="02020603050405020304" pitchFamily="18" charset="0"/>
              </a:rPr>
              <a:t>        obj1.displayData();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MyClass</a:t>
            </a:r>
            <a:r>
              <a:rPr lang="en-US" dirty="0">
                <a:latin typeface="Times New Roman" panose="02020603050405020304" pitchFamily="18" charset="0"/>
                <a:cs typeface="Times New Roman" panose="02020603050405020304" pitchFamily="18" charset="0"/>
              </a:rPr>
              <a:t> obj2 = new </a:t>
            </a:r>
            <a:r>
              <a:rPr lang="en-US" dirty="0" err="1">
                <a:latin typeface="Times New Roman" panose="02020603050405020304" pitchFamily="18" charset="0"/>
                <a:cs typeface="Times New Roman" panose="02020603050405020304" pitchFamily="18" charset="0"/>
              </a:rPr>
              <a:t>MyClass</a:t>
            </a:r>
            <a:r>
              <a:rPr lang="en-US" dirty="0">
                <a:latin typeface="Times New Roman" panose="02020603050405020304" pitchFamily="18" charset="0"/>
                <a:cs typeface="Times New Roman" panose="02020603050405020304" pitchFamily="18" charset="0"/>
              </a:rPr>
              <a:t>(5); // Parameterized Constructor 1 Called</a:t>
            </a:r>
          </a:p>
          <a:p>
            <a:r>
              <a:rPr lang="en-US" dirty="0">
                <a:latin typeface="Times New Roman" panose="02020603050405020304" pitchFamily="18" charset="0"/>
                <a:cs typeface="Times New Roman" panose="02020603050405020304" pitchFamily="18" charset="0"/>
              </a:rPr>
              <a:t>        obj2.displayData();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MyClass</a:t>
            </a:r>
            <a:r>
              <a:rPr lang="en-US" dirty="0">
                <a:latin typeface="Times New Roman" panose="02020603050405020304" pitchFamily="18" charset="0"/>
                <a:cs typeface="Times New Roman" panose="02020603050405020304" pitchFamily="18" charset="0"/>
              </a:rPr>
              <a:t> obj3 = new </a:t>
            </a:r>
            <a:r>
              <a:rPr lang="en-US" dirty="0" err="1">
                <a:latin typeface="Times New Roman" panose="02020603050405020304" pitchFamily="18" charset="0"/>
                <a:cs typeface="Times New Roman" panose="02020603050405020304" pitchFamily="18" charset="0"/>
              </a:rPr>
              <a:t>MyClass</a:t>
            </a:r>
            <a:r>
              <a:rPr lang="en-US" dirty="0">
                <a:latin typeface="Times New Roman" panose="02020603050405020304" pitchFamily="18" charset="0"/>
                <a:cs typeface="Times New Roman" panose="02020603050405020304" pitchFamily="18" charset="0"/>
              </a:rPr>
              <a:t>(5,5.5); // Parameterized Constructor 2 Called</a:t>
            </a:r>
          </a:p>
          <a:p>
            <a:r>
              <a:rPr lang="en-US" dirty="0">
                <a:latin typeface="Times New Roman" panose="02020603050405020304" pitchFamily="18" charset="0"/>
                <a:cs typeface="Times New Roman" panose="02020603050405020304" pitchFamily="18" charset="0"/>
              </a:rPr>
              <a:t>        obj3.displayData();</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19933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76549" y="836023"/>
            <a:ext cx="8778239" cy="5394960"/>
          </a:xfrm>
          <a:prstGeom prst="rect">
            <a:avLst/>
          </a:prstGeom>
        </p:spPr>
      </p:pic>
    </p:spTree>
    <p:extLst>
      <p:ext uri="{BB962C8B-B14F-4D97-AF65-F5344CB8AC3E}">
        <p14:creationId xmlns:p14="http://schemas.microsoft.com/office/powerpoint/2010/main" val="34894803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fontScale="55000" lnSpcReduction="20000"/>
          </a:bodyPr>
          <a:lstStyle/>
          <a:p>
            <a:pPr marL="0" indent="0">
              <a:buNone/>
            </a:pPr>
            <a:r>
              <a:rPr lang="en-US" b="1" dirty="0">
                <a:latin typeface="Times New Roman" panose="02020603050405020304" pitchFamily="18" charset="0"/>
                <a:cs typeface="Times New Roman" panose="02020603050405020304" pitchFamily="18" charset="0"/>
              </a:rPr>
              <a:t>Simple Java Program for Practice</a:t>
            </a:r>
          </a:p>
          <a:p>
            <a:pPr marL="514350" indent="-514350">
              <a:buAutoNum type="arabicPeriod"/>
            </a:pPr>
            <a:r>
              <a:rPr lang="en-US" b="1" dirty="0" smtClean="0">
                <a:latin typeface="Times New Roman" panose="02020603050405020304" pitchFamily="18" charset="0"/>
                <a:cs typeface="Times New Roman" panose="02020603050405020304" pitchFamily="18" charset="0"/>
              </a:rPr>
              <a:t>Swap </a:t>
            </a:r>
            <a:r>
              <a:rPr lang="en-US" b="1" dirty="0">
                <a:latin typeface="Times New Roman" panose="02020603050405020304" pitchFamily="18" charset="0"/>
                <a:cs typeface="Times New Roman" panose="02020603050405020304" pitchFamily="18" charset="0"/>
              </a:rPr>
              <a:t>of two </a:t>
            </a:r>
            <a:r>
              <a:rPr lang="en-US" b="1" dirty="0" smtClean="0">
                <a:latin typeface="Times New Roman" panose="02020603050405020304" pitchFamily="18" charset="0"/>
                <a:cs typeface="Times New Roman" panose="02020603050405020304" pitchFamily="18" charset="0"/>
              </a:rPr>
              <a:t>numbers</a:t>
            </a:r>
          </a:p>
          <a:p>
            <a:pPr marL="0" indent="0">
              <a:buNone/>
            </a:pPr>
            <a:r>
              <a:rPr lang="en-US" dirty="0" smtClean="0">
                <a:latin typeface="Times New Roman" panose="02020603050405020304" pitchFamily="18" charset="0"/>
                <a:cs typeface="Times New Roman" panose="02020603050405020304" pitchFamily="18" charset="0"/>
              </a:rPr>
              <a:t>Public class swap{</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first = 5, second = 10;</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("--Before swap--");</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("First number = " + first);</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("Second number = " + second);</a:t>
            </a:r>
          </a:p>
          <a:p>
            <a:pPr marL="0" indent="0">
              <a:buNone/>
            </a:pPr>
            <a:r>
              <a:rPr lang="en-US" dirty="0">
                <a:latin typeface="Times New Roman" panose="02020603050405020304" pitchFamily="18" charset="0"/>
                <a:cs typeface="Times New Roman" panose="02020603050405020304" pitchFamily="18" charset="0"/>
              </a:rPr>
              <a:t>// Value of first is assigned to temporary</a:t>
            </a:r>
          </a:p>
          <a:p>
            <a:pPr marL="0" indent="0">
              <a:buNone/>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temporary = first;</a:t>
            </a:r>
          </a:p>
          <a:p>
            <a:pPr marL="0" indent="0">
              <a:buNone/>
            </a:pPr>
            <a:r>
              <a:rPr lang="en-US" dirty="0">
                <a:latin typeface="Times New Roman" panose="02020603050405020304" pitchFamily="18" charset="0"/>
                <a:cs typeface="Times New Roman" panose="02020603050405020304" pitchFamily="18" charset="0"/>
              </a:rPr>
              <a:t>// Value of second is assigned to first</a:t>
            </a:r>
          </a:p>
          <a:p>
            <a:pPr marL="0" indent="0">
              <a:buNone/>
            </a:pPr>
            <a:r>
              <a:rPr lang="en-US" dirty="0">
                <a:latin typeface="Times New Roman" panose="02020603050405020304" pitchFamily="18" charset="0"/>
                <a:cs typeface="Times New Roman" panose="02020603050405020304" pitchFamily="18" charset="0"/>
              </a:rPr>
              <a:t>first = second;</a:t>
            </a:r>
          </a:p>
          <a:p>
            <a:pPr marL="0" indent="0">
              <a:buNone/>
            </a:pPr>
            <a:r>
              <a:rPr lang="en-US" dirty="0">
                <a:latin typeface="Times New Roman" panose="02020603050405020304" pitchFamily="18" charset="0"/>
                <a:cs typeface="Times New Roman" panose="02020603050405020304" pitchFamily="18" charset="0"/>
              </a:rPr>
              <a:t>// Value of temporary (which contains the </a:t>
            </a:r>
            <a:r>
              <a:rPr lang="en-US" dirty="0" smtClean="0">
                <a:latin typeface="Times New Roman" panose="02020603050405020304" pitchFamily="18" charset="0"/>
                <a:cs typeface="Times New Roman" panose="02020603050405020304" pitchFamily="18" charset="0"/>
              </a:rPr>
              <a:t>initial value </a:t>
            </a:r>
            <a:r>
              <a:rPr lang="en-US" dirty="0">
                <a:latin typeface="Times New Roman" panose="02020603050405020304" pitchFamily="18" charset="0"/>
                <a:cs typeface="Times New Roman" panose="02020603050405020304" pitchFamily="18" charset="0"/>
              </a:rPr>
              <a:t>of first) is assigned to second</a:t>
            </a:r>
          </a:p>
          <a:p>
            <a:pPr marL="0" indent="0">
              <a:buNone/>
            </a:pPr>
            <a:r>
              <a:rPr lang="en-US" dirty="0">
                <a:latin typeface="Times New Roman" panose="02020603050405020304" pitchFamily="18" charset="0"/>
                <a:cs typeface="Times New Roman" panose="02020603050405020304" pitchFamily="18" charset="0"/>
              </a:rPr>
              <a:t>second = temporary;</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("--After swap--");</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("First number = " + first);</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("Second number = " + second);</a:t>
            </a:r>
          </a:p>
          <a:p>
            <a:pPr marL="0" indent="0">
              <a:buNone/>
            </a:pP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62951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fontScale="55000" lnSpcReduction="20000"/>
          </a:bodyPr>
          <a:lstStyle/>
          <a:p>
            <a:pPr marL="0" indent="0">
              <a:buNone/>
            </a:pPr>
            <a:r>
              <a:rPr lang="en-US" b="1" dirty="0">
                <a:latin typeface="Times New Roman" panose="02020603050405020304" pitchFamily="18" charset="0"/>
                <a:cs typeface="Times New Roman" panose="02020603050405020304" pitchFamily="18" charset="0"/>
              </a:rPr>
              <a:t>2. Number is positive or negative</a:t>
            </a:r>
          </a:p>
          <a:p>
            <a:pPr marL="0" indent="0">
              <a:buNone/>
            </a:pPr>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double number = 12;</a:t>
            </a:r>
          </a:p>
          <a:p>
            <a:pPr marL="0" indent="0">
              <a:buNone/>
            </a:pPr>
            <a:r>
              <a:rPr lang="en-US" dirty="0">
                <a:latin typeface="Times New Roman" panose="02020603050405020304" pitchFamily="18" charset="0"/>
                <a:cs typeface="Times New Roman" panose="02020603050405020304" pitchFamily="18" charset="0"/>
              </a:rPr>
              <a:t>if (number &lt; 0.0)</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(number + " is a negative</a:t>
            </a:r>
          </a:p>
          <a:p>
            <a:pPr marL="0" indent="0">
              <a:buNone/>
            </a:pPr>
            <a:r>
              <a:rPr lang="en-US" dirty="0">
                <a:latin typeface="Times New Roman" panose="02020603050405020304" pitchFamily="18" charset="0"/>
                <a:cs typeface="Times New Roman" panose="02020603050405020304" pitchFamily="18" charset="0"/>
              </a:rPr>
              <a:t>number.");</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else if ( number &gt; 0.0)</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(number + " is a positive</a:t>
            </a:r>
          </a:p>
          <a:p>
            <a:pPr marL="0" indent="0">
              <a:buNone/>
            </a:pPr>
            <a:r>
              <a:rPr lang="en-US" dirty="0">
                <a:latin typeface="Times New Roman" panose="02020603050405020304" pitchFamily="18" charset="0"/>
                <a:cs typeface="Times New Roman" panose="02020603050405020304" pitchFamily="18" charset="0"/>
              </a:rPr>
              <a:t>number.");</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else</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(number + " is 0.");</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813455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fontScale="62500" lnSpcReduction="20000"/>
          </a:bodyPr>
          <a:lstStyle/>
          <a:p>
            <a:pPr marL="0" indent="0">
              <a:buNone/>
            </a:pPr>
            <a:r>
              <a:rPr lang="en-US" dirty="0">
                <a:latin typeface="Times New Roman" panose="02020603050405020304" pitchFamily="18" charset="0"/>
                <a:cs typeface="Times New Roman" panose="02020603050405020304" pitchFamily="18" charset="0"/>
              </a:rPr>
              <a:t>Recursion in </a:t>
            </a:r>
            <a:r>
              <a:rPr lang="en-US" dirty="0" smtClean="0">
                <a:latin typeface="Times New Roman" panose="02020603050405020304" pitchFamily="18" charset="0"/>
                <a:cs typeface="Times New Roman" panose="02020603050405020304" pitchFamily="18" charset="0"/>
              </a:rPr>
              <a:t>Java</a:t>
            </a:r>
          </a:p>
          <a:p>
            <a:pPr marL="0" indent="0">
              <a:buNone/>
            </a:pPr>
            <a:r>
              <a:rPr lang="en-US" sz="1800" dirty="0">
                <a:latin typeface="Times New Roman" panose="02020603050405020304" pitchFamily="18" charset="0"/>
                <a:cs typeface="Times New Roman" panose="02020603050405020304" pitchFamily="18" charset="0"/>
              </a:rPr>
              <a:t>Recursion in Java is a process in which a method calls itself continuously. Using recursive algorithm, certain problems can be solved quite easily</a:t>
            </a:r>
            <a:r>
              <a:rPr lang="en-US" sz="1800" dirty="0" smtClean="0">
                <a:latin typeface="Times New Roman" panose="02020603050405020304" pitchFamily="18" charset="0"/>
                <a:cs typeface="Times New Roman" panose="02020603050405020304" pitchFamily="18" charset="0"/>
              </a:rPr>
              <a:t>.</a:t>
            </a:r>
          </a:p>
          <a:p>
            <a:pPr marL="0" indent="0">
              <a:buNone/>
            </a:pPr>
            <a:r>
              <a:rPr lang="en-US" sz="1800" dirty="0" smtClean="0">
                <a:latin typeface="Times New Roman" panose="02020603050405020304" pitchFamily="18" charset="0"/>
                <a:cs typeface="Times New Roman" panose="02020603050405020304" pitchFamily="18" charset="0"/>
              </a:rPr>
              <a:t>Examples </a:t>
            </a:r>
            <a:r>
              <a:rPr lang="en-US" sz="1800" dirty="0">
                <a:latin typeface="Times New Roman" panose="02020603050405020304" pitchFamily="18" charset="0"/>
                <a:cs typeface="Times New Roman" panose="02020603050405020304" pitchFamily="18" charset="0"/>
              </a:rPr>
              <a:t>of such problems are Towers of Hanoi (TOH), </a:t>
            </a:r>
            <a:r>
              <a:rPr lang="en-US" sz="1800" dirty="0" err="1">
                <a:latin typeface="Times New Roman" panose="02020603050405020304" pitchFamily="18" charset="0"/>
                <a:cs typeface="Times New Roman" panose="02020603050405020304" pitchFamily="18" charset="0"/>
              </a:rPr>
              <a:t>Inorder</a:t>
            </a:r>
            <a:r>
              <a:rPr lang="en-US" sz="1800" dirty="0">
                <a:latin typeface="Times New Roman" panose="02020603050405020304" pitchFamily="18" charset="0"/>
                <a:cs typeface="Times New Roman" panose="02020603050405020304" pitchFamily="18" charset="0"/>
              </a:rPr>
              <a:t>/Preorder/</a:t>
            </a:r>
            <a:r>
              <a:rPr lang="en-US" sz="1800" dirty="0" err="1">
                <a:latin typeface="Times New Roman" panose="02020603050405020304" pitchFamily="18" charset="0"/>
                <a:cs typeface="Times New Roman" panose="02020603050405020304" pitchFamily="18" charset="0"/>
              </a:rPr>
              <a:t>Postorder</a:t>
            </a:r>
            <a:r>
              <a:rPr lang="en-US" sz="1800" dirty="0">
                <a:latin typeface="Times New Roman" panose="02020603050405020304" pitchFamily="18" charset="0"/>
                <a:cs typeface="Times New Roman" panose="02020603050405020304" pitchFamily="18" charset="0"/>
              </a:rPr>
              <a:t> Tree Traversals, DFS of Graph, etc.  A method in java that calls itself is called recursive method</a:t>
            </a:r>
            <a:r>
              <a:rPr lang="en-US" sz="18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public class </a:t>
            </a:r>
            <a:r>
              <a:rPr lang="en-US" sz="2000" dirty="0" err="1">
                <a:latin typeface="Times New Roman" panose="02020603050405020304" pitchFamily="18" charset="0"/>
                <a:cs typeface="Times New Roman" panose="02020603050405020304" pitchFamily="18" charset="0"/>
              </a:rPr>
              <a:t>FactorialExample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static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fact(</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n)</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if(n!=1)</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return n*(fact(n-1</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else</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return 1;</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("Factorial of 4 is: "+fact(4));</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442169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Method Overloading</a:t>
            </a:r>
          </a:p>
          <a:p>
            <a:pPr marL="0" indent="0">
              <a:buNone/>
            </a:pPr>
            <a:r>
              <a:rPr lang="en-US" sz="2000" dirty="0">
                <a:latin typeface="Times New Roman" panose="02020603050405020304" pitchFamily="18" charset="0"/>
                <a:cs typeface="Times New Roman" panose="02020603050405020304" pitchFamily="18" charset="0"/>
              </a:rPr>
              <a:t>Method overloading in Java is a feature which makes it possible to use the same method name to</a:t>
            </a:r>
          </a:p>
          <a:p>
            <a:pPr marL="0" indent="0">
              <a:buNone/>
            </a:pPr>
            <a:r>
              <a:rPr lang="en-US" sz="2000" dirty="0">
                <a:latin typeface="Times New Roman" panose="02020603050405020304" pitchFamily="18" charset="0"/>
                <a:cs typeface="Times New Roman" panose="02020603050405020304" pitchFamily="18" charset="0"/>
              </a:rPr>
              <a:t>perform different tasks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38200" y="2076994"/>
            <a:ext cx="5016137" cy="3970318"/>
          </a:xfrm>
          <a:prstGeom prst="rect">
            <a:avLst/>
          </a:prstGeom>
          <a:noFill/>
          <a:ln>
            <a:solidFill>
              <a:srgbClr val="0070C0"/>
            </a:solidFill>
          </a:ln>
        </p:spPr>
        <p:txBody>
          <a:bodyPr wrap="square" rtlCol="0">
            <a:spAutoFit/>
          </a:bodyPr>
          <a:lstStyle/>
          <a:p>
            <a:r>
              <a:rPr lang="en-US" dirty="0">
                <a:latin typeface="Times New Roman" panose="02020603050405020304" pitchFamily="18" charset="0"/>
                <a:cs typeface="Times New Roman" panose="02020603050405020304" pitchFamily="18" charset="0"/>
              </a:rPr>
              <a:t>public class </a:t>
            </a:r>
            <a:r>
              <a:rPr lang="en-US" dirty="0" err="1">
                <a:latin typeface="Times New Roman" panose="02020603050405020304" pitchFamily="18" charset="0"/>
                <a:cs typeface="Times New Roman" panose="02020603050405020304" pitchFamily="18" charset="0"/>
              </a:rPr>
              <a:t>Methodoverloading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double add(</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x, double y)</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return(</a:t>
            </a:r>
            <a:r>
              <a:rPr lang="en-US" dirty="0" err="1">
                <a:latin typeface="Times New Roman" panose="02020603050405020304" pitchFamily="18" charset="0"/>
                <a:cs typeface="Times New Roman" panose="02020603050405020304" pitchFamily="18" charset="0"/>
              </a:rPr>
              <a:t>x+y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double add(double x,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y)</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return(</a:t>
            </a:r>
            <a:r>
              <a:rPr lang="en-US" dirty="0" err="1">
                <a:latin typeface="Times New Roman" panose="02020603050405020304" pitchFamily="18" charset="0"/>
                <a:cs typeface="Times New Roman" panose="02020603050405020304" pitchFamily="18" charset="0"/>
              </a:rPr>
              <a:t>x+y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double add(double x,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y, float z)</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return(</a:t>
            </a:r>
            <a:r>
              <a:rPr lang="en-US" dirty="0" err="1">
                <a:latin typeface="Times New Roman" panose="02020603050405020304" pitchFamily="18" charset="0"/>
                <a:cs typeface="Times New Roman" panose="02020603050405020304" pitchFamily="18" charset="0"/>
              </a:rPr>
              <a:t>x+y+z</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p:txBody>
      </p:sp>
      <p:sp>
        <p:nvSpPr>
          <p:cNvPr id="4" name="TextBox 3"/>
          <p:cNvSpPr txBox="1"/>
          <p:nvPr/>
        </p:nvSpPr>
        <p:spPr>
          <a:xfrm>
            <a:off x="6622869" y="1685109"/>
            <a:ext cx="5185954" cy="5062924"/>
          </a:xfrm>
          <a:prstGeom prst="rect">
            <a:avLst/>
          </a:prstGeom>
          <a:noFill/>
          <a:ln>
            <a:solidFill>
              <a:srgbClr val="0070C0"/>
            </a:solidFill>
          </a:ln>
        </p:spPr>
        <p:txBody>
          <a:bodyPr wrap="square" rtlCol="0">
            <a:spAutoFit/>
          </a:bodyPr>
          <a:lstStyle/>
          <a:p>
            <a:r>
              <a:rPr lang="en-US" sz="1700" dirty="0">
                <a:latin typeface="Times New Roman" panose="02020603050405020304" pitchFamily="18" charset="0"/>
                <a:cs typeface="Times New Roman" panose="02020603050405020304" pitchFamily="18" charset="0"/>
              </a:rPr>
              <a:t>public static void main(String[] </a:t>
            </a:r>
            <a:r>
              <a:rPr lang="en-US" sz="1700" dirty="0" err="1">
                <a:latin typeface="Times New Roman" panose="02020603050405020304" pitchFamily="18" charset="0"/>
                <a:cs typeface="Times New Roman" panose="02020603050405020304" pitchFamily="18" charset="0"/>
              </a:rPr>
              <a:t>args</a:t>
            </a:r>
            <a:r>
              <a:rPr lang="en-US" sz="1700"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a:t>
            </a:r>
          </a:p>
          <a:p>
            <a:r>
              <a:rPr lang="en-US" sz="1700" dirty="0" err="1">
                <a:latin typeface="Times New Roman" panose="02020603050405020304" pitchFamily="18" charset="0"/>
                <a:cs typeface="Times New Roman" panose="02020603050405020304" pitchFamily="18" charset="0"/>
              </a:rPr>
              <a:t>int</a:t>
            </a:r>
            <a:r>
              <a:rPr lang="en-US" sz="1700" dirty="0">
                <a:latin typeface="Times New Roman" panose="02020603050405020304" pitchFamily="18" charset="0"/>
                <a:cs typeface="Times New Roman" panose="02020603050405020304" pitchFamily="18" charset="0"/>
              </a:rPr>
              <a:t> a=5;</a:t>
            </a:r>
          </a:p>
          <a:p>
            <a:r>
              <a:rPr lang="en-US" sz="1700" dirty="0">
                <a:latin typeface="Times New Roman" panose="02020603050405020304" pitchFamily="18" charset="0"/>
                <a:cs typeface="Times New Roman" panose="02020603050405020304" pitchFamily="18" charset="0"/>
              </a:rPr>
              <a:t>double b = 7.5;</a:t>
            </a:r>
          </a:p>
          <a:p>
            <a:r>
              <a:rPr lang="en-US" sz="1700" dirty="0">
                <a:latin typeface="Times New Roman" panose="02020603050405020304" pitchFamily="18" charset="0"/>
                <a:cs typeface="Times New Roman" panose="02020603050405020304" pitchFamily="18" charset="0"/>
              </a:rPr>
              <a:t>float c = 4.5f;</a:t>
            </a:r>
          </a:p>
          <a:p>
            <a:r>
              <a:rPr lang="en-US" sz="1700" dirty="0">
                <a:latin typeface="Times New Roman" panose="02020603050405020304" pitchFamily="18" charset="0"/>
                <a:cs typeface="Times New Roman" panose="02020603050405020304" pitchFamily="18" charset="0"/>
              </a:rPr>
              <a:t>double result;</a:t>
            </a:r>
          </a:p>
          <a:p>
            <a:r>
              <a:rPr lang="en-US" sz="1700" dirty="0" err="1">
                <a:latin typeface="Times New Roman" panose="02020603050405020304" pitchFamily="18" charset="0"/>
                <a:cs typeface="Times New Roman" panose="02020603050405020304" pitchFamily="18" charset="0"/>
              </a:rPr>
              <a:t>Methodoverloading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obj</a:t>
            </a:r>
            <a:r>
              <a:rPr lang="en-US" sz="1700" dirty="0">
                <a:latin typeface="Times New Roman" panose="02020603050405020304" pitchFamily="18" charset="0"/>
                <a:cs typeface="Times New Roman" panose="02020603050405020304" pitchFamily="18" charset="0"/>
              </a:rPr>
              <a:t> = new </a:t>
            </a:r>
            <a:r>
              <a:rPr lang="en-US" sz="1700" dirty="0" err="1">
                <a:latin typeface="Times New Roman" panose="02020603050405020304" pitchFamily="18" charset="0"/>
                <a:cs typeface="Times New Roman" panose="02020603050405020304" pitchFamily="18" charset="0"/>
              </a:rPr>
              <a:t>Methodoverloading</a:t>
            </a:r>
            <a:r>
              <a:rPr lang="en-US" sz="1700"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result = </a:t>
            </a:r>
            <a:r>
              <a:rPr lang="en-US" sz="1700" dirty="0" err="1">
                <a:latin typeface="Times New Roman" panose="02020603050405020304" pitchFamily="18" charset="0"/>
                <a:cs typeface="Times New Roman" panose="02020603050405020304" pitchFamily="18" charset="0"/>
              </a:rPr>
              <a:t>obj.add</a:t>
            </a:r>
            <a:r>
              <a:rPr lang="en-US" sz="1700" dirty="0">
                <a:latin typeface="Times New Roman" panose="02020603050405020304" pitchFamily="18" charset="0"/>
                <a:cs typeface="Times New Roman" panose="02020603050405020304" pitchFamily="18" charset="0"/>
              </a:rPr>
              <a:t>(a, b);</a:t>
            </a:r>
          </a:p>
          <a:p>
            <a:r>
              <a:rPr lang="en-US" sz="1700" dirty="0" err="1">
                <a:latin typeface="Times New Roman" panose="02020603050405020304" pitchFamily="18" charset="0"/>
                <a:cs typeface="Times New Roman" panose="02020603050405020304" pitchFamily="18" charset="0"/>
              </a:rPr>
              <a:t>System.out.println</a:t>
            </a:r>
            <a:r>
              <a:rPr lang="en-US" sz="1700" dirty="0">
                <a:latin typeface="Times New Roman" panose="02020603050405020304" pitchFamily="18" charset="0"/>
                <a:cs typeface="Times New Roman" panose="02020603050405020304" pitchFamily="18" charset="0"/>
              </a:rPr>
              <a:t>("</a:t>
            </a:r>
            <a:r>
              <a:rPr lang="en-US" sz="1700" dirty="0" err="1">
                <a:latin typeface="Times New Roman" panose="02020603050405020304" pitchFamily="18" charset="0"/>
                <a:cs typeface="Times New Roman" panose="02020603050405020304" pitchFamily="18" charset="0"/>
              </a:rPr>
              <a:t>Addtion</a:t>
            </a:r>
            <a:r>
              <a:rPr lang="en-US" sz="1700" dirty="0">
                <a:latin typeface="Times New Roman" panose="02020603050405020304" pitchFamily="18" charset="0"/>
                <a:cs typeface="Times New Roman" panose="02020603050405020304" pitchFamily="18" charset="0"/>
              </a:rPr>
              <a:t> is: "+result);</a:t>
            </a:r>
          </a:p>
          <a:p>
            <a:r>
              <a:rPr lang="en-US" sz="1700" dirty="0">
                <a:latin typeface="Times New Roman" panose="02020603050405020304" pitchFamily="18" charset="0"/>
                <a:cs typeface="Times New Roman" panose="02020603050405020304" pitchFamily="18" charset="0"/>
              </a:rPr>
              <a:t>result = </a:t>
            </a:r>
            <a:r>
              <a:rPr lang="en-US" sz="1700" dirty="0" err="1">
                <a:latin typeface="Times New Roman" panose="02020603050405020304" pitchFamily="18" charset="0"/>
                <a:cs typeface="Times New Roman" panose="02020603050405020304" pitchFamily="18" charset="0"/>
              </a:rPr>
              <a:t>obj.add</a:t>
            </a:r>
            <a:r>
              <a:rPr lang="en-US" sz="1700" dirty="0">
                <a:latin typeface="Times New Roman" panose="02020603050405020304" pitchFamily="18" charset="0"/>
                <a:cs typeface="Times New Roman" panose="02020603050405020304" pitchFamily="18" charset="0"/>
              </a:rPr>
              <a:t>(b, a);</a:t>
            </a:r>
          </a:p>
          <a:p>
            <a:r>
              <a:rPr lang="en-US" sz="1700" dirty="0" err="1">
                <a:latin typeface="Times New Roman" panose="02020603050405020304" pitchFamily="18" charset="0"/>
                <a:cs typeface="Times New Roman" panose="02020603050405020304" pitchFamily="18" charset="0"/>
              </a:rPr>
              <a:t>System.out.println</a:t>
            </a:r>
            <a:r>
              <a:rPr lang="en-US" sz="1700" dirty="0">
                <a:latin typeface="Times New Roman" panose="02020603050405020304" pitchFamily="18" charset="0"/>
                <a:cs typeface="Times New Roman" panose="02020603050405020304" pitchFamily="18" charset="0"/>
              </a:rPr>
              <a:t>("</a:t>
            </a:r>
            <a:r>
              <a:rPr lang="en-US" sz="1700" dirty="0" err="1">
                <a:latin typeface="Times New Roman" panose="02020603050405020304" pitchFamily="18" charset="0"/>
                <a:cs typeface="Times New Roman" panose="02020603050405020304" pitchFamily="18" charset="0"/>
              </a:rPr>
              <a:t>Addtion</a:t>
            </a:r>
            <a:r>
              <a:rPr lang="en-US" sz="1700" dirty="0">
                <a:latin typeface="Times New Roman" panose="02020603050405020304" pitchFamily="18" charset="0"/>
                <a:cs typeface="Times New Roman" panose="02020603050405020304" pitchFamily="18" charset="0"/>
              </a:rPr>
              <a:t> is: "+result);</a:t>
            </a:r>
          </a:p>
          <a:p>
            <a:r>
              <a:rPr lang="en-US" sz="1700" dirty="0">
                <a:latin typeface="Times New Roman" panose="02020603050405020304" pitchFamily="18" charset="0"/>
                <a:cs typeface="Times New Roman" panose="02020603050405020304" pitchFamily="18" charset="0"/>
              </a:rPr>
              <a:t>result = </a:t>
            </a:r>
            <a:r>
              <a:rPr lang="en-US" sz="1700" dirty="0" err="1">
                <a:latin typeface="Times New Roman" panose="02020603050405020304" pitchFamily="18" charset="0"/>
                <a:cs typeface="Times New Roman" panose="02020603050405020304" pitchFamily="18" charset="0"/>
              </a:rPr>
              <a:t>obj.add</a:t>
            </a:r>
            <a:r>
              <a:rPr lang="en-US" sz="1700" dirty="0">
                <a:latin typeface="Times New Roman" panose="02020603050405020304" pitchFamily="18" charset="0"/>
                <a:cs typeface="Times New Roman" panose="02020603050405020304" pitchFamily="18" charset="0"/>
              </a:rPr>
              <a:t>(</a:t>
            </a:r>
            <a:r>
              <a:rPr lang="en-US" sz="1700" dirty="0" err="1">
                <a:latin typeface="Times New Roman" panose="02020603050405020304" pitchFamily="18" charset="0"/>
                <a:cs typeface="Times New Roman" panose="02020603050405020304" pitchFamily="18" charset="0"/>
              </a:rPr>
              <a:t>b,a,c</a:t>
            </a:r>
            <a:r>
              <a:rPr lang="en-US" sz="1700" dirty="0">
                <a:latin typeface="Times New Roman" panose="02020603050405020304" pitchFamily="18" charset="0"/>
                <a:cs typeface="Times New Roman" panose="02020603050405020304" pitchFamily="18" charset="0"/>
              </a:rPr>
              <a:t>);</a:t>
            </a:r>
          </a:p>
          <a:p>
            <a:r>
              <a:rPr lang="en-US" sz="1700" dirty="0" err="1">
                <a:latin typeface="Times New Roman" panose="02020603050405020304" pitchFamily="18" charset="0"/>
                <a:cs typeface="Times New Roman" panose="02020603050405020304" pitchFamily="18" charset="0"/>
              </a:rPr>
              <a:t>System.out.println</a:t>
            </a:r>
            <a:r>
              <a:rPr lang="en-US" sz="1700" dirty="0">
                <a:latin typeface="Times New Roman" panose="02020603050405020304" pitchFamily="18" charset="0"/>
                <a:cs typeface="Times New Roman" panose="02020603050405020304" pitchFamily="18" charset="0"/>
              </a:rPr>
              <a:t>("</a:t>
            </a:r>
            <a:r>
              <a:rPr lang="en-US" sz="1700" dirty="0" err="1">
                <a:latin typeface="Times New Roman" panose="02020603050405020304" pitchFamily="18" charset="0"/>
                <a:cs typeface="Times New Roman" panose="02020603050405020304" pitchFamily="18" charset="0"/>
              </a:rPr>
              <a:t>Addtion</a:t>
            </a:r>
            <a:r>
              <a:rPr lang="en-US" sz="1700" dirty="0">
                <a:latin typeface="Times New Roman" panose="02020603050405020304" pitchFamily="18" charset="0"/>
                <a:cs typeface="Times New Roman" panose="02020603050405020304" pitchFamily="18" charset="0"/>
              </a:rPr>
              <a:t> is: "+result);</a:t>
            </a:r>
          </a:p>
          <a:p>
            <a:r>
              <a:rPr lang="en-US" sz="1700"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Output:</a:t>
            </a:r>
          </a:p>
          <a:p>
            <a:r>
              <a:rPr lang="en-US" sz="1700" dirty="0">
                <a:latin typeface="Times New Roman" panose="02020603050405020304" pitchFamily="18" charset="0"/>
                <a:cs typeface="Times New Roman" panose="02020603050405020304" pitchFamily="18" charset="0"/>
              </a:rPr>
              <a:t>Addition is: 12.5</a:t>
            </a:r>
          </a:p>
          <a:p>
            <a:r>
              <a:rPr lang="en-US" sz="1700" dirty="0">
                <a:latin typeface="Times New Roman" panose="02020603050405020304" pitchFamily="18" charset="0"/>
                <a:cs typeface="Times New Roman" panose="02020603050405020304" pitchFamily="18" charset="0"/>
              </a:rPr>
              <a:t>Addition is: 12.5</a:t>
            </a:r>
          </a:p>
          <a:p>
            <a:r>
              <a:rPr lang="en-US" sz="1700" dirty="0">
                <a:latin typeface="Times New Roman" panose="02020603050405020304" pitchFamily="18" charset="0"/>
                <a:cs typeface="Times New Roman" panose="02020603050405020304" pitchFamily="18" charset="0"/>
              </a:rPr>
              <a:t>Addition is: 17.0</a:t>
            </a:r>
          </a:p>
        </p:txBody>
      </p:sp>
    </p:spTree>
    <p:extLst>
      <p:ext uri="{BB962C8B-B14F-4D97-AF65-F5344CB8AC3E}">
        <p14:creationId xmlns:p14="http://schemas.microsoft.com/office/powerpoint/2010/main" val="3656853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static keyword</a:t>
            </a:r>
          </a:p>
          <a:p>
            <a:pPr marL="0" indent="0">
              <a:buNone/>
            </a:pPr>
            <a:r>
              <a:rPr lang="en-US" dirty="0">
                <a:latin typeface="Times New Roman" panose="02020603050405020304" pitchFamily="18" charset="0"/>
                <a:cs typeface="Times New Roman" panose="02020603050405020304" pitchFamily="18" charset="0"/>
              </a:rPr>
              <a:t>The static keyword in java is used primarily for memory management.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Static </a:t>
            </a:r>
            <a:r>
              <a:rPr lang="en-US" dirty="0">
                <a:latin typeface="Times New Roman" panose="02020603050405020304" pitchFamily="18" charset="0"/>
                <a:cs typeface="Times New Roman" panose="02020603050405020304" pitchFamily="18" charset="0"/>
              </a:rPr>
              <a:t>keyword can </a:t>
            </a:r>
            <a:r>
              <a:rPr lang="en-US" dirty="0" smtClean="0">
                <a:latin typeface="Times New Roman" panose="02020603050405020304" pitchFamily="18" charset="0"/>
                <a:cs typeface="Times New Roman" panose="02020603050405020304" pitchFamily="18" charset="0"/>
              </a:rPr>
              <a:t>be used </a:t>
            </a:r>
            <a:r>
              <a:rPr lang="en-US" dirty="0">
                <a:latin typeface="Times New Roman" panose="02020603050405020304" pitchFamily="18" charset="0"/>
                <a:cs typeface="Times New Roman" panose="02020603050405020304" pitchFamily="18" charset="0"/>
              </a:rPr>
              <a:t>with class, variable, method and blocks.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static keyword belongs to the class </a:t>
            </a:r>
            <a:r>
              <a:rPr lang="en-US" dirty="0" smtClean="0">
                <a:latin typeface="Times New Roman" panose="02020603050405020304" pitchFamily="18" charset="0"/>
                <a:cs typeface="Times New Roman" panose="02020603050405020304" pitchFamily="18" charset="0"/>
              </a:rPr>
              <a:t>than instance </a:t>
            </a:r>
            <a:r>
              <a:rPr lang="en-US" dirty="0">
                <a:latin typeface="Times New Roman" panose="02020603050405020304" pitchFamily="18" charset="0"/>
                <a:cs typeface="Times New Roman" panose="02020603050405020304" pitchFamily="18" charset="0"/>
              </a:rPr>
              <a:t>of the </a:t>
            </a:r>
            <a:r>
              <a:rPr lang="en-US" dirty="0" smtClean="0">
                <a:latin typeface="Times New Roman" panose="02020603050405020304" pitchFamily="18" charset="0"/>
                <a:cs typeface="Times New Roman" panose="02020603050405020304" pitchFamily="18" charset="0"/>
              </a:rPr>
              <a:t>class </a:t>
            </a:r>
            <a:r>
              <a:rPr lang="en-US" dirty="0" err="1" smtClean="0">
                <a:latin typeface="Times New Roman" panose="02020603050405020304" pitchFamily="18" charset="0"/>
                <a:cs typeface="Times New Roman" panose="02020603050405020304" pitchFamily="18" charset="0"/>
              </a:rPr>
              <a:t>i.e</a:t>
            </a:r>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you make a member static, you can access it without object.</a:t>
            </a:r>
          </a:p>
          <a:p>
            <a:pPr marL="0" indent="0">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static can be:</a:t>
            </a:r>
          </a:p>
          <a:p>
            <a:r>
              <a:rPr lang="en-US" dirty="0" smtClean="0">
                <a:latin typeface="Times New Roman" panose="02020603050405020304" pitchFamily="18" charset="0"/>
                <a:cs typeface="Times New Roman" panose="02020603050405020304" pitchFamily="18" charset="0"/>
              </a:rPr>
              <a:t>variable </a:t>
            </a:r>
            <a:r>
              <a:rPr lang="en-US" dirty="0">
                <a:latin typeface="Times New Roman" panose="02020603050405020304" pitchFamily="18" charset="0"/>
                <a:cs typeface="Times New Roman" panose="02020603050405020304" pitchFamily="18" charset="0"/>
              </a:rPr>
              <a:t>(also known as class variable)</a:t>
            </a:r>
          </a:p>
          <a:p>
            <a:r>
              <a:rPr lang="en-US" dirty="0" smtClean="0">
                <a:latin typeface="Times New Roman" panose="02020603050405020304" pitchFamily="18" charset="0"/>
                <a:cs typeface="Times New Roman" panose="02020603050405020304" pitchFamily="18" charset="0"/>
              </a:rPr>
              <a:t>method </a:t>
            </a:r>
            <a:r>
              <a:rPr lang="en-US" dirty="0">
                <a:latin typeface="Times New Roman" panose="02020603050405020304" pitchFamily="18" charset="0"/>
                <a:cs typeface="Times New Roman" panose="02020603050405020304" pitchFamily="18" charset="0"/>
              </a:rPr>
              <a:t>(also known as class method)</a:t>
            </a:r>
          </a:p>
          <a:p>
            <a:r>
              <a:rPr lang="en-US" dirty="0" smtClean="0">
                <a:latin typeface="Times New Roman" panose="02020603050405020304" pitchFamily="18" charset="0"/>
                <a:cs typeface="Times New Roman" panose="02020603050405020304" pitchFamily="18" charset="0"/>
              </a:rPr>
              <a:t>block</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nested </a:t>
            </a:r>
            <a:r>
              <a:rPr lang="en-US" dirty="0">
                <a:latin typeface="Times New Roman" panose="02020603050405020304" pitchFamily="18" charset="0"/>
                <a:cs typeface="Times New Roman" panose="02020603050405020304" pitchFamily="18" charset="0"/>
              </a:rPr>
              <a:t>class</a:t>
            </a:r>
          </a:p>
        </p:txBody>
      </p:sp>
    </p:spTree>
    <p:extLst>
      <p:ext uri="{BB962C8B-B14F-4D97-AF65-F5344CB8AC3E}">
        <p14:creationId xmlns:p14="http://schemas.microsoft.com/office/powerpoint/2010/main" val="7217931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fontScale="85000" lnSpcReduction="20000"/>
          </a:bodyPr>
          <a:lstStyle/>
          <a:p>
            <a:pPr marL="0" indent="0">
              <a:buNone/>
            </a:pPr>
            <a:r>
              <a:rPr lang="en-US" b="1" dirty="0">
                <a:latin typeface="Times New Roman" panose="02020603050405020304" pitchFamily="18" charset="0"/>
                <a:cs typeface="Times New Roman" panose="02020603050405020304" pitchFamily="18" charset="0"/>
              </a:rPr>
              <a:t>1. static Variable</a:t>
            </a:r>
          </a:p>
          <a:p>
            <a:pPr marL="0" indent="0">
              <a:buNone/>
            </a:pPr>
            <a:r>
              <a:rPr lang="en-US" dirty="0">
                <a:latin typeface="Times New Roman" panose="02020603050405020304" pitchFamily="18" charset="0"/>
                <a:cs typeface="Times New Roman" panose="02020603050405020304" pitchFamily="18" charset="0"/>
              </a:rPr>
              <a:t>public class Cube</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side;</a:t>
            </a:r>
          </a:p>
          <a:p>
            <a:pPr marL="0" indent="0">
              <a:buNone/>
            </a:pPr>
            <a:r>
              <a:rPr lang="en-US" dirty="0">
                <a:latin typeface="Times New Roman" panose="02020603050405020304" pitchFamily="18" charset="0"/>
                <a:cs typeface="Times New Roman" panose="02020603050405020304" pitchFamily="18" charset="0"/>
              </a:rPr>
              <a:t>static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objectCount</a:t>
            </a:r>
            <a:r>
              <a:rPr lang="en-US" dirty="0">
                <a:latin typeface="Times New Roman" panose="02020603050405020304" pitchFamily="18" charset="0"/>
                <a:cs typeface="Times New Roman" panose="02020603050405020304" pitchFamily="18" charset="0"/>
              </a:rPr>
              <a:t>=0;</a:t>
            </a:r>
          </a:p>
          <a:p>
            <a:pPr marL="0" indent="0">
              <a:buNone/>
            </a:pPr>
            <a:r>
              <a:rPr lang="en-US" dirty="0">
                <a:latin typeface="Times New Roman" panose="02020603050405020304" pitchFamily="18" charset="0"/>
                <a:cs typeface="Times New Roman" panose="02020603050405020304" pitchFamily="18" charset="0"/>
              </a:rPr>
              <a:t>Cube()</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err="1">
                <a:latin typeface="Times New Roman" panose="02020603050405020304" pitchFamily="18" charset="0"/>
                <a:cs typeface="Times New Roman" panose="02020603050405020304" pitchFamily="18" charset="0"/>
              </a:rPr>
              <a:t>objectCount</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Cube(</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x)</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side=x;</a:t>
            </a:r>
          </a:p>
          <a:p>
            <a:pPr marL="0" indent="0">
              <a:buNone/>
            </a:pPr>
            <a:r>
              <a:rPr lang="en-US" dirty="0" err="1">
                <a:latin typeface="Times New Roman" panose="02020603050405020304" pitchFamily="18" charset="0"/>
                <a:cs typeface="Times New Roman" panose="02020603050405020304" pitchFamily="18" charset="0"/>
              </a:rPr>
              <a:t>objectCount</a:t>
            </a:r>
            <a:r>
              <a:rPr lang="en-US" dirty="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309359" y="849086"/>
            <a:ext cx="5421087" cy="452431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public static void main(String[] </a:t>
            </a:r>
            <a:r>
              <a:rPr lang="en-US" sz="2400" dirty="0" err="1">
                <a:latin typeface="Times New Roman" panose="02020603050405020304" pitchFamily="18" charset="0"/>
                <a:cs typeface="Times New Roman" panose="02020603050405020304" pitchFamily="18" charset="0"/>
              </a:rPr>
              <a:t>args</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Cube c1=new Cube();</a:t>
            </a:r>
          </a:p>
          <a:p>
            <a:r>
              <a:rPr lang="en-US" sz="2400" dirty="0">
                <a:latin typeface="Times New Roman" panose="02020603050405020304" pitchFamily="18" charset="0"/>
                <a:cs typeface="Times New Roman" panose="02020603050405020304" pitchFamily="18" charset="0"/>
              </a:rPr>
              <a:t>Cube c2=new Cube(5);</a:t>
            </a:r>
          </a:p>
          <a:p>
            <a:r>
              <a:rPr lang="en-US" sz="2400" dirty="0">
                <a:latin typeface="Times New Roman" panose="02020603050405020304" pitchFamily="18" charset="0"/>
                <a:cs typeface="Times New Roman" panose="02020603050405020304" pitchFamily="18" charset="0"/>
              </a:rPr>
              <a:t>Cube c3=new Cube(8);</a:t>
            </a:r>
          </a:p>
          <a:p>
            <a:r>
              <a:rPr lang="en-US" sz="2400" dirty="0">
                <a:latin typeface="Times New Roman" panose="02020603050405020304" pitchFamily="18" charset="0"/>
                <a:cs typeface="Times New Roman" panose="02020603050405020304" pitchFamily="18" charset="0"/>
              </a:rPr>
              <a:t>Cube c4=new Cube(10);</a:t>
            </a:r>
          </a:p>
          <a:p>
            <a:r>
              <a:rPr lang="en-US" sz="2400" dirty="0">
                <a:latin typeface="Times New Roman" panose="02020603050405020304" pitchFamily="18" charset="0"/>
                <a:cs typeface="Times New Roman" panose="02020603050405020304" pitchFamily="18" charset="0"/>
              </a:rPr>
              <a:t>Cube c5=new Cube(11);</a:t>
            </a:r>
          </a:p>
          <a:p>
            <a:r>
              <a:rPr lang="en-US" sz="2400" dirty="0" err="1">
                <a:latin typeface="Times New Roman" panose="02020603050405020304" pitchFamily="18" charset="0"/>
                <a:cs typeface="Times New Roman" panose="02020603050405020304" pitchFamily="18" charset="0"/>
              </a:rPr>
              <a:t>System.out.println</a:t>
            </a:r>
            <a:r>
              <a:rPr lang="en-US" sz="2400" dirty="0">
                <a:latin typeface="Times New Roman" panose="02020603050405020304" pitchFamily="18" charset="0"/>
                <a:cs typeface="Times New Roman" panose="02020603050405020304" pitchFamily="18" charset="0"/>
              </a:rPr>
              <a:t>("Number of Cube Objects: "+</a:t>
            </a:r>
            <a:r>
              <a:rPr lang="en-US" sz="2400" dirty="0" err="1">
                <a:latin typeface="Times New Roman" panose="02020603050405020304" pitchFamily="18" charset="0"/>
                <a:cs typeface="Times New Roman" panose="02020603050405020304" pitchFamily="18" charset="0"/>
              </a:rPr>
              <a:t>objectCount</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Output: 05</a:t>
            </a:r>
          </a:p>
        </p:txBody>
      </p:sp>
    </p:spTree>
    <p:extLst>
      <p:ext uri="{BB962C8B-B14F-4D97-AF65-F5344CB8AC3E}">
        <p14:creationId xmlns:p14="http://schemas.microsoft.com/office/powerpoint/2010/main" val="8879587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rmAutofit fontScale="55000" lnSpcReduction="20000"/>
          </a:bodyPr>
          <a:lstStyle/>
          <a:p>
            <a:pPr marL="0" indent="0">
              <a:buNone/>
            </a:pPr>
            <a:r>
              <a:rPr lang="en-US" b="1" dirty="0">
                <a:latin typeface="Times New Roman" panose="02020603050405020304" pitchFamily="18" charset="0"/>
                <a:cs typeface="Times New Roman" panose="02020603050405020304" pitchFamily="18" charset="0"/>
              </a:rPr>
              <a:t>2. static Method</a:t>
            </a:r>
          </a:p>
          <a:p>
            <a:pPr marL="0" indent="0">
              <a:buNone/>
            </a:pPr>
            <a:r>
              <a:rPr lang="en-US" dirty="0">
                <a:latin typeface="Times New Roman" panose="02020603050405020304" pitchFamily="18" charset="0"/>
                <a:cs typeface="Times New Roman" panose="02020603050405020304" pitchFamily="18" charset="0"/>
              </a:rPr>
              <a:t>Main Use: Object creation isn’t required, we can</a:t>
            </a:r>
          </a:p>
          <a:p>
            <a:pPr marL="0" indent="0">
              <a:buNone/>
            </a:pPr>
            <a:r>
              <a:rPr lang="en-US" dirty="0">
                <a:latin typeface="Times New Roman" panose="02020603050405020304" pitchFamily="18" charset="0"/>
                <a:cs typeface="Times New Roman" panose="02020603050405020304" pitchFamily="18" charset="0"/>
              </a:rPr>
              <a:t>directly access static method from main function</a:t>
            </a:r>
          </a:p>
          <a:p>
            <a:pPr marL="0" indent="0">
              <a:buNone/>
            </a:pPr>
            <a:r>
              <a:rPr lang="en-US" dirty="0">
                <a:latin typeface="Times New Roman" panose="02020603050405020304" pitchFamily="18" charset="0"/>
                <a:cs typeface="Times New Roman" panose="02020603050405020304" pitchFamily="18" charset="0"/>
              </a:rPr>
              <a:t>public class Cube</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static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calculateCube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side)</a:t>
            </a:r>
          </a:p>
          <a:p>
            <a:pPr marL="0" indent="0">
              <a:buNone/>
            </a:pP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return </a:t>
            </a:r>
            <a:r>
              <a:rPr lang="en-US" dirty="0">
                <a:latin typeface="Times New Roman" panose="02020603050405020304" pitchFamily="18" charset="0"/>
                <a:cs typeface="Times New Roman" panose="02020603050405020304" pitchFamily="18" charset="0"/>
              </a:rPr>
              <a:t>(side*side*side);</a:t>
            </a:r>
          </a:p>
          <a:p>
            <a:pPr marL="0" indent="0">
              <a:buNone/>
            </a:pP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("Cube value of 5 is: "+</a:t>
            </a:r>
            <a:r>
              <a:rPr lang="en-US" dirty="0" err="1">
                <a:latin typeface="Times New Roman" panose="02020603050405020304" pitchFamily="18" charset="0"/>
                <a:cs typeface="Times New Roman" panose="02020603050405020304" pitchFamily="18" charset="0"/>
              </a:rPr>
              <a:t>calculateCube</a:t>
            </a:r>
            <a:r>
              <a:rPr lang="en-US" dirty="0">
                <a:latin typeface="Times New Roman" panose="02020603050405020304" pitchFamily="18" charset="0"/>
                <a:cs typeface="Times New Roman" panose="02020603050405020304" pitchFamily="18" charset="0"/>
              </a:rPr>
              <a:t>(5));</a:t>
            </a:r>
          </a:p>
          <a:p>
            <a:pPr marL="0" indent="0">
              <a:buNone/>
            </a:pP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("Cube value of 5 is: "+</a:t>
            </a:r>
            <a:r>
              <a:rPr lang="en-US" dirty="0" err="1">
                <a:latin typeface="Times New Roman" panose="02020603050405020304" pitchFamily="18" charset="0"/>
                <a:cs typeface="Times New Roman" panose="02020603050405020304" pitchFamily="18" charset="0"/>
              </a:rPr>
              <a:t>Cube.calculateCube</a:t>
            </a:r>
            <a:r>
              <a:rPr lang="en-US" dirty="0">
                <a:latin typeface="Times New Roman" panose="02020603050405020304" pitchFamily="18" charset="0"/>
                <a:cs typeface="Times New Roman" panose="02020603050405020304" pitchFamily="18" charset="0"/>
              </a:rPr>
              <a:t>(5));</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b="1" dirty="0">
                <a:latin typeface="Times New Roman" panose="02020603050405020304" pitchFamily="18" charset="0"/>
                <a:cs typeface="Times New Roman" panose="02020603050405020304" pitchFamily="18" charset="0"/>
              </a:rPr>
              <a:t>NOTE:</a:t>
            </a:r>
          </a:p>
          <a:p>
            <a:pPr marL="0" indent="0">
              <a:buNone/>
            </a:pPr>
            <a:r>
              <a:rPr lang="en-US" b="1" dirty="0">
                <a:latin typeface="Times New Roman" panose="02020603050405020304" pitchFamily="18" charset="0"/>
                <a:cs typeface="Times New Roman" panose="02020603050405020304" pitchFamily="18" charset="0"/>
              </a:rPr>
              <a:t>Why java main method is static?</a:t>
            </a:r>
          </a:p>
          <a:p>
            <a:pPr marL="0" indent="0">
              <a:buNone/>
            </a:pPr>
            <a:r>
              <a:rPr lang="en-US" dirty="0">
                <a:latin typeface="Times New Roman" panose="02020603050405020304" pitchFamily="18" charset="0"/>
                <a:cs typeface="Times New Roman" panose="02020603050405020304" pitchFamily="18" charset="0"/>
              </a:rPr>
              <a:t>The main reason why java main() method is made static is because object is not required to </a:t>
            </a:r>
            <a:r>
              <a:rPr lang="en-US" dirty="0" smtClean="0">
                <a:latin typeface="Times New Roman" panose="02020603050405020304" pitchFamily="18" charset="0"/>
                <a:cs typeface="Times New Roman" panose="02020603050405020304" pitchFamily="18" charset="0"/>
              </a:rPr>
              <a:t>call static </a:t>
            </a:r>
            <a:r>
              <a:rPr lang="en-US" dirty="0">
                <a:latin typeface="Times New Roman" panose="02020603050405020304" pitchFamily="18" charset="0"/>
                <a:cs typeface="Times New Roman" panose="02020603050405020304" pitchFamily="18" charset="0"/>
              </a:rPr>
              <a:t>method.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it were non-static method, </a:t>
            </a:r>
            <a:r>
              <a:rPr lang="en-US" dirty="0" err="1">
                <a:latin typeface="Times New Roman" panose="02020603050405020304" pitchFamily="18" charset="0"/>
                <a:cs typeface="Times New Roman" panose="02020603050405020304" pitchFamily="18" charset="0"/>
              </a:rPr>
              <a:t>jvm</a:t>
            </a:r>
            <a:r>
              <a:rPr lang="en-US" dirty="0">
                <a:latin typeface="Times New Roman" panose="02020603050405020304" pitchFamily="18" charset="0"/>
                <a:cs typeface="Times New Roman" panose="02020603050405020304" pitchFamily="18" charset="0"/>
              </a:rPr>
              <a:t> create object first then call main() method </a:t>
            </a:r>
            <a:r>
              <a:rPr lang="en-US" dirty="0" smtClean="0">
                <a:latin typeface="Times New Roman" panose="02020603050405020304" pitchFamily="18" charset="0"/>
                <a:cs typeface="Times New Roman" panose="02020603050405020304" pitchFamily="18" charset="0"/>
              </a:rPr>
              <a:t>that will </a:t>
            </a:r>
            <a:r>
              <a:rPr lang="en-US" dirty="0">
                <a:latin typeface="Times New Roman" panose="02020603050405020304" pitchFamily="18" charset="0"/>
                <a:cs typeface="Times New Roman" panose="02020603050405020304" pitchFamily="18" charset="0"/>
              </a:rPr>
              <a:t>lead the problem of extra memory allocation.</a:t>
            </a:r>
          </a:p>
        </p:txBody>
      </p:sp>
    </p:spTree>
    <p:extLst>
      <p:ext uri="{BB962C8B-B14F-4D97-AF65-F5344CB8AC3E}">
        <p14:creationId xmlns:p14="http://schemas.microsoft.com/office/powerpoint/2010/main" val="3839918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3. static Blocks in Java</a:t>
            </a:r>
          </a:p>
          <a:p>
            <a:pPr marL="0" indent="0">
              <a:buNone/>
            </a:pPr>
            <a:r>
              <a:rPr lang="en-US" sz="1400" dirty="0">
                <a:latin typeface="Times New Roman" panose="02020603050405020304" pitchFamily="18" charset="0"/>
                <a:cs typeface="Times New Roman" panose="02020603050405020304" pitchFamily="18" charset="0"/>
              </a:rPr>
              <a:t>So in general static block –</a:t>
            </a:r>
          </a:p>
          <a:p>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used to initialize the static data member.</a:t>
            </a:r>
          </a:p>
          <a:p>
            <a:r>
              <a:rPr lang="en-US" sz="1400" dirty="0" smtClean="0">
                <a:latin typeface="Times New Roman" panose="02020603050405020304" pitchFamily="18" charset="0"/>
                <a:cs typeface="Times New Roman" panose="02020603050405020304" pitchFamily="18" charset="0"/>
              </a:rPr>
              <a:t> It is executed before main method at the time of </a:t>
            </a:r>
            <a:r>
              <a:rPr lang="en-US" sz="1400" dirty="0" err="1" smtClean="0">
                <a:latin typeface="Times New Roman" panose="02020603050405020304" pitchFamily="18" charset="0"/>
                <a:cs typeface="Times New Roman" panose="02020603050405020304" pitchFamily="18" charset="0"/>
              </a:rPr>
              <a:t>classloading</a:t>
            </a:r>
            <a:r>
              <a:rPr lang="en-US" sz="1400" dirty="0" smtClean="0">
                <a:latin typeface="Times New Roman" panose="02020603050405020304" pitchFamily="18" charset="0"/>
                <a:cs typeface="Times New Roman" panose="02020603050405020304" pitchFamily="18" charset="0"/>
              </a:rPr>
              <a:t>.</a:t>
            </a:r>
          </a:p>
          <a:p>
            <a:pPr marL="0" indent="0">
              <a:buNone/>
            </a:pPr>
            <a:r>
              <a:rPr lang="en-US" sz="1400" dirty="0" smtClean="0">
                <a:latin typeface="Times New Roman" panose="02020603050405020304" pitchFamily="18" charset="0"/>
                <a:cs typeface="Times New Roman" panose="02020603050405020304" pitchFamily="18" charset="0"/>
              </a:rPr>
              <a:t>public </a:t>
            </a:r>
            <a:r>
              <a:rPr lang="en-US" sz="1400" dirty="0">
                <a:latin typeface="Times New Roman" panose="02020603050405020304" pitchFamily="18" charset="0"/>
                <a:cs typeface="Times New Roman" panose="02020603050405020304" pitchFamily="18" charset="0"/>
              </a:rPr>
              <a:t>class Cube {</a:t>
            </a:r>
          </a:p>
          <a:p>
            <a:pPr marL="0" indent="0">
              <a:buNone/>
            </a:pPr>
            <a:r>
              <a:rPr lang="en-US" sz="1400" dirty="0">
                <a:latin typeface="Times New Roman" panose="02020603050405020304" pitchFamily="18" charset="0"/>
                <a:cs typeface="Times New Roman" panose="02020603050405020304" pitchFamily="18" charset="0"/>
              </a:rPr>
              <a:t>static</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("static block is invoked");</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static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calculateCube</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side)</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return (side*side*side);</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("Cube value of 5 is: "+</a:t>
            </a:r>
            <a:r>
              <a:rPr lang="en-US" sz="1400" dirty="0" err="1">
                <a:latin typeface="Times New Roman" panose="02020603050405020304" pitchFamily="18" charset="0"/>
                <a:cs typeface="Times New Roman" panose="02020603050405020304" pitchFamily="18" charset="0"/>
              </a:rPr>
              <a:t>calculateCube</a:t>
            </a:r>
            <a:r>
              <a:rPr lang="en-US" sz="1400" dirty="0">
                <a:latin typeface="Times New Roman" panose="02020603050405020304" pitchFamily="18" charset="0"/>
                <a:cs typeface="Times New Roman" panose="02020603050405020304" pitchFamily="18" charset="0"/>
              </a:rPr>
              <a:t>(5));</a:t>
            </a:r>
          </a:p>
          <a:p>
            <a:pPr marL="0" indent="0">
              <a:buNone/>
            </a:pP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("Cube value of 5 is: "+</a:t>
            </a:r>
            <a:r>
              <a:rPr lang="en-US" sz="1400" dirty="0" err="1">
                <a:latin typeface="Times New Roman" panose="02020603050405020304" pitchFamily="18" charset="0"/>
                <a:cs typeface="Times New Roman" panose="02020603050405020304" pitchFamily="18" charset="0"/>
              </a:rPr>
              <a:t>Cube.calculateCube</a:t>
            </a:r>
            <a:r>
              <a:rPr lang="en-US" sz="1400" dirty="0">
                <a:latin typeface="Times New Roman" panose="02020603050405020304" pitchFamily="18" charset="0"/>
                <a:cs typeface="Times New Roman" panose="02020603050405020304" pitchFamily="18" charset="0"/>
              </a:rPr>
              <a:t>(5));</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779623" y="613954"/>
            <a:ext cx="4376057"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Output:</a:t>
            </a:r>
          </a:p>
          <a:p>
            <a:r>
              <a:rPr lang="en-US" dirty="0">
                <a:latin typeface="Times New Roman" panose="02020603050405020304" pitchFamily="18" charset="0"/>
                <a:cs typeface="Times New Roman" panose="02020603050405020304" pitchFamily="18" charset="0"/>
              </a:rPr>
              <a:t>static block is invoked</a:t>
            </a:r>
          </a:p>
          <a:p>
            <a:r>
              <a:rPr lang="en-US" dirty="0">
                <a:latin typeface="Times New Roman" panose="02020603050405020304" pitchFamily="18" charset="0"/>
                <a:cs typeface="Times New Roman" panose="02020603050405020304" pitchFamily="18" charset="0"/>
              </a:rPr>
              <a:t>Cube value of 5 is: 125</a:t>
            </a:r>
          </a:p>
        </p:txBody>
      </p:sp>
    </p:spTree>
    <p:extLst>
      <p:ext uri="{BB962C8B-B14F-4D97-AF65-F5344CB8AC3E}">
        <p14:creationId xmlns:p14="http://schemas.microsoft.com/office/powerpoint/2010/main" val="646859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4. static class</a:t>
            </a:r>
          </a:p>
          <a:p>
            <a:pPr marL="0" indent="0">
              <a:buNone/>
            </a:pPr>
            <a:r>
              <a:rPr lang="en-US" sz="1600" dirty="0">
                <a:latin typeface="Times New Roman" panose="02020603050405020304" pitchFamily="18" charset="0"/>
                <a:cs typeface="Times New Roman" panose="02020603050405020304" pitchFamily="18" charset="0"/>
              </a:rPr>
              <a:t>static class in Java</a:t>
            </a:r>
          </a:p>
          <a:p>
            <a:pPr marL="0" indent="0">
              <a:buNone/>
            </a:pPr>
            <a:r>
              <a:rPr lang="en-US" sz="1600" dirty="0">
                <a:latin typeface="Times New Roman" panose="02020603050405020304" pitchFamily="18" charset="0"/>
                <a:cs typeface="Times New Roman" panose="02020603050405020304" pitchFamily="18" charset="0"/>
              </a:rPr>
              <a:t>A class can be made static only if it is a nested class.</a:t>
            </a:r>
          </a:p>
          <a:p>
            <a:pPr marL="0" indent="0">
              <a:buNone/>
            </a:pPr>
            <a:r>
              <a:rPr lang="en-US" sz="1600" dirty="0">
                <a:latin typeface="Times New Roman" panose="02020603050405020304" pitchFamily="18" charset="0"/>
                <a:cs typeface="Times New Roman" panose="02020603050405020304" pitchFamily="18" charset="0"/>
              </a:rPr>
              <a:t>1. Nested static class doesn’t need reference of Outer class</a:t>
            </a:r>
          </a:p>
          <a:p>
            <a:pPr marL="0" indent="0">
              <a:buNone/>
            </a:pPr>
            <a:r>
              <a:rPr lang="en-US" sz="1600" dirty="0">
                <a:latin typeface="Times New Roman" panose="02020603050405020304" pitchFamily="18" charset="0"/>
                <a:cs typeface="Times New Roman" panose="02020603050405020304" pitchFamily="18" charset="0"/>
              </a:rPr>
              <a:t>2. A static class cannot access non-static members of the Outer </a:t>
            </a:r>
            <a:r>
              <a:rPr lang="en-US" sz="1600" dirty="0" smtClean="0">
                <a:latin typeface="Times New Roman" panose="02020603050405020304" pitchFamily="18" charset="0"/>
                <a:cs typeface="Times New Roman" panose="02020603050405020304" pitchFamily="18" charset="0"/>
              </a:rPr>
              <a:t>class</a:t>
            </a:r>
          </a:p>
          <a:p>
            <a:pPr marL="0" indent="0">
              <a:buNone/>
            </a:pPr>
            <a:r>
              <a:rPr lang="en-US" sz="1600" dirty="0" smtClean="0">
                <a:latin typeface="Times New Roman" panose="02020603050405020304" pitchFamily="18" charset="0"/>
                <a:cs typeface="Times New Roman" panose="02020603050405020304" pitchFamily="18" charset="0"/>
              </a:rPr>
              <a:t>Syntax </a:t>
            </a:r>
          </a:p>
          <a:p>
            <a:pPr marL="0" indent="0">
              <a:buNone/>
            </a:pPr>
            <a:r>
              <a:rPr lang="en-US" sz="1600" dirty="0">
                <a:latin typeface="Times New Roman" panose="02020603050405020304" pitchFamily="18" charset="0"/>
                <a:cs typeface="Times New Roman" panose="02020603050405020304" pitchFamily="18" charset="0"/>
              </a:rPr>
              <a:t>class One</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smtClean="0">
                <a:latin typeface="Times New Roman" panose="02020603050405020304" pitchFamily="18" charset="0"/>
                <a:cs typeface="Times New Roman" panose="02020603050405020304" pitchFamily="18" charset="0"/>
              </a:rPr>
              <a:t>     class </a:t>
            </a:r>
            <a:r>
              <a:rPr lang="en-US" sz="1600" dirty="0">
                <a:latin typeface="Times New Roman" panose="02020603050405020304" pitchFamily="18" charset="0"/>
                <a:cs typeface="Times New Roman" panose="02020603050405020304" pitchFamily="18" charset="0"/>
              </a:rPr>
              <a:t>Two</a:t>
            </a:r>
          </a:p>
          <a:p>
            <a:pPr marL="0" indent="0">
              <a:buNone/>
            </a:pPr>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disp</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a:t>
            </a:r>
          </a:p>
          <a:p>
            <a:pPr marL="0" indent="0">
              <a:buNone/>
            </a:pPr>
            <a:r>
              <a:rPr lang="en-US" sz="1600" dirty="0" smtClean="0">
                <a:latin typeface="Times New Roman" panose="02020603050405020304" pitchFamily="18" charset="0"/>
                <a:cs typeface="Times New Roman" panose="02020603050405020304" pitchFamily="18" charset="0"/>
              </a:rPr>
              <a:t>                   }  </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184571" y="613954"/>
            <a:ext cx="3683726" cy="2862322"/>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psvm</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One obj1 = new One();</a:t>
            </a:r>
          </a:p>
          <a:p>
            <a:r>
              <a:rPr lang="en-US" sz="2000" dirty="0">
                <a:latin typeface="Times New Roman" panose="02020603050405020304" pitchFamily="18" charset="0"/>
                <a:cs typeface="Times New Roman" panose="02020603050405020304" pitchFamily="18" charset="0"/>
              </a:rPr>
              <a:t>obj1.disp();</a:t>
            </a:r>
          </a:p>
          <a:p>
            <a:r>
              <a:rPr lang="en-US" sz="2000" dirty="0" err="1">
                <a:latin typeface="Times New Roman" panose="02020603050405020304" pitchFamily="18" charset="0"/>
                <a:cs typeface="Times New Roman" panose="02020603050405020304" pitchFamily="18" charset="0"/>
              </a:rPr>
              <a:t>One.Two</a:t>
            </a:r>
            <a:r>
              <a:rPr lang="en-US" sz="2000" dirty="0">
                <a:latin typeface="Times New Roman" panose="02020603050405020304" pitchFamily="18" charset="0"/>
                <a:cs typeface="Times New Roman" panose="02020603050405020304" pitchFamily="18" charset="0"/>
              </a:rPr>
              <a:t> obj2 = new </a:t>
            </a:r>
            <a:r>
              <a:rPr lang="en-US" sz="2000" dirty="0" err="1">
                <a:latin typeface="Times New Roman" panose="02020603050405020304" pitchFamily="18" charset="0"/>
                <a:cs typeface="Times New Roman" panose="02020603050405020304" pitchFamily="18" charset="0"/>
              </a:rPr>
              <a:t>One.Two</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obj2.disp();</a:t>
            </a:r>
          </a:p>
          <a:p>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p>
          <a:p>
            <a:endParaRPr lang="en-US" sz="2000" dirty="0"/>
          </a:p>
        </p:txBody>
      </p:sp>
    </p:spTree>
    <p:extLst>
      <p:ext uri="{BB962C8B-B14F-4D97-AF65-F5344CB8AC3E}">
        <p14:creationId xmlns:p14="http://schemas.microsoft.com/office/powerpoint/2010/main" val="18156180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CODE: static Class in Java</a:t>
            </a:r>
          </a:p>
          <a:p>
            <a:pPr marL="0" indent="0">
              <a:buNone/>
            </a:pPr>
            <a:r>
              <a:rPr lang="en-US" sz="1600" dirty="0">
                <a:latin typeface="Times New Roman" panose="02020603050405020304" pitchFamily="18" charset="0"/>
                <a:cs typeface="Times New Roman" panose="02020603050405020304" pitchFamily="18" charset="0"/>
              </a:rPr>
              <a:t>class </a:t>
            </a:r>
            <a:r>
              <a:rPr lang="en-US" sz="1600" dirty="0" err="1">
                <a:latin typeface="Times New Roman" panose="02020603050405020304" pitchFamily="18" charset="0"/>
                <a:cs typeface="Times New Roman" panose="02020603050405020304" pitchFamily="18" charset="0"/>
              </a:rPr>
              <a:t>JavaExample</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private static String </a:t>
            </a:r>
            <a:r>
              <a:rPr lang="en-US" sz="1600" dirty="0" err="1">
                <a:latin typeface="Times New Roman" panose="02020603050405020304" pitchFamily="18" charset="0"/>
                <a:cs typeface="Times New Roman" panose="02020603050405020304" pitchFamily="18" charset="0"/>
              </a:rPr>
              <a:t>str</a:t>
            </a:r>
            <a:r>
              <a:rPr lang="en-US" sz="1600" dirty="0">
                <a:latin typeface="Times New Roman" panose="02020603050405020304" pitchFamily="18" charset="0"/>
                <a:cs typeface="Times New Roman" panose="02020603050405020304" pitchFamily="18" charset="0"/>
              </a:rPr>
              <a:t> = "TNS Java Sessions";</a:t>
            </a:r>
          </a:p>
          <a:p>
            <a:pPr marL="0" indent="0">
              <a:buNone/>
            </a:pPr>
            <a:r>
              <a:rPr lang="en-US" sz="1600" dirty="0">
                <a:latin typeface="Times New Roman" panose="02020603050405020304" pitchFamily="18" charset="0"/>
                <a:cs typeface="Times New Roman" panose="02020603050405020304" pitchFamily="18" charset="0"/>
              </a:rPr>
              <a:t>static class </a:t>
            </a:r>
            <a:r>
              <a:rPr lang="en-US" sz="1600" dirty="0" err="1">
                <a:latin typeface="Times New Roman" panose="02020603050405020304" pitchFamily="18" charset="0"/>
                <a:cs typeface="Times New Roman" panose="02020603050405020304" pitchFamily="18" charset="0"/>
              </a:rPr>
              <a:t>MyNestedClass</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public void </a:t>
            </a:r>
            <a:r>
              <a:rPr lang="en-US" sz="1600" dirty="0" err="1">
                <a:latin typeface="Times New Roman" panose="02020603050405020304" pitchFamily="18" charset="0"/>
                <a:cs typeface="Times New Roman" panose="02020603050405020304" pitchFamily="18" charset="0"/>
              </a:rPr>
              <a:t>disp</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str</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public static void main(String </a:t>
            </a:r>
            <a:r>
              <a:rPr lang="en-US" sz="1600" dirty="0" err="1">
                <a:latin typeface="Times New Roman" panose="02020603050405020304" pitchFamily="18" charset="0"/>
                <a:cs typeface="Times New Roman" panose="02020603050405020304" pitchFamily="18" charset="0"/>
              </a:rPr>
              <a:t>args</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err="1">
                <a:latin typeface="Times New Roman" panose="02020603050405020304" pitchFamily="18" charset="0"/>
                <a:cs typeface="Times New Roman" panose="02020603050405020304" pitchFamily="18" charset="0"/>
              </a:rPr>
              <a:t>JavaExample.MyNestedClass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obj</a:t>
            </a:r>
            <a:r>
              <a:rPr lang="en-US" sz="1600" dirty="0">
                <a:latin typeface="Times New Roman" panose="02020603050405020304" pitchFamily="18" charset="0"/>
                <a:cs typeface="Times New Roman" panose="02020603050405020304" pitchFamily="18" charset="0"/>
              </a:rPr>
              <a:t> = new </a:t>
            </a:r>
            <a:r>
              <a:rPr lang="en-US" sz="1600" dirty="0" err="1">
                <a:latin typeface="Times New Roman" panose="02020603050405020304" pitchFamily="18" charset="0"/>
                <a:cs typeface="Times New Roman" panose="02020603050405020304" pitchFamily="18" charset="0"/>
              </a:rPr>
              <a:t>JavaExample.MyNestedClass</a:t>
            </a:r>
            <a:r>
              <a:rPr lang="en-US" sz="1600" dirty="0">
                <a:latin typeface="Times New Roman" panose="02020603050405020304" pitchFamily="18" charset="0"/>
                <a:cs typeface="Times New Roman" panose="02020603050405020304" pitchFamily="18" charset="0"/>
              </a:rPr>
              <a:t>();</a:t>
            </a:r>
          </a:p>
          <a:p>
            <a:pPr marL="0" indent="0">
              <a:buNone/>
            </a:pPr>
            <a:r>
              <a:rPr lang="en-US" sz="1600" dirty="0" err="1">
                <a:latin typeface="Times New Roman" panose="02020603050405020304" pitchFamily="18" charset="0"/>
                <a:cs typeface="Times New Roman" panose="02020603050405020304" pitchFamily="18" charset="0"/>
              </a:rPr>
              <a:t>obj.disp</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95156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88274" y="640080"/>
            <a:ext cx="10411097" cy="5536883"/>
          </a:xfrm>
          <a:prstGeom prst="rect">
            <a:avLst/>
          </a:prstGeom>
        </p:spPr>
      </p:pic>
    </p:spTree>
    <p:extLst>
      <p:ext uri="{BB962C8B-B14F-4D97-AF65-F5344CB8AC3E}">
        <p14:creationId xmlns:p14="http://schemas.microsoft.com/office/powerpoint/2010/main" val="26119033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Arrays in Java with Program Examples</a:t>
            </a:r>
          </a:p>
          <a:p>
            <a:pPr marL="0" indent="0">
              <a:buNone/>
            </a:pPr>
            <a:r>
              <a:rPr lang="en-US" sz="1600" dirty="0">
                <a:latin typeface="Times New Roman" panose="02020603050405020304" pitchFamily="18" charset="0"/>
                <a:cs typeface="Times New Roman" panose="02020603050405020304" pitchFamily="18" charset="0"/>
              </a:rPr>
              <a:t>Arrays in Java are a group of like-typed variables that are referred to by a common name. </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dirty="0" smtClean="0">
                <a:latin typeface="Times New Roman" panose="02020603050405020304" pitchFamily="18" charset="0"/>
                <a:cs typeface="Times New Roman" panose="02020603050405020304" pitchFamily="18" charset="0"/>
              </a:rPr>
              <a:t>Array </a:t>
            </a:r>
            <a:r>
              <a:rPr lang="en-US" sz="1600" dirty="0">
                <a:latin typeface="Times New Roman" panose="02020603050405020304" pitchFamily="18" charset="0"/>
                <a:cs typeface="Times New Roman" panose="02020603050405020304" pitchFamily="18" charset="0"/>
              </a:rPr>
              <a:t>is a collection of similar type of elements that have contiguous memory location</a:t>
            </a:r>
            <a:r>
              <a:rPr lang="en-US" sz="1600" dirty="0" smtClean="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Arrays in Java are Objects.</a:t>
            </a:r>
          </a:p>
          <a:p>
            <a:r>
              <a:rPr lang="en-US" sz="1600" dirty="0">
                <a:latin typeface="Times New Roman" panose="02020603050405020304" pitchFamily="18" charset="0"/>
                <a:cs typeface="Times New Roman" panose="02020603050405020304" pitchFamily="18" charset="0"/>
              </a:rPr>
              <a:t>In Java all arrays are dynamically allocated.(discussed below)</a:t>
            </a:r>
          </a:p>
          <a:p>
            <a:r>
              <a:rPr lang="en-US" sz="1600" dirty="0">
                <a:latin typeface="Times New Roman" panose="02020603050405020304" pitchFamily="18" charset="0"/>
                <a:cs typeface="Times New Roman" panose="02020603050405020304" pitchFamily="18" charset="0"/>
              </a:rPr>
              <a:t>Java array can be also be used as a static field, a local variable or a method parameter.</a:t>
            </a:r>
          </a:p>
          <a:p>
            <a:r>
              <a:rPr lang="en-US" sz="1600" dirty="0">
                <a:latin typeface="Times New Roman" panose="02020603050405020304" pitchFamily="18" charset="0"/>
                <a:cs typeface="Times New Roman" panose="02020603050405020304" pitchFamily="18" charset="0"/>
              </a:rPr>
              <a:t>The size of an array must be specified by an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value and not long or short</a:t>
            </a:r>
            <a:r>
              <a:rPr lang="en-US" sz="1600" dirty="0" smtClean="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In case of primitives data types, the actual values are stored in contiguous memory locations.</a:t>
            </a:r>
          </a:p>
          <a:p>
            <a:r>
              <a:rPr lang="en-US" sz="1600" dirty="0">
                <a:latin typeface="Times New Roman" panose="02020603050405020304" pitchFamily="18" charset="0"/>
                <a:cs typeface="Times New Roman" panose="02020603050405020304" pitchFamily="18" charset="0"/>
              </a:rPr>
              <a:t>In case of objects of a class, the actual objects are stored in heap segment.</a:t>
            </a:r>
          </a:p>
        </p:txBody>
      </p:sp>
      <p:pic>
        <p:nvPicPr>
          <p:cNvPr id="3" name="Picture 2"/>
          <p:cNvPicPr>
            <a:picLocks noChangeAspect="1"/>
          </p:cNvPicPr>
          <p:nvPr/>
        </p:nvPicPr>
        <p:blipFill>
          <a:blip r:embed="rId2"/>
          <a:stretch>
            <a:fillRect/>
          </a:stretch>
        </p:blipFill>
        <p:spPr>
          <a:xfrm>
            <a:off x="2424112" y="3892731"/>
            <a:ext cx="7343775" cy="2173741"/>
          </a:xfrm>
          <a:prstGeom prst="rect">
            <a:avLst/>
          </a:prstGeom>
        </p:spPr>
      </p:pic>
    </p:spTree>
    <p:extLst>
      <p:ext uri="{BB962C8B-B14F-4D97-AF65-F5344CB8AC3E}">
        <p14:creationId xmlns:p14="http://schemas.microsoft.com/office/powerpoint/2010/main" val="39964286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Types of Array in java</a:t>
            </a:r>
          </a:p>
          <a:p>
            <a:pPr marL="0" indent="0">
              <a:buNone/>
            </a:pPr>
            <a:r>
              <a:rPr lang="en-US" sz="1600" dirty="0">
                <a:latin typeface="Times New Roman" panose="02020603050405020304" pitchFamily="18" charset="0"/>
                <a:cs typeface="Times New Roman" panose="02020603050405020304" pitchFamily="18" charset="0"/>
              </a:rPr>
              <a:t>There are two types of array.</a:t>
            </a:r>
          </a:p>
          <a:p>
            <a:r>
              <a:rPr lang="en-US" sz="1600" dirty="0" smtClean="0">
                <a:latin typeface="Times New Roman" panose="02020603050405020304" pitchFamily="18" charset="0"/>
                <a:cs typeface="Times New Roman" panose="02020603050405020304" pitchFamily="18" charset="0"/>
              </a:rPr>
              <a:t>Single </a:t>
            </a:r>
            <a:r>
              <a:rPr lang="en-US" sz="1600" dirty="0">
                <a:latin typeface="Times New Roman" panose="02020603050405020304" pitchFamily="18" charset="0"/>
                <a:cs typeface="Times New Roman" panose="02020603050405020304" pitchFamily="18" charset="0"/>
              </a:rPr>
              <a:t>Dimensional Array</a:t>
            </a:r>
          </a:p>
          <a:p>
            <a:r>
              <a:rPr lang="en-US" sz="1600" dirty="0">
                <a:latin typeface="Times New Roman" panose="02020603050405020304" pitchFamily="18" charset="0"/>
                <a:cs typeface="Times New Roman" panose="02020603050405020304" pitchFamily="18" charset="0"/>
              </a:rPr>
              <a:t>Multidimensional Array</a:t>
            </a:r>
          </a:p>
          <a:p>
            <a:pPr marL="0" indent="0">
              <a:buNone/>
            </a:pPr>
            <a:r>
              <a:rPr lang="en-US" sz="1600" b="1" dirty="0">
                <a:latin typeface="Times New Roman" panose="02020603050405020304" pitchFamily="18" charset="0"/>
                <a:cs typeface="Times New Roman" panose="02020603050405020304" pitchFamily="18" charset="0"/>
              </a:rPr>
              <a:t>Single Dimensional Arrays</a:t>
            </a:r>
          </a:p>
          <a:p>
            <a:pPr marL="0" indent="0">
              <a:buNone/>
            </a:pPr>
            <a:r>
              <a:rPr lang="en-US" sz="1600" dirty="0">
                <a:latin typeface="Times New Roman" panose="02020603050405020304" pitchFamily="18" charset="0"/>
                <a:cs typeface="Times New Roman" panose="02020603050405020304" pitchFamily="18" charset="0"/>
              </a:rPr>
              <a:t>Creating, Initializing, and Accessing an Array</a:t>
            </a:r>
          </a:p>
          <a:p>
            <a:pPr marL="0" indent="0">
              <a:buNone/>
            </a:pPr>
            <a:r>
              <a:rPr lang="en-US" sz="1600" dirty="0">
                <a:latin typeface="Times New Roman" panose="02020603050405020304" pitchFamily="18" charset="0"/>
                <a:cs typeface="Times New Roman" panose="02020603050405020304" pitchFamily="18" charset="0"/>
              </a:rPr>
              <a:t>The general form of a one-dimensional array declaration is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type </a:t>
            </a:r>
            <a:r>
              <a:rPr lang="en-US" sz="1600" dirty="0" err="1">
                <a:latin typeface="Times New Roman" panose="02020603050405020304" pitchFamily="18" charset="0"/>
                <a:cs typeface="Times New Roman" panose="02020603050405020304" pitchFamily="18" charset="0"/>
              </a:rPr>
              <a:t>var</a:t>
            </a:r>
            <a:r>
              <a:rPr lang="en-US" sz="1600" dirty="0">
                <a:latin typeface="Times New Roman" panose="02020603050405020304" pitchFamily="18" charset="0"/>
                <a:cs typeface="Times New Roman" panose="02020603050405020304" pitchFamily="18" charset="0"/>
              </a:rPr>
              <a:t>-name[];</a:t>
            </a:r>
          </a:p>
          <a:p>
            <a:pPr marL="0" indent="0">
              <a:buNone/>
            </a:pPr>
            <a:r>
              <a:rPr lang="en-US" sz="1600" dirty="0">
                <a:latin typeface="Times New Roman" panose="02020603050405020304" pitchFamily="18" charset="0"/>
                <a:cs typeface="Times New Roman" panose="02020603050405020304" pitchFamily="18" charset="0"/>
              </a:rPr>
              <a:t>OR</a:t>
            </a:r>
          </a:p>
          <a:p>
            <a:pPr marL="0" indent="0">
              <a:buNone/>
            </a:pPr>
            <a:r>
              <a:rPr lang="en-US" sz="1600" dirty="0">
                <a:latin typeface="Times New Roman" panose="02020603050405020304" pitchFamily="18" charset="0"/>
                <a:cs typeface="Times New Roman" panose="02020603050405020304" pitchFamily="18" charset="0"/>
              </a:rPr>
              <a:t>type[] </a:t>
            </a:r>
            <a:r>
              <a:rPr lang="en-US" sz="1600" dirty="0" err="1">
                <a:latin typeface="Times New Roman" panose="02020603050405020304" pitchFamily="18" charset="0"/>
                <a:cs typeface="Times New Roman" panose="02020603050405020304" pitchFamily="18" charset="0"/>
              </a:rPr>
              <a:t>var</a:t>
            </a:r>
            <a:r>
              <a:rPr lang="en-US" sz="1600" dirty="0">
                <a:latin typeface="Times New Roman" panose="02020603050405020304" pitchFamily="18" charset="0"/>
                <a:cs typeface="Times New Roman" panose="02020603050405020304" pitchFamily="18" charset="0"/>
              </a:rPr>
              <a:t>-name</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a:latin typeface="Times New Roman" panose="02020603050405020304" pitchFamily="18" charset="0"/>
                <a:cs typeface="Times New Roman" panose="02020603050405020304" pitchFamily="18" charset="0"/>
              </a:rPr>
              <a:t>Instantiating an Array in </a:t>
            </a:r>
            <a:r>
              <a:rPr lang="en-US" sz="1600" b="1" dirty="0" smtClean="0">
                <a:latin typeface="Times New Roman" panose="02020603050405020304" pitchFamily="18" charset="0"/>
                <a:cs typeface="Times New Roman" panose="02020603050405020304" pitchFamily="18" charset="0"/>
              </a:rPr>
              <a:t>Java</a:t>
            </a:r>
          </a:p>
          <a:p>
            <a:pPr marL="0" indent="0">
              <a:buNone/>
            </a:pP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intArray</a:t>
            </a:r>
            <a:r>
              <a:rPr lang="en-US" sz="1600" dirty="0">
                <a:latin typeface="Times New Roman" panose="02020603050405020304" pitchFamily="18" charset="0"/>
                <a:cs typeface="Times New Roman" panose="02020603050405020304" pitchFamily="18" charset="0"/>
              </a:rPr>
              <a:t>[];    //declaring array</a:t>
            </a:r>
          </a:p>
          <a:p>
            <a:pPr marL="0" indent="0">
              <a:buNone/>
            </a:pPr>
            <a:r>
              <a:rPr lang="en-US" sz="1600" dirty="0" err="1" smtClean="0">
                <a:latin typeface="Times New Roman" panose="02020603050405020304" pitchFamily="18" charset="0"/>
                <a:cs typeface="Times New Roman" panose="02020603050405020304" pitchFamily="18" charset="0"/>
              </a:rPr>
              <a:t>intArray</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new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[20];  // allocating memory to array</a:t>
            </a:r>
          </a:p>
        </p:txBody>
      </p:sp>
      <p:sp>
        <p:nvSpPr>
          <p:cNvPr id="4" name="TextBox 3"/>
          <p:cNvSpPr txBox="1"/>
          <p:nvPr/>
        </p:nvSpPr>
        <p:spPr>
          <a:xfrm>
            <a:off x="5577841" y="4611190"/>
            <a:ext cx="613954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intArray</a:t>
            </a:r>
            <a:r>
              <a:rPr lang="en-US" dirty="0">
                <a:latin typeface="Times New Roman" panose="02020603050405020304" pitchFamily="18" charset="0"/>
                <a:cs typeface="Times New Roman" panose="02020603050405020304" pitchFamily="18" charset="0"/>
              </a:rPr>
              <a:t> = new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[20]; // combining both statements in one</a:t>
            </a:r>
          </a:p>
        </p:txBody>
      </p:sp>
    </p:spTree>
    <p:extLst>
      <p:ext uri="{BB962C8B-B14F-4D97-AF65-F5344CB8AC3E}">
        <p14:creationId xmlns:p14="http://schemas.microsoft.com/office/powerpoint/2010/main" val="32049205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class </a:t>
            </a:r>
            <a:r>
              <a:rPr lang="en-US" sz="1600" dirty="0" err="1">
                <a:latin typeface="Times New Roman" panose="02020603050405020304" pitchFamily="18" charset="0"/>
                <a:cs typeface="Times New Roman" panose="02020603050405020304" pitchFamily="18" charset="0"/>
              </a:rPr>
              <a:t>Testarray</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public static void main(String </a:t>
            </a:r>
            <a:r>
              <a:rPr lang="en-US" sz="1600" dirty="0" err="1">
                <a:latin typeface="Times New Roman" panose="02020603050405020304" pitchFamily="18" charset="0"/>
                <a:cs typeface="Times New Roman" panose="02020603050405020304" pitchFamily="18" charset="0"/>
              </a:rPr>
              <a:t>args</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 = new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[5]; //declaration and instantiation  </a:t>
            </a:r>
          </a:p>
          <a:p>
            <a:pPr marL="0" indent="0">
              <a:buNone/>
            </a:pPr>
            <a:r>
              <a:rPr lang="en-US" sz="1600" dirty="0">
                <a:latin typeface="Times New Roman" panose="02020603050405020304" pitchFamily="18" charset="0"/>
                <a:cs typeface="Times New Roman" panose="02020603050405020304" pitchFamily="18" charset="0"/>
              </a:rPr>
              <a:t>  a[0] = 10; //initialization  </a:t>
            </a:r>
          </a:p>
          <a:p>
            <a:pPr marL="0" indent="0">
              <a:buNone/>
            </a:pPr>
            <a:r>
              <a:rPr lang="en-US" sz="1600" dirty="0">
                <a:latin typeface="Times New Roman" panose="02020603050405020304" pitchFamily="18" charset="0"/>
                <a:cs typeface="Times New Roman" panose="02020603050405020304" pitchFamily="18" charset="0"/>
              </a:rPr>
              <a:t>  a[1] = 20;</a:t>
            </a:r>
          </a:p>
          <a:p>
            <a:pPr marL="0" indent="0">
              <a:buNone/>
            </a:pPr>
            <a:r>
              <a:rPr lang="en-US" sz="1600" dirty="0">
                <a:latin typeface="Times New Roman" panose="02020603050405020304" pitchFamily="18" charset="0"/>
                <a:cs typeface="Times New Roman" panose="02020603050405020304" pitchFamily="18" charset="0"/>
              </a:rPr>
              <a:t>  a[2] = 70;</a:t>
            </a:r>
          </a:p>
          <a:p>
            <a:pPr marL="0" indent="0">
              <a:buNone/>
            </a:pPr>
            <a:r>
              <a:rPr lang="en-US" sz="1600" dirty="0">
                <a:latin typeface="Times New Roman" panose="02020603050405020304" pitchFamily="18" charset="0"/>
                <a:cs typeface="Times New Roman" panose="02020603050405020304" pitchFamily="18" charset="0"/>
              </a:rPr>
              <a:t>  a[3] = 40;</a:t>
            </a:r>
          </a:p>
          <a:p>
            <a:pPr marL="0" indent="0">
              <a:buNone/>
            </a:pPr>
            <a:r>
              <a:rPr lang="en-US" sz="1600" dirty="0">
                <a:latin typeface="Times New Roman" panose="02020603050405020304" pitchFamily="18" charset="0"/>
                <a:cs typeface="Times New Roman" panose="02020603050405020304" pitchFamily="18" charset="0"/>
              </a:rPr>
              <a:t>  a[4] = 50;</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//printing array  </a:t>
            </a:r>
          </a:p>
          <a:p>
            <a:pPr marL="0" indent="0">
              <a:buNone/>
            </a:pPr>
            <a:r>
              <a:rPr lang="en-US" sz="1600" dirty="0">
                <a:latin typeface="Times New Roman" panose="02020603050405020304" pitchFamily="18" charset="0"/>
                <a:cs typeface="Times New Roman" panose="02020603050405020304" pitchFamily="18" charset="0"/>
              </a:rPr>
              <a:t>  for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 0;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&lt; </a:t>
            </a:r>
            <a:r>
              <a:rPr lang="en-US" sz="1600" dirty="0" err="1">
                <a:latin typeface="Times New Roman" panose="02020603050405020304" pitchFamily="18" charset="0"/>
                <a:cs typeface="Times New Roman" panose="02020603050405020304" pitchFamily="18" charset="0"/>
              </a:rPr>
              <a:t>a.length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//length is the property of array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(a[</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947071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Arrays of Objects</a:t>
            </a:r>
          </a:p>
          <a:p>
            <a:pPr marL="0" indent="0">
              <a:buNone/>
            </a:pPr>
            <a:r>
              <a:rPr lang="en-US" sz="1600" dirty="0">
                <a:latin typeface="Times New Roman" panose="02020603050405020304" pitchFamily="18" charset="0"/>
                <a:cs typeface="Times New Roman" panose="02020603050405020304" pitchFamily="18" charset="0"/>
              </a:rPr>
              <a:t>An array of objects is created just like an array of primitive type data items in the following way. </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class Student</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public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roll_no</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public String name;</a:t>
            </a:r>
          </a:p>
          <a:p>
            <a:pPr marL="0" indent="0">
              <a:buNone/>
            </a:pPr>
            <a:r>
              <a:rPr lang="en-US" sz="1600" dirty="0">
                <a:latin typeface="Times New Roman" panose="02020603050405020304" pitchFamily="18" charset="0"/>
                <a:cs typeface="Times New Roman" panose="02020603050405020304" pitchFamily="18" charset="0"/>
              </a:rPr>
              <a:t>    Student(</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roll_no</a:t>
            </a:r>
            <a:r>
              <a:rPr lang="en-US" sz="1600" dirty="0">
                <a:latin typeface="Times New Roman" panose="02020603050405020304" pitchFamily="18" charset="0"/>
                <a:cs typeface="Times New Roman" panose="02020603050405020304" pitchFamily="18" charset="0"/>
              </a:rPr>
              <a:t>, String name)</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this.roll_no</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roll_no</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this.name = name;</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823062" y="1225689"/>
            <a:ext cx="4545875" cy="5632311"/>
          </a:xfrm>
          <a:prstGeom prst="rect">
            <a:avLst/>
          </a:prstGeom>
          <a:noFill/>
          <a:ln>
            <a:solidFill>
              <a:srgbClr val="0070C0"/>
            </a:solidFill>
          </a:ln>
        </p:spPr>
        <p:txBody>
          <a:bodyPr wrap="square" rtlCol="0">
            <a:spAutoFit/>
          </a:bodyPr>
          <a:lstStyle/>
          <a:p>
            <a:r>
              <a:rPr lang="en-US" dirty="0">
                <a:latin typeface="Times New Roman" panose="02020603050405020304" pitchFamily="18" charset="0"/>
                <a:cs typeface="Times New Roman" panose="02020603050405020304" pitchFamily="18" charset="0"/>
              </a:rPr>
              <a:t>// Elements of array are objects of a class Student.</a:t>
            </a:r>
          </a:p>
          <a:p>
            <a:r>
              <a:rPr lang="en-US" dirty="0">
                <a:latin typeface="Times New Roman" panose="02020603050405020304" pitchFamily="18" charset="0"/>
                <a:cs typeface="Times New Roman" panose="02020603050405020304" pitchFamily="18" charset="0"/>
              </a:rPr>
              <a:t>public class GFG</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public static void main (String[]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declares an Array of integers.</a:t>
            </a:r>
          </a:p>
          <a:p>
            <a:r>
              <a:rPr lang="en-US" dirty="0">
                <a:latin typeface="Times New Roman" panose="02020603050405020304" pitchFamily="18" charset="0"/>
                <a:cs typeface="Times New Roman" panose="02020603050405020304" pitchFamily="18" charset="0"/>
              </a:rPr>
              <a:t>        Student[] </a:t>
            </a:r>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allocating memory for 5 objects of type Student.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 = new Student[5];</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initialize the first elements of the array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[0] = new Student(1,"aman");</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initialize the second elements of the array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[1] = new Student(2,"vaibhav");</a:t>
            </a:r>
          </a:p>
          <a:p>
            <a:r>
              <a:rPr lang="en-US" dirty="0">
                <a:latin typeface="Times New Roman" panose="02020603050405020304" pitchFamily="18" charset="0"/>
                <a:cs typeface="Times New Roman" panose="02020603050405020304" pitchFamily="18" charset="0"/>
              </a:rPr>
              <a:t> </a:t>
            </a:r>
          </a:p>
        </p:txBody>
      </p:sp>
      <p:sp>
        <p:nvSpPr>
          <p:cNvPr id="4" name="TextBox 3"/>
          <p:cNvSpPr txBox="1"/>
          <p:nvPr/>
        </p:nvSpPr>
        <p:spPr>
          <a:xfrm>
            <a:off x="8582297" y="1225689"/>
            <a:ext cx="3474720" cy="4801314"/>
          </a:xfrm>
          <a:prstGeom prst="rect">
            <a:avLst/>
          </a:prstGeom>
          <a:noFill/>
          <a:ln>
            <a:solidFill>
              <a:srgbClr val="0070C0"/>
            </a:solidFill>
          </a:ln>
        </p:spPr>
        <p:txBody>
          <a:bodyPr wrap="square" rtlCol="0">
            <a:spAutoFit/>
          </a:bodyPr>
          <a:lstStyle/>
          <a:p>
            <a:r>
              <a:rPr lang="en-US"/>
              <a:t> // so on...</a:t>
            </a:r>
          </a:p>
          <a:p>
            <a:r>
              <a:rPr lang="en-US"/>
              <a:t>        arr[2] = new Student(3,"shikar");</a:t>
            </a:r>
          </a:p>
          <a:p>
            <a:r>
              <a:rPr lang="en-US"/>
              <a:t>        arr[3] = new Student(4,"dharmesh");</a:t>
            </a:r>
          </a:p>
          <a:p>
            <a:r>
              <a:rPr lang="en-US"/>
              <a:t>        arr[4] = new Student(5,"mohit");</a:t>
            </a:r>
          </a:p>
          <a:p>
            <a:r>
              <a:rPr lang="en-US"/>
              <a:t> </a:t>
            </a:r>
          </a:p>
          <a:p>
            <a:r>
              <a:rPr lang="en-US"/>
              <a:t>        // accessing the elements of the specified array</a:t>
            </a:r>
          </a:p>
          <a:p>
            <a:r>
              <a:rPr lang="en-US"/>
              <a:t>        for (int i = 0; i &lt; arr.length; i++)</a:t>
            </a:r>
          </a:p>
          <a:p>
            <a:r>
              <a:rPr lang="en-US"/>
              <a:t>            System.out.println("Element at " + i + " : " +</a:t>
            </a:r>
          </a:p>
          <a:p>
            <a:r>
              <a:rPr lang="en-US"/>
              <a:t>                        arr[i].roll_no +" "+ arr[i].name);</a:t>
            </a:r>
          </a:p>
          <a:p>
            <a:r>
              <a:rPr lang="en-US"/>
              <a:t>    }</a:t>
            </a:r>
          </a:p>
          <a:p>
            <a:r>
              <a:rPr lang="en-US"/>
              <a:t>}</a:t>
            </a:r>
            <a:endParaRPr lang="en-US" dirty="0"/>
          </a:p>
        </p:txBody>
      </p:sp>
    </p:spTree>
    <p:extLst>
      <p:ext uri="{BB962C8B-B14F-4D97-AF65-F5344CB8AC3E}">
        <p14:creationId xmlns:p14="http://schemas.microsoft.com/office/powerpoint/2010/main" val="368632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Java Multi Dimensional </a:t>
            </a:r>
            <a:r>
              <a:rPr lang="en-US" sz="1600" b="1" dirty="0" smtClean="0">
                <a:latin typeface="Times New Roman" panose="02020603050405020304" pitchFamily="18" charset="0"/>
                <a:cs typeface="Times New Roman" panose="02020603050405020304" pitchFamily="18" charset="0"/>
              </a:rPr>
              <a:t>Arrays</a:t>
            </a:r>
          </a:p>
          <a:p>
            <a:pPr marL="0" indent="0">
              <a:buNone/>
            </a:pP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intArray</a:t>
            </a:r>
            <a:r>
              <a:rPr lang="en-US" sz="1600" dirty="0">
                <a:latin typeface="Times New Roman" panose="02020603050405020304" pitchFamily="18" charset="0"/>
                <a:cs typeface="Times New Roman" panose="02020603050405020304" pitchFamily="18" charset="0"/>
              </a:rPr>
              <a:t> = new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[10][20]; //a 2D array or matrix</a:t>
            </a:r>
          </a:p>
          <a:p>
            <a:pPr marL="0" indent="0">
              <a:buNone/>
            </a:pP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intArray</a:t>
            </a:r>
            <a:r>
              <a:rPr lang="en-US" sz="1600" dirty="0">
                <a:latin typeface="Times New Roman" panose="02020603050405020304" pitchFamily="18" charset="0"/>
                <a:cs typeface="Times New Roman" panose="02020603050405020304" pitchFamily="18" charset="0"/>
              </a:rPr>
              <a:t> = new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[10][20][10]; //a 3D </a:t>
            </a:r>
            <a:r>
              <a:rPr lang="en-US" sz="1600" dirty="0" smtClean="0">
                <a:latin typeface="Times New Roman" panose="02020603050405020304" pitchFamily="18" charset="0"/>
                <a:cs typeface="Times New Roman" panose="02020603050405020304" pitchFamily="18" charset="0"/>
              </a:rPr>
              <a:t>array</a:t>
            </a:r>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2-D Array in Java Example Program</a:t>
            </a:r>
          </a:p>
          <a:p>
            <a:pPr marL="0" indent="0">
              <a:buNone/>
            </a:pPr>
            <a:r>
              <a:rPr lang="en-US" sz="1400" dirty="0">
                <a:latin typeface="Times New Roman" panose="02020603050405020304" pitchFamily="18" charset="0"/>
                <a:cs typeface="Times New Roman" panose="02020603050405020304" pitchFamily="18" charset="0"/>
              </a:rPr>
              <a:t>class </a:t>
            </a:r>
            <a:r>
              <a:rPr lang="en-US" sz="1400" dirty="0" err="1">
                <a:latin typeface="Times New Roman" panose="02020603050405020304" pitchFamily="18" charset="0"/>
                <a:cs typeface="Times New Roman" panose="02020603050405020304" pitchFamily="18" charset="0"/>
              </a:rPr>
              <a:t>multiDimensional</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int</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arr</a:t>
            </a:r>
            <a:r>
              <a:rPr lang="en-US" sz="1400" dirty="0">
                <a:latin typeface="Times New Roman" panose="02020603050405020304" pitchFamily="18" charset="0"/>
                <a:cs typeface="Times New Roman" panose="02020603050405020304" pitchFamily="18" charset="0"/>
              </a:rPr>
              <a:t>[][] = { {2,7,9},{3,6,1},{7,4,2} </a:t>
            </a:r>
            <a:r>
              <a:rPr lang="en-US" sz="1400" dirty="0" smtClean="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for </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=0;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&lt; 3 ;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for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j=0; j &lt; 3 ; </a:t>
            </a:r>
            <a:r>
              <a:rPr lang="en-US" sz="1400" dirty="0" err="1">
                <a:latin typeface="Times New Roman" panose="02020603050405020304" pitchFamily="18" charset="0"/>
                <a:cs typeface="Times New Roman" panose="02020603050405020304" pitchFamily="18" charset="0"/>
              </a:rPr>
              <a:t>j++</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arr</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][j] + " </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a:blip r:embed="rId2"/>
          <a:stretch>
            <a:fillRect/>
          </a:stretch>
        </p:blipFill>
        <p:spPr>
          <a:xfrm>
            <a:off x="5248275" y="1849211"/>
            <a:ext cx="6105525" cy="3943350"/>
          </a:xfrm>
          <a:prstGeom prst="rect">
            <a:avLst/>
          </a:prstGeom>
        </p:spPr>
      </p:pic>
    </p:spTree>
    <p:extLst>
      <p:ext uri="{BB962C8B-B14F-4D97-AF65-F5344CB8AC3E}">
        <p14:creationId xmlns:p14="http://schemas.microsoft.com/office/powerpoint/2010/main" val="40549651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545749" y="1023528"/>
            <a:ext cx="5962650" cy="3228975"/>
          </a:xfrm>
          <a:prstGeom prst="rect">
            <a:avLst/>
          </a:prstGeom>
        </p:spPr>
      </p:pic>
      <p:sp>
        <p:nvSpPr>
          <p:cNvPr id="6" name="Rectangle 5"/>
          <p:cNvSpPr/>
          <p:nvPr/>
        </p:nvSpPr>
        <p:spPr>
          <a:xfrm>
            <a:off x="944880" y="4866642"/>
            <a:ext cx="10694126"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Jagged array in java is array of arrays such that member arrays can be of different sizes, i.e., we can create a 2-D arrays but with variable number of columns in each row. These type of arrays are also known as Jagged arrays. </a:t>
            </a:r>
          </a:p>
        </p:txBody>
      </p:sp>
    </p:spTree>
    <p:extLst>
      <p:ext uri="{BB962C8B-B14F-4D97-AF65-F5344CB8AC3E}">
        <p14:creationId xmlns:p14="http://schemas.microsoft.com/office/powerpoint/2010/main" val="980716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 Program to demonstrate 2-D jagged array in Java</a:t>
            </a:r>
          </a:p>
          <a:p>
            <a:pPr marL="0" indent="0">
              <a:buNone/>
            </a:pPr>
            <a:r>
              <a:rPr lang="en-US" sz="1400" dirty="0">
                <a:latin typeface="Times New Roman" panose="02020603050405020304" pitchFamily="18" charset="0"/>
                <a:cs typeface="Times New Roman" panose="02020603050405020304" pitchFamily="18" charset="0"/>
              </a:rPr>
              <a:t>class Main</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 Declaring 2-D array with 2 rows</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arr</a:t>
            </a:r>
            <a:r>
              <a:rPr lang="en-US" sz="1400" dirty="0">
                <a:latin typeface="Times New Roman" panose="02020603050405020304" pitchFamily="18" charset="0"/>
                <a:cs typeface="Times New Roman" panose="02020603050405020304" pitchFamily="18" charset="0"/>
              </a:rPr>
              <a:t>[][] = new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[2</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 Making the above array </a:t>
            </a:r>
            <a:r>
              <a:rPr lang="en-US" sz="1400" dirty="0" smtClean="0">
                <a:latin typeface="Times New Roman" panose="02020603050405020304" pitchFamily="18" charset="0"/>
                <a:cs typeface="Times New Roman" panose="02020603050405020304" pitchFamily="18" charset="0"/>
              </a:rPr>
              <a:t>Jagged</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 First row has 3 columns</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arr</a:t>
            </a:r>
            <a:r>
              <a:rPr lang="en-US" sz="1400" dirty="0">
                <a:latin typeface="Times New Roman" panose="02020603050405020304" pitchFamily="18" charset="0"/>
                <a:cs typeface="Times New Roman" panose="02020603050405020304" pitchFamily="18" charset="0"/>
              </a:rPr>
              <a:t>[0] = new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[3</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 Second row has 2 columns</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arr</a:t>
            </a:r>
            <a:r>
              <a:rPr lang="en-US" sz="1400" dirty="0">
                <a:latin typeface="Times New Roman" panose="02020603050405020304" pitchFamily="18" charset="0"/>
                <a:cs typeface="Times New Roman" panose="02020603050405020304" pitchFamily="18" charset="0"/>
              </a:rPr>
              <a:t>[1] = new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[2</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 Initializing array</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count = 0;</a:t>
            </a:r>
          </a:p>
          <a:p>
            <a:pPr marL="0" indent="0">
              <a:buNone/>
            </a:pPr>
            <a:r>
              <a:rPr lang="en-US" sz="1400" dirty="0">
                <a:latin typeface="Times New Roman" panose="02020603050405020304" pitchFamily="18" charset="0"/>
                <a:cs typeface="Times New Roman" panose="02020603050405020304" pitchFamily="18" charset="0"/>
              </a:rPr>
              <a:t>        for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=0;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&lt;</a:t>
            </a:r>
            <a:r>
              <a:rPr lang="en-US" sz="1400" dirty="0" err="1">
                <a:latin typeface="Times New Roman" panose="02020603050405020304" pitchFamily="18" charset="0"/>
                <a:cs typeface="Times New Roman" panose="02020603050405020304" pitchFamily="18" charset="0"/>
              </a:rPr>
              <a:t>arr.length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for(</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j=0; j&lt;</a:t>
            </a:r>
            <a:r>
              <a:rPr lang="en-US" sz="1400" dirty="0" err="1">
                <a:latin typeface="Times New Roman" panose="02020603050405020304" pitchFamily="18" charset="0"/>
                <a:cs typeface="Times New Roman" panose="02020603050405020304" pitchFamily="18" charset="0"/>
              </a:rPr>
              <a:t>arr</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].length; </a:t>
            </a:r>
            <a:r>
              <a:rPr lang="en-US" sz="1400" dirty="0" err="1">
                <a:latin typeface="Times New Roman" panose="02020603050405020304" pitchFamily="18" charset="0"/>
                <a:cs typeface="Times New Roman" panose="02020603050405020304" pitchFamily="18" charset="0"/>
              </a:rPr>
              <a:t>j++</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arr</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][j] = count++;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6296297" y="979714"/>
            <a:ext cx="4558937"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Displaying the values of 2D Jagged array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("Contents of 2D Jagged Array");</a:t>
            </a:r>
          </a:p>
          <a:p>
            <a:r>
              <a:rPr lang="en-US" dirty="0">
                <a:latin typeface="Times New Roman" panose="02020603050405020304" pitchFamily="18" charset="0"/>
                <a:cs typeface="Times New Roman" panose="02020603050405020304" pitchFamily="18" charset="0"/>
              </a:rPr>
              <a:t>        for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=0;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&lt;</a:t>
            </a:r>
            <a:r>
              <a:rPr lang="en-US" dirty="0" err="1">
                <a:latin typeface="Times New Roman" panose="02020603050405020304" pitchFamily="18" charset="0"/>
                <a:cs typeface="Times New Roman" panose="02020603050405020304" pitchFamily="18" charset="0"/>
              </a:rPr>
              <a:t>arr.length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for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j=0; j&lt;</a:t>
            </a:r>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].length; </a:t>
            </a:r>
            <a:r>
              <a:rPr lang="en-US" dirty="0" err="1">
                <a:latin typeface="Times New Roman" panose="02020603050405020304" pitchFamily="18" charset="0"/>
                <a:cs typeface="Times New Roman" panose="02020603050405020304" pitchFamily="18" charset="0"/>
              </a:rPr>
              <a:t>j++</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][j] +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
        <p:nvSpPr>
          <p:cNvPr id="4" name="TextBox 3"/>
          <p:cNvSpPr txBox="1"/>
          <p:nvPr/>
        </p:nvSpPr>
        <p:spPr>
          <a:xfrm>
            <a:off x="6492240" y="4441371"/>
            <a:ext cx="4362994"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Contents of 2D Jagged Array</a:t>
            </a:r>
          </a:p>
          <a:p>
            <a:r>
              <a:rPr lang="en-US" dirty="0">
                <a:latin typeface="Times New Roman" panose="02020603050405020304" pitchFamily="18" charset="0"/>
                <a:cs typeface="Times New Roman" panose="02020603050405020304" pitchFamily="18" charset="0"/>
              </a:rPr>
              <a:t>0 1 2</a:t>
            </a:r>
          </a:p>
          <a:p>
            <a:r>
              <a:rPr lang="en-US" dirty="0">
                <a:latin typeface="Times New Roman" panose="02020603050405020304" pitchFamily="18" charset="0"/>
                <a:cs typeface="Times New Roman" panose="02020603050405020304" pitchFamily="18" charset="0"/>
              </a:rPr>
              <a:t>3 4</a:t>
            </a:r>
          </a:p>
        </p:txBody>
      </p:sp>
    </p:spTree>
    <p:extLst>
      <p:ext uri="{BB962C8B-B14F-4D97-AF65-F5344CB8AC3E}">
        <p14:creationId xmlns:p14="http://schemas.microsoft.com/office/powerpoint/2010/main" val="36503763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Single Inheritance Program Example –</a:t>
            </a:r>
          </a:p>
          <a:p>
            <a:pPr marL="0" indent="0">
              <a:buNone/>
            </a:pPr>
            <a:r>
              <a:rPr lang="en-US" sz="1400" dirty="0">
                <a:latin typeface="Times New Roman" panose="02020603050405020304" pitchFamily="18" charset="0"/>
                <a:cs typeface="Times New Roman" panose="02020603050405020304" pitchFamily="18" charset="0"/>
              </a:rPr>
              <a:t>class Animal</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void eat()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("eating...");</a:t>
            </a:r>
          </a:p>
          <a:p>
            <a:pPr marL="0" indent="0">
              <a:buNone/>
            </a:pPr>
            <a:r>
              <a:rPr lang="en-US" sz="1400" dirty="0">
                <a:latin typeface="Times New Roman" panose="02020603050405020304" pitchFamily="18" charset="0"/>
                <a:cs typeface="Times New Roman" panose="02020603050405020304" pitchFamily="18" charset="0"/>
              </a:rPr>
              <a:t>   }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class Dog extends Animal</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void bark()</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("barking...");</a:t>
            </a:r>
          </a:p>
          <a:p>
            <a:pPr marL="0" indent="0">
              <a:buNone/>
            </a:pPr>
            <a:r>
              <a:rPr lang="en-US" sz="1400" dirty="0">
                <a:latin typeface="Times New Roman" panose="02020603050405020304" pitchFamily="18" charset="0"/>
                <a:cs typeface="Times New Roman" panose="02020603050405020304" pitchFamily="18" charset="0"/>
              </a:rPr>
              <a:t>   }  </a:t>
            </a:r>
          </a:p>
          <a:p>
            <a:pPr marL="0" indent="0">
              <a:buNone/>
            </a:pPr>
            <a:r>
              <a:rPr lang="en-US" sz="1400" dirty="0">
                <a:latin typeface="Times New Roman" panose="02020603050405020304" pitchFamily="18" charset="0"/>
                <a:cs typeface="Times New Roman" panose="02020603050405020304" pitchFamily="18" charset="0"/>
              </a:rPr>
              <a:t>}  </a:t>
            </a:r>
          </a:p>
        </p:txBody>
      </p:sp>
      <p:sp>
        <p:nvSpPr>
          <p:cNvPr id="5" name="TextBox 4"/>
          <p:cNvSpPr txBox="1"/>
          <p:nvPr/>
        </p:nvSpPr>
        <p:spPr>
          <a:xfrm>
            <a:off x="5891349" y="901337"/>
            <a:ext cx="5329645" cy="2585323"/>
          </a:xfrm>
          <a:prstGeom prst="rect">
            <a:avLst/>
          </a:prstGeom>
          <a:noFill/>
        </p:spPr>
        <p:txBody>
          <a:bodyPr wrap="square" rtlCol="0">
            <a:spAutoFit/>
          </a:bodyPr>
          <a:lstStyle/>
          <a:p>
            <a:r>
              <a:rPr lang="en-US" dirty="0"/>
              <a:t>class </a:t>
            </a:r>
            <a:r>
              <a:rPr lang="en-US" dirty="0" err="1"/>
              <a:t>TestInheritance</a:t>
            </a:r>
            <a:endParaRPr lang="en-US" dirty="0"/>
          </a:p>
          <a:p>
            <a:r>
              <a:rPr lang="en-US" dirty="0"/>
              <a:t>{  </a:t>
            </a:r>
          </a:p>
          <a:p>
            <a:r>
              <a:rPr lang="en-US" dirty="0"/>
              <a:t>   public static void main(String </a:t>
            </a:r>
            <a:r>
              <a:rPr lang="en-US" dirty="0" err="1"/>
              <a:t>args</a:t>
            </a:r>
            <a:r>
              <a:rPr lang="en-US" dirty="0"/>
              <a:t>[])</a:t>
            </a:r>
          </a:p>
          <a:p>
            <a:r>
              <a:rPr lang="en-US" dirty="0"/>
              <a:t>   {  </a:t>
            </a:r>
          </a:p>
          <a:p>
            <a:r>
              <a:rPr lang="en-US" dirty="0"/>
              <a:t>      Dog d=new Dog();  </a:t>
            </a:r>
          </a:p>
          <a:p>
            <a:r>
              <a:rPr lang="en-US" dirty="0"/>
              <a:t>      </a:t>
            </a:r>
            <a:r>
              <a:rPr lang="en-US" dirty="0" err="1"/>
              <a:t>d.bark</a:t>
            </a:r>
            <a:r>
              <a:rPr lang="en-US" dirty="0"/>
              <a:t>();  </a:t>
            </a:r>
          </a:p>
          <a:p>
            <a:r>
              <a:rPr lang="en-US" dirty="0"/>
              <a:t>      </a:t>
            </a:r>
            <a:r>
              <a:rPr lang="en-US" dirty="0" err="1"/>
              <a:t>d.eat</a:t>
            </a:r>
            <a:r>
              <a:rPr lang="en-US" dirty="0"/>
              <a:t>();  </a:t>
            </a:r>
          </a:p>
          <a:p>
            <a:r>
              <a:rPr lang="en-US" dirty="0"/>
              <a:t>   }</a:t>
            </a:r>
          </a:p>
          <a:p>
            <a:r>
              <a:rPr lang="en-US" dirty="0"/>
              <a:t>}</a:t>
            </a:r>
          </a:p>
        </p:txBody>
      </p:sp>
    </p:spTree>
    <p:extLst>
      <p:ext uri="{BB962C8B-B14F-4D97-AF65-F5344CB8AC3E}">
        <p14:creationId xmlns:p14="http://schemas.microsoft.com/office/powerpoint/2010/main" val="37113293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100" b="1" dirty="0" smtClean="0">
                <a:latin typeface="Times New Roman" panose="02020603050405020304" pitchFamily="18" charset="0"/>
                <a:cs typeface="Times New Roman" panose="02020603050405020304" pitchFamily="18" charset="0"/>
              </a:rPr>
              <a:t>Single Level </a:t>
            </a:r>
            <a:r>
              <a:rPr lang="en-US" sz="1100" b="1" dirty="0" err="1" smtClean="0">
                <a:latin typeface="Times New Roman" panose="02020603050405020304" pitchFamily="18" charset="0"/>
                <a:cs typeface="Times New Roman" panose="02020603050405020304" pitchFamily="18" charset="0"/>
              </a:rPr>
              <a:t>Inheritence</a:t>
            </a:r>
            <a:r>
              <a:rPr lang="en-US" sz="1100" b="1" dirty="0" smtClean="0">
                <a:latin typeface="Times New Roman" panose="02020603050405020304" pitchFamily="18" charset="0"/>
                <a:cs typeface="Times New Roman" panose="02020603050405020304" pitchFamily="18" charset="0"/>
              </a:rPr>
              <a:t> – Program 2</a:t>
            </a:r>
          </a:p>
          <a:p>
            <a:pPr marL="0" indent="0">
              <a:buNone/>
            </a:pPr>
            <a:r>
              <a:rPr lang="en-US" sz="1100" dirty="0" smtClean="0">
                <a:latin typeface="Times New Roman" panose="02020603050405020304" pitchFamily="18" charset="0"/>
                <a:cs typeface="Times New Roman" panose="02020603050405020304" pitchFamily="18" charset="0"/>
              </a:rPr>
              <a:t>Class </a:t>
            </a:r>
            <a:r>
              <a:rPr lang="en-US" sz="1100" dirty="0">
                <a:latin typeface="Times New Roman" panose="02020603050405020304" pitchFamily="18" charset="0"/>
                <a:cs typeface="Times New Roman" panose="02020603050405020304" pitchFamily="18" charset="0"/>
              </a:rPr>
              <a:t>A</a:t>
            </a:r>
          </a:p>
          <a:p>
            <a:pPr marL="0" indent="0">
              <a:buNone/>
            </a:pP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public void </a:t>
            </a:r>
            <a:r>
              <a:rPr lang="en-US" sz="1100" dirty="0" err="1">
                <a:latin typeface="Times New Roman" panose="02020603050405020304" pitchFamily="18" charset="0"/>
                <a:cs typeface="Times New Roman" panose="02020603050405020304" pitchFamily="18" charset="0"/>
              </a:rPr>
              <a:t>methodA</a:t>
            </a: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("Base class method");</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smtClean="0">
                <a:latin typeface="Times New Roman" panose="02020603050405020304" pitchFamily="18" charset="0"/>
                <a:cs typeface="Times New Roman" panose="02020603050405020304" pitchFamily="18" charset="0"/>
              </a:rPr>
              <a:t>}</a:t>
            </a:r>
            <a:endParaRPr lang="en-US" sz="1100" dirty="0">
              <a:latin typeface="Times New Roman" panose="02020603050405020304" pitchFamily="18" charset="0"/>
              <a:cs typeface="Times New Roman" panose="02020603050405020304" pitchFamily="18" charset="0"/>
            </a:endParaRPr>
          </a:p>
          <a:p>
            <a:pPr marL="0" indent="0">
              <a:buNone/>
            </a:pPr>
            <a:r>
              <a:rPr lang="en-US" sz="1100" dirty="0">
                <a:latin typeface="Times New Roman" panose="02020603050405020304" pitchFamily="18" charset="0"/>
                <a:cs typeface="Times New Roman" panose="02020603050405020304" pitchFamily="18" charset="0"/>
              </a:rPr>
              <a:t>Class B extends A</a:t>
            </a:r>
          </a:p>
          <a:p>
            <a:pPr marL="0" indent="0">
              <a:buNone/>
            </a:pP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public void </a:t>
            </a:r>
            <a:r>
              <a:rPr lang="en-US" sz="1100" dirty="0" err="1">
                <a:latin typeface="Times New Roman" panose="02020603050405020304" pitchFamily="18" charset="0"/>
                <a:cs typeface="Times New Roman" panose="02020603050405020304" pitchFamily="18" charset="0"/>
              </a:rPr>
              <a:t>methodB</a:t>
            </a: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("Child class method");</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public static void main(String </a:t>
            </a:r>
            <a:r>
              <a:rPr lang="en-US" sz="1100" dirty="0" err="1">
                <a:latin typeface="Times New Roman" panose="02020603050405020304" pitchFamily="18" charset="0"/>
                <a:cs typeface="Times New Roman" panose="02020603050405020304" pitchFamily="18" charset="0"/>
              </a:rPr>
              <a:t>args</a:t>
            </a: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B </a:t>
            </a:r>
            <a:r>
              <a:rPr lang="en-US" sz="1100" dirty="0" err="1">
                <a:latin typeface="Times New Roman" panose="02020603050405020304" pitchFamily="18" charset="0"/>
                <a:cs typeface="Times New Roman" panose="02020603050405020304" pitchFamily="18" charset="0"/>
              </a:rPr>
              <a:t>obj</a:t>
            </a:r>
            <a:r>
              <a:rPr lang="en-US" sz="1100" dirty="0">
                <a:latin typeface="Times New Roman" panose="02020603050405020304" pitchFamily="18" charset="0"/>
                <a:cs typeface="Times New Roman" panose="02020603050405020304" pitchFamily="18" charset="0"/>
              </a:rPr>
              <a:t> = new B();</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obj.methodA</a:t>
            </a:r>
            <a:r>
              <a:rPr lang="en-US" sz="1100" dirty="0">
                <a:latin typeface="Times New Roman" panose="02020603050405020304" pitchFamily="18" charset="0"/>
                <a:cs typeface="Times New Roman" panose="02020603050405020304" pitchFamily="18" charset="0"/>
              </a:rPr>
              <a:t>(); //calling super class method</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obj.methodB</a:t>
            </a:r>
            <a:r>
              <a:rPr lang="en-US" sz="1100" dirty="0">
                <a:latin typeface="Times New Roman" panose="02020603050405020304" pitchFamily="18" charset="0"/>
                <a:cs typeface="Times New Roman" panose="02020603050405020304" pitchFamily="18" charset="0"/>
              </a:rPr>
              <a:t>(); //calling local method</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633900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Multilevel Inheritance Program Example –</a:t>
            </a:r>
          </a:p>
          <a:p>
            <a:pPr marL="0" indent="0">
              <a:buNone/>
            </a:pPr>
            <a:r>
              <a:rPr lang="en-US" sz="1400" dirty="0">
                <a:latin typeface="Times New Roman" panose="02020603050405020304" pitchFamily="18" charset="0"/>
                <a:cs typeface="Times New Roman" panose="02020603050405020304" pitchFamily="18" charset="0"/>
              </a:rPr>
              <a:t>class Animal {</a:t>
            </a:r>
          </a:p>
          <a:p>
            <a:pPr marL="0" indent="0">
              <a:buNone/>
            </a:pPr>
            <a:r>
              <a:rPr lang="en-US" sz="1400" dirty="0">
                <a:latin typeface="Times New Roman" panose="02020603050405020304" pitchFamily="18" charset="0"/>
                <a:cs typeface="Times New Roman" panose="02020603050405020304" pitchFamily="18" charset="0"/>
              </a:rPr>
              <a:t> void eat()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("eating...");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class Dog extends Animal {</a:t>
            </a:r>
          </a:p>
          <a:p>
            <a:pPr marL="0" indent="0">
              <a:buNone/>
            </a:pPr>
            <a:r>
              <a:rPr lang="en-US" sz="1400" dirty="0">
                <a:latin typeface="Times New Roman" panose="02020603050405020304" pitchFamily="18" charset="0"/>
                <a:cs typeface="Times New Roman" panose="02020603050405020304" pitchFamily="18" charset="0"/>
              </a:rPr>
              <a:t> void bark()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("barking...");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class </a:t>
            </a:r>
            <a:r>
              <a:rPr lang="en-US" sz="1400" dirty="0" err="1">
                <a:latin typeface="Times New Roman" panose="02020603050405020304" pitchFamily="18" charset="0"/>
                <a:cs typeface="Times New Roman" panose="02020603050405020304" pitchFamily="18" charset="0"/>
              </a:rPr>
              <a:t>BabyDog</a:t>
            </a:r>
            <a:r>
              <a:rPr lang="en-US" sz="1400" dirty="0">
                <a:latin typeface="Times New Roman" panose="02020603050405020304" pitchFamily="18" charset="0"/>
                <a:cs typeface="Times New Roman" panose="02020603050405020304" pitchFamily="18" charset="0"/>
              </a:rPr>
              <a:t> extends Dog {</a:t>
            </a:r>
          </a:p>
          <a:p>
            <a:pPr marL="0" indent="0">
              <a:buNone/>
            </a:pPr>
            <a:r>
              <a:rPr lang="en-US" sz="1400" dirty="0">
                <a:latin typeface="Times New Roman" panose="02020603050405020304" pitchFamily="18" charset="0"/>
                <a:cs typeface="Times New Roman" panose="02020603050405020304" pitchFamily="18" charset="0"/>
              </a:rPr>
              <a:t> void weep()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("weeping...");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126480" y="953589"/>
            <a:ext cx="4650377" cy="2308324"/>
          </a:xfrm>
          <a:prstGeom prst="rect">
            <a:avLst/>
          </a:prstGeom>
          <a:noFill/>
        </p:spPr>
        <p:txBody>
          <a:bodyPr wrap="square" rtlCol="0">
            <a:spAutoFit/>
          </a:bodyPr>
          <a:lstStyle/>
          <a:p>
            <a:r>
              <a:rPr lang="en-US"/>
              <a:t>class TestInheritance2 {</a:t>
            </a:r>
          </a:p>
          <a:p>
            <a:r>
              <a:rPr lang="en-US"/>
              <a:t> public static void main(String args[]) {</a:t>
            </a:r>
          </a:p>
          <a:p>
            <a:r>
              <a:rPr lang="en-US"/>
              <a:t>  BabyDog d = new BabyDog();</a:t>
            </a:r>
          </a:p>
          <a:p>
            <a:r>
              <a:rPr lang="en-US"/>
              <a:t>  d.weep();</a:t>
            </a:r>
          </a:p>
          <a:p>
            <a:r>
              <a:rPr lang="en-US"/>
              <a:t>  d.bark();</a:t>
            </a:r>
          </a:p>
          <a:p>
            <a:r>
              <a:rPr lang="en-US"/>
              <a:t>  d.eat();</a:t>
            </a:r>
          </a:p>
          <a:p>
            <a:r>
              <a:rPr lang="en-US"/>
              <a:t> }</a:t>
            </a:r>
          </a:p>
          <a:p>
            <a:r>
              <a:rPr lang="en-US"/>
              <a:t>}</a:t>
            </a:r>
            <a:endParaRPr lang="en-US" dirty="0"/>
          </a:p>
        </p:txBody>
      </p:sp>
    </p:spTree>
    <p:extLst>
      <p:ext uri="{BB962C8B-B14F-4D97-AF65-F5344CB8AC3E}">
        <p14:creationId xmlns:p14="http://schemas.microsoft.com/office/powerpoint/2010/main" val="30221964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901337" y="979714"/>
            <a:ext cx="10384972" cy="5197249"/>
          </a:xfrm>
          <a:prstGeom prst="rect">
            <a:avLst/>
          </a:prstGeom>
        </p:spPr>
      </p:pic>
    </p:spTree>
    <p:extLst>
      <p:ext uri="{BB962C8B-B14F-4D97-AF65-F5344CB8AC3E}">
        <p14:creationId xmlns:p14="http://schemas.microsoft.com/office/powerpoint/2010/main" val="6537421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smtClean="0">
                <a:latin typeface="Times New Roman" panose="02020603050405020304" pitchFamily="18" charset="0"/>
                <a:cs typeface="Times New Roman" panose="02020603050405020304" pitchFamily="18" charset="0"/>
              </a:rPr>
              <a:t>Multilevel </a:t>
            </a:r>
            <a:r>
              <a:rPr lang="en-US" sz="1400" b="1" dirty="0" err="1" smtClean="0">
                <a:latin typeface="Times New Roman" panose="02020603050405020304" pitchFamily="18" charset="0"/>
                <a:cs typeface="Times New Roman" panose="02020603050405020304" pitchFamily="18" charset="0"/>
              </a:rPr>
              <a:t>Inheritence</a:t>
            </a:r>
            <a:r>
              <a:rPr lang="en-US" sz="1400" b="1" dirty="0" smtClean="0">
                <a:latin typeface="Times New Roman" panose="02020603050405020304" pitchFamily="18" charset="0"/>
                <a:cs typeface="Times New Roman" panose="02020603050405020304" pitchFamily="18" charset="0"/>
              </a:rPr>
              <a:t> – Example2</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smtClean="0">
                <a:latin typeface="Times New Roman" panose="02020603050405020304" pitchFamily="18" charset="0"/>
                <a:cs typeface="Times New Roman" panose="02020603050405020304" pitchFamily="18" charset="0"/>
              </a:rPr>
              <a:t>Class </a:t>
            </a:r>
            <a:r>
              <a:rPr lang="en-US" sz="1400" dirty="0" err="1">
                <a:latin typeface="Times New Roman" panose="02020603050405020304" pitchFamily="18" charset="0"/>
                <a:cs typeface="Times New Roman" panose="02020603050405020304" pitchFamily="18" charset="0"/>
              </a:rPr>
              <a:t>SuperClass</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public void </a:t>
            </a:r>
            <a:r>
              <a:rPr lang="en-US" sz="1400" dirty="0" err="1">
                <a:latin typeface="Times New Roman" panose="02020603050405020304" pitchFamily="18" charset="0"/>
                <a:cs typeface="Times New Roman" panose="02020603050405020304" pitchFamily="18" charset="0"/>
              </a:rPr>
              <a:t>methodA</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SuperClass</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Class SubClass1 extends </a:t>
            </a:r>
            <a:r>
              <a:rPr lang="en-US" sz="1400" dirty="0" err="1">
                <a:latin typeface="Times New Roman" panose="02020603050405020304" pitchFamily="18" charset="0"/>
                <a:cs typeface="Times New Roman" panose="02020603050405020304" pitchFamily="18" charset="0"/>
              </a:rPr>
              <a:t>SuperClass</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public void </a:t>
            </a:r>
            <a:r>
              <a:rPr lang="en-US" sz="1400" dirty="0" err="1">
                <a:latin typeface="Times New Roman" panose="02020603050405020304" pitchFamily="18" charset="0"/>
                <a:cs typeface="Times New Roman" panose="02020603050405020304" pitchFamily="18" charset="0"/>
              </a:rPr>
              <a:t>methodB</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("SubClass1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6204858" y="613954"/>
            <a:ext cx="4650377" cy="452431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Class SubClass2 extends SubClass1</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public void </a:t>
            </a:r>
            <a:r>
              <a:rPr lang="en-US" dirty="0" err="1">
                <a:latin typeface="Times New Roman" panose="02020603050405020304" pitchFamily="18" charset="0"/>
                <a:cs typeface="Times New Roman" panose="02020603050405020304" pitchFamily="18" charset="0"/>
              </a:rPr>
              <a:t>methodC</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("SubClass2");</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SubClass2 </a:t>
            </a:r>
            <a:r>
              <a:rPr lang="en-US" dirty="0" err="1">
                <a:latin typeface="Times New Roman" panose="02020603050405020304" pitchFamily="18" charset="0"/>
                <a:cs typeface="Times New Roman" panose="02020603050405020304" pitchFamily="18" charset="0"/>
              </a:rPr>
              <a:t>obj</a:t>
            </a:r>
            <a:r>
              <a:rPr lang="en-US" dirty="0">
                <a:latin typeface="Times New Roman" panose="02020603050405020304" pitchFamily="18" charset="0"/>
                <a:cs typeface="Times New Roman" panose="02020603050405020304" pitchFamily="18" charset="0"/>
              </a:rPr>
              <a:t> = new SubClass2();</a:t>
            </a:r>
          </a:p>
          <a:p>
            <a:r>
              <a:rPr lang="en-US" dirty="0">
                <a:latin typeface="Times New Roman" panose="02020603050405020304" pitchFamily="18" charset="0"/>
                <a:cs typeface="Times New Roman" panose="02020603050405020304" pitchFamily="18" charset="0"/>
              </a:rPr>
              <a:t>     SubClass2.methodA(); //calling super class method</a:t>
            </a:r>
          </a:p>
          <a:p>
            <a:r>
              <a:rPr lang="en-US" dirty="0">
                <a:latin typeface="Times New Roman" panose="02020603050405020304" pitchFamily="18" charset="0"/>
                <a:cs typeface="Times New Roman" panose="02020603050405020304" pitchFamily="18" charset="0"/>
              </a:rPr>
              <a:t>     SubClass2.methodB(); //calling subclass 1 method</a:t>
            </a:r>
          </a:p>
          <a:p>
            <a:r>
              <a:rPr lang="en-US" dirty="0">
                <a:latin typeface="Times New Roman" panose="02020603050405020304" pitchFamily="18" charset="0"/>
                <a:cs typeface="Times New Roman" panose="02020603050405020304" pitchFamily="18" charset="0"/>
              </a:rPr>
              <a:t>     SubClass2.methodC(); //calling own method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556872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a:t>
            </a:r>
            <a:r>
              <a:rPr lang="en-US" sz="1400" b="1" dirty="0" err="1">
                <a:latin typeface="Times New Roman" panose="02020603050405020304" pitchFamily="18" charset="0"/>
                <a:cs typeface="Times New Roman" panose="02020603050405020304" pitchFamily="18" charset="0"/>
              </a:rPr>
              <a:t>Hierarchial</a:t>
            </a:r>
            <a:r>
              <a:rPr lang="en-US" sz="1400" b="1" dirty="0">
                <a:latin typeface="Times New Roman" panose="02020603050405020304" pitchFamily="18" charset="0"/>
                <a:cs typeface="Times New Roman" panose="02020603050405020304" pitchFamily="18" charset="0"/>
              </a:rPr>
              <a:t> Inheritance Program Example –</a:t>
            </a:r>
          </a:p>
          <a:p>
            <a:pPr marL="0" indent="0">
              <a:buNone/>
            </a:pPr>
            <a:r>
              <a:rPr lang="en-US" sz="1400" dirty="0">
                <a:latin typeface="Times New Roman" panose="02020603050405020304" pitchFamily="18" charset="0"/>
                <a:cs typeface="Times New Roman" panose="02020603050405020304" pitchFamily="18" charset="0"/>
              </a:rPr>
              <a:t>class Animal {</a:t>
            </a:r>
          </a:p>
          <a:p>
            <a:pPr marL="0" indent="0">
              <a:buNone/>
            </a:pPr>
            <a:r>
              <a:rPr lang="en-US" sz="1400" dirty="0">
                <a:latin typeface="Times New Roman" panose="02020603050405020304" pitchFamily="18" charset="0"/>
                <a:cs typeface="Times New Roman" panose="02020603050405020304" pitchFamily="18" charset="0"/>
              </a:rPr>
              <a:t> void eat()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("eating...");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class Dog extends Animal {</a:t>
            </a:r>
          </a:p>
          <a:p>
            <a:pPr marL="0" indent="0">
              <a:buNone/>
            </a:pPr>
            <a:r>
              <a:rPr lang="en-US" sz="1400" dirty="0">
                <a:latin typeface="Times New Roman" panose="02020603050405020304" pitchFamily="18" charset="0"/>
                <a:cs typeface="Times New Roman" panose="02020603050405020304" pitchFamily="18" charset="0"/>
              </a:rPr>
              <a:t> void bark()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("barking...");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class Cat extends Animal {</a:t>
            </a:r>
          </a:p>
          <a:p>
            <a:pPr marL="0" indent="0">
              <a:buNone/>
            </a:pPr>
            <a:r>
              <a:rPr lang="en-US" sz="1400" dirty="0">
                <a:latin typeface="Times New Roman" panose="02020603050405020304" pitchFamily="18" charset="0"/>
                <a:cs typeface="Times New Roman" panose="02020603050405020304" pitchFamily="18" charset="0"/>
              </a:rPr>
              <a:t> void meow()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("meowing...");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943600" y="888274"/>
            <a:ext cx="4950823" cy="2308324"/>
          </a:xfrm>
          <a:prstGeom prst="rect">
            <a:avLst/>
          </a:prstGeom>
          <a:noFill/>
        </p:spPr>
        <p:txBody>
          <a:bodyPr wrap="square" rtlCol="0">
            <a:spAutoFit/>
          </a:bodyPr>
          <a:lstStyle/>
          <a:p>
            <a:r>
              <a:rPr lang="en-US"/>
              <a:t>class TestInheritance3 {</a:t>
            </a:r>
          </a:p>
          <a:p>
            <a:r>
              <a:rPr lang="en-US"/>
              <a:t> public static void main(String args[]) {</a:t>
            </a:r>
          </a:p>
          <a:p>
            <a:r>
              <a:rPr lang="en-US"/>
              <a:t>  Cat c = new Cat();</a:t>
            </a:r>
          </a:p>
          <a:p>
            <a:r>
              <a:rPr lang="en-US"/>
              <a:t>  c.meow();</a:t>
            </a:r>
          </a:p>
          <a:p>
            <a:r>
              <a:rPr lang="en-US"/>
              <a:t>  c.eat();</a:t>
            </a:r>
          </a:p>
          <a:p>
            <a:r>
              <a:rPr lang="en-US"/>
              <a:t>  //c.bark();//C.T.Error  </a:t>
            </a:r>
          </a:p>
          <a:p>
            <a:r>
              <a:rPr lang="en-US"/>
              <a:t> }</a:t>
            </a:r>
          </a:p>
          <a:p>
            <a:r>
              <a:rPr lang="en-US"/>
              <a:t>}</a:t>
            </a:r>
            <a:endParaRPr lang="en-US" dirty="0"/>
          </a:p>
        </p:txBody>
      </p:sp>
    </p:spTree>
    <p:extLst>
      <p:ext uri="{BB962C8B-B14F-4D97-AF65-F5344CB8AC3E}">
        <p14:creationId xmlns:p14="http://schemas.microsoft.com/office/powerpoint/2010/main" val="23659850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a:t>
            </a:r>
            <a:r>
              <a:rPr lang="en-US" sz="1400" b="1" dirty="0" err="1">
                <a:latin typeface="Times New Roman" panose="02020603050405020304" pitchFamily="18" charset="0"/>
                <a:cs typeface="Times New Roman" panose="02020603050405020304" pitchFamily="18" charset="0"/>
              </a:rPr>
              <a:t>Hierarchial</a:t>
            </a:r>
            <a:r>
              <a:rPr lang="en-US" sz="1400" b="1" dirty="0">
                <a:latin typeface="Times New Roman" panose="02020603050405020304" pitchFamily="18" charset="0"/>
                <a:cs typeface="Times New Roman" panose="02020603050405020304" pitchFamily="18" charset="0"/>
              </a:rPr>
              <a:t> Inheritance Program Example </a:t>
            </a:r>
            <a:r>
              <a:rPr lang="en-US" sz="1400" b="1" dirty="0" smtClean="0">
                <a:latin typeface="Times New Roman" panose="02020603050405020304" pitchFamily="18" charset="0"/>
                <a:cs typeface="Times New Roman" panose="02020603050405020304" pitchFamily="18" charset="0"/>
              </a:rPr>
              <a:t>–2</a:t>
            </a:r>
          </a:p>
          <a:p>
            <a:pPr marL="0" indent="0">
              <a:buNone/>
            </a:pPr>
            <a:r>
              <a:rPr lang="en-US" sz="1400" dirty="0">
                <a:latin typeface="Times New Roman" panose="02020603050405020304" pitchFamily="18" charset="0"/>
                <a:cs typeface="Times New Roman" panose="02020603050405020304" pitchFamily="18" charset="0"/>
              </a:rPr>
              <a:t>Class A</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public void </a:t>
            </a:r>
            <a:r>
              <a:rPr lang="en-US" sz="1400" dirty="0" err="1">
                <a:latin typeface="Times New Roman" panose="02020603050405020304" pitchFamily="18" charset="0"/>
                <a:cs typeface="Times New Roman" panose="02020603050405020304" pitchFamily="18" charset="0"/>
              </a:rPr>
              <a:t>methodA</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("Super class method");</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Class B extends A</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public void </a:t>
            </a:r>
            <a:r>
              <a:rPr lang="en-US" sz="1400" dirty="0" err="1">
                <a:latin typeface="Times New Roman" panose="02020603050405020304" pitchFamily="18" charset="0"/>
                <a:cs typeface="Times New Roman" panose="02020603050405020304" pitchFamily="18" charset="0"/>
              </a:rPr>
              <a:t>methodB</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("Sub class Method B");</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6322423" y="809897"/>
            <a:ext cx="5329646" cy="4801314"/>
          </a:xfrm>
          <a:prstGeom prst="rect">
            <a:avLst/>
          </a:prstGeom>
          <a:noFill/>
        </p:spPr>
        <p:txBody>
          <a:bodyPr wrap="square" rtlCol="0">
            <a:spAutoFit/>
          </a:bodyPr>
          <a:lstStyle/>
          <a:p>
            <a:r>
              <a:rPr lang="en-US" sz="1700" dirty="0">
                <a:latin typeface="Times New Roman" panose="02020603050405020304" pitchFamily="18" charset="0"/>
                <a:cs typeface="Times New Roman" panose="02020603050405020304" pitchFamily="18" charset="0"/>
              </a:rPr>
              <a:t>Class C extends A</a:t>
            </a:r>
          </a:p>
          <a:p>
            <a:r>
              <a:rPr lang="en-US" sz="1700"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   public void </a:t>
            </a:r>
            <a:r>
              <a:rPr lang="en-US" sz="1700" dirty="0" err="1">
                <a:latin typeface="Times New Roman" panose="02020603050405020304" pitchFamily="18" charset="0"/>
                <a:cs typeface="Times New Roman" panose="02020603050405020304" pitchFamily="18" charset="0"/>
              </a:rPr>
              <a:t>methodC</a:t>
            </a:r>
            <a:r>
              <a:rPr lang="en-US" sz="1700"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   {</a:t>
            </a:r>
          </a:p>
          <a:p>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System.out.println</a:t>
            </a:r>
            <a:r>
              <a:rPr lang="en-US" sz="1700" dirty="0">
                <a:latin typeface="Times New Roman" panose="02020603050405020304" pitchFamily="18" charset="0"/>
                <a:cs typeface="Times New Roman" panose="02020603050405020304" pitchFamily="18" charset="0"/>
              </a:rPr>
              <a:t>("Sub class Method C");</a:t>
            </a:r>
          </a:p>
          <a:p>
            <a:r>
              <a:rPr lang="en-US" sz="1700" dirty="0">
                <a:latin typeface="Times New Roman" panose="02020603050405020304" pitchFamily="18" charset="0"/>
                <a:cs typeface="Times New Roman" panose="02020603050405020304" pitchFamily="18" charset="0"/>
              </a:rPr>
              <a:t>   }</a:t>
            </a:r>
          </a:p>
          <a:p>
            <a:r>
              <a:rPr lang="en-US" sz="1700" dirty="0">
                <a:latin typeface="Times New Roman" panose="02020603050405020304" pitchFamily="18" charset="0"/>
                <a:cs typeface="Times New Roman" panose="02020603050405020304" pitchFamily="18" charset="0"/>
              </a:rPr>
              <a:t>   public static void main(String </a:t>
            </a:r>
            <a:r>
              <a:rPr lang="en-US" sz="1700" dirty="0" err="1">
                <a:latin typeface="Times New Roman" panose="02020603050405020304" pitchFamily="18" charset="0"/>
                <a:cs typeface="Times New Roman" panose="02020603050405020304" pitchFamily="18" charset="0"/>
              </a:rPr>
              <a:t>args</a:t>
            </a:r>
            <a:r>
              <a:rPr lang="en-US" sz="1700"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   {</a:t>
            </a:r>
          </a:p>
          <a:p>
            <a:r>
              <a:rPr lang="en-US" sz="1700" dirty="0">
                <a:latin typeface="Times New Roman" panose="02020603050405020304" pitchFamily="18" charset="0"/>
                <a:cs typeface="Times New Roman" panose="02020603050405020304" pitchFamily="18" charset="0"/>
              </a:rPr>
              <a:t>     A obj1 = new A();</a:t>
            </a:r>
          </a:p>
          <a:p>
            <a:r>
              <a:rPr lang="en-US" sz="1700" dirty="0">
                <a:latin typeface="Times New Roman" panose="02020603050405020304" pitchFamily="18" charset="0"/>
                <a:cs typeface="Times New Roman" panose="02020603050405020304" pitchFamily="18" charset="0"/>
              </a:rPr>
              <a:t>     B obj2 = new B();</a:t>
            </a:r>
          </a:p>
          <a:p>
            <a:r>
              <a:rPr lang="en-US" sz="1700" dirty="0">
                <a:latin typeface="Times New Roman" panose="02020603050405020304" pitchFamily="18" charset="0"/>
                <a:cs typeface="Times New Roman" panose="02020603050405020304" pitchFamily="18" charset="0"/>
              </a:rPr>
              <a:t>     C obj3 = new C();</a:t>
            </a:r>
          </a:p>
          <a:p>
            <a:r>
              <a:rPr lang="en-US" sz="1700" dirty="0">
                <a:latin typeface="Times New Roman" panose="02020603050405020304" pitchFamily="18" charset="0"/>
                <a:cs typeface="Times New Roman" panose="02020603050405020304" pitchFamily="18" charset="0"/>
              </a:rPr>
              <a:t>     obj1.methodA(); //calling super class method</a:t>
            </a:r>
          </a:p>
          <a:p>
            <a:r>
              <a:rPr lang="en-US" sz="1700" dirty="0">
                <a:latin typeface="Times New Roman" panose="02020603050405020304" pitchFamily="18" charset="0"/>
                <a:cs typeface="Times New Roman" panose="02020603050405020304" pitchFamily="18" charset="0"/>
              </a:rPr>
              <a:t>     obj2.methodA(); //calling A method from subclass object</a:t>
            </a:r>
          </a:p>
          <a:p>
            <a:r>
              <a:rPr lang="en-US" sz="1700" dirty="0">
                <a:latin typeface="Times New Roman" panose="02020603050405020304" pitchFamily="18" charset="0"/>
                <a:cs typeface="Times New Roman" panose="02020603050405020304" pitchFamily="18" charset="0"/>
              </a:rPr>
              <a:t>     obj3.methodA(); //calling A method from subclass object</a:t>
            </a:r>
          </a:p>
          <a:p>
            <a:r>
              <a:rPr lang="en-US" sz="1700" dirty="0">
                <a:latin typeface="Times New Roman" panose="02020603050405020304" pitchFamily="18" charset="0"/>
                <a:cs typeface="Times New Roman" panose="02020603050405020304" pitchFamily="18" charset="0"/>
              </a:rPr>
              <a:t>  }</a:t>
            </a:r>
          </a:p>
          <a:p>
            <a:r>
              <a:rPr lang="en-US" sz="17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40846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Why multiple inheritance is not supported in java?</a:t>
            </a:r>
          </a:p>
          <a:p>
            <a:pPr marL="0" indent="0">
              <a:buNone/>
            </a:pPr>
            <a:r>
              <a:rPr lang="en-US" sz="2000" dirty="0">
                <a:latin typeface="Times New Roman" panose="02020603050405020304" pitchFamily="18" charset="0"/>
                <a:cs typeface="Times New Roman" panose="02020603050405020304" pitchFamily="18" charset="0"/>
              </a:rPr>
              <a:t>To reduce the complexity and simplify the language, multiple inheritance is not supported in java.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 scenario where A, B and C are three classes. The C class inherits A and B classes. If A and B classes have same method and you call it from child class object, there will be ambiguity to call method of A or B class.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C++ we have virtual keyword to tackle this ambiguity however, in Java Multiple Inheritance is possible only via Interfaces.</a:t>
            </a:r>
          </a:p>
        </p:txBody>
      </p:sp>
    </p:spTree>
    <p:extLst>
      <p:ext uri="{BB962C8B-B14F-4D97-AF65-F5344CB8AC3E}">
        <p14:creationId xmlns:p14="http://schemas.microsoft.com/office/powerpoint/2010/main" val="17831272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200" b="1" dirty="0">
                <a:latin typeface="Times New Roman" panose="02020603050405020304" pitchFamily="18" charset="0"/>
                <a:cs typeface="Times New Roman" panose="02020603050405020304" pitchFamily="18" charset="0"/>
              </a:rPr>
              <a:t>Java Even Odd Program Code Example –</a:t>
            </a:r>
          </a:p>
          <a:p>
            <a:pPr marL="0" indent="0">
              <a:buNone/>
            </a:pPr>
            <a:r>
              <a:rPr lang="en-US" sz="1200" dirty="0">
                <a:latin typeface="Times New Roman" panose="02020603050405020304" pitchFamily="18" charset="0"/>
                <a:cs typeface="Times New Roman" panose="02020603050405020304" pitchFamily="18" charset="0"/>
              </a:rPr>
              <a:t>class </a:t>
            </a:r>
            <a:r>
              <a:rPr lang="en-US" sz="1200" dirty="0" err="1">
                <a:latin typeface="Times New Roman" panose="02020603050405020304" pitchFamily="18" charset="0"/>
                <a:cs typeface="Times New Roman" panose="02020603050405020304" pitchFamily="18" charset="0"/>
              </a:rPr>
              <a:t>CheckEvenOdd</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public static void main(String </a:t>
            </a:r>
            <a:r>
              <a:rPr lang="en-US" sz="1200" dirty="0" err="1">
                <a:latin typeface="Times New Roman" panose="02020603050405020304" pitchFamily="18" charset="0"/>
                <a:cs typeface="Times New Roman" panose="02020603050405020304" pitchFamily="18" charset="0"/>
              </a:rPr>
              <a:t>args</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num</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("Enter an Integer number:");</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//The input provided by user is stored in </a:t>
            </a:r>
            <a:r>
              <a:rPr lang="en-US" sz="1200" dirty="0" err="1">
                <a:latin typeface="Times New Roman" panose="02020603050405020304" pitchFamily="18" charset="0"/>
                <a:cs typeface="Times New Roman" panose="02020603050405020304" pitchFamily="18" charset="0"/>
              </a:rPr>
              <a:t>num</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Scanner input = new Scanner(System.in);</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num</a:t>
            </a: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input.nextInt</a:t>
            </a:r>
            <a:r>
              <a:rPr lang="en-US" sz="1200" dirty="0">
                <a:latin typeface="Times New Roman" panose="02020603050405020304" pitchFamily="18" charset="0"/>
                <a:cs typeface="Times New Roman" panose="02020603050405020304" pitchFamily="18" charset="0"/>
              </a:rPr>
              <a:t>();</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 If number is divisible by 2 then it's an even number</a:t>
            </a:r>
          </a:p>
          <a:p>
            <a:pPr marL="0" indent="0">
              <a:buNone/>
            </a:pPr>
            <a:r>
              <a:rPr lang="en-US" sz="1200" dirty="0">
                <a:latin typeface="Times New Roman" panose="02020603050405020304" pitchFamily="18" charset="0"/>
                <a:cs typeface="Times New Roman" panose="02020603050405020304" pitchFamily="18" charset="0"/>
              </a:rPr>
              <a:t>     * else odd number*/</a:t>
            </a:r>
          </a:p>
          <a:p>
            <a:pPr marL="0" indent="0">
              <a:buNone/>
            </a:pPr>
            <a:r>
              <a:rPr lang="en-US" sz="1200" dirty="0">
                <a:latin typeface="Times New Roman" panose="02020603050405020304" pitchFamily="18" charset="0"/>
                <a:cs typeface="Times New Roman" panose="02020603050405020304" pitchFamily="18" charset="0"/>
              </a:rPr>
              <a:t>    if ( </a:t>
            </a:r>
            <a:r>
              <a:rPr lang="en-US" sz="1200" dirty="0" err="1">
                <a:latin typeface="Times New Roman" panose="02020603050405020304" pitchFamily="18" charset="0"/>
                <a:cs typeface="Times New Roman" panose="02020603050405020304" pitchFamily="18" charset="0"/>
              </a:rPr>
              <a:t>num</a:t>
            </a:r>
            <a:r>
              <a:rPr lang="en-US" sz="1200" dirty="0">
                <a:latin typeface="Times New Roman" panose="02020603050405020304" pitchFamily="18" charset="0"/>
                <a:cs typeface="Times New Roman" panose="02020603050405020304" pitchFamily="18" charset="0"/>
              </a:rPr>
              <a:t> % 2 == 0 )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("Entered number is even");</a:t>
            </a:r>
          </a:p>
          <a:p>
            <a:pPr marL="0" indent="0">
              <a:buNone/>
            </a:pPr>
            <a:r>
              <a:rPr lang="en-US" sz="1200" dirty="0">
                <a:latin typeface="Times New Roman" panose="02020603050405020304" pitchFamily="18" charset="0"/>
                <a:cs typeface="Times New Roman" panose="02020603050405020304" pitchFamily="18" charset="0"/>
              </a:rPr>
              <a:t>     else</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("Entered number is odd");</a:t>
            </a: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72599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200" b="1" dirty="0">
                <a:latin typeface="Times New Roman" panose="02020603050405020304" pitchFamily="18" charset="0"/>
                <a:cs typeface="Times New Roman" panose="02020603050405020304" pitchFamily="18" charset="0"/>
              </a:rPr>
              <a:t>Java Largest of Three Numbers Program Code Example </a:t>
            </a:r>
            <a:r>
              <a:rPr lang="en-US" sz="1200" b="1" dirty="0" smtClean="0">
                <a:latin typeface="Times New Roman" panose="02020603050405020304" pitchFamily="18" charset="0"/>
                <a:cs typeface="Times New Roman" panose="02020603050405020304" pitchFamily="18" charset="0"/>
              </a:rPr>
              <a:t>–</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000" dirty="0" smtClean="0">
                <a:latin typeface="Times New Roman" panose="02020603050405020304" pitchFamily="18" charset="0"/>
                <a:cs typeface="Times New Roman" panose="02020603050405020304" pitchFamily="18" charset="0"/>
              </a:rPr>
              <a:t>import </a:t>
            </a:r>
            <a:r>
              <a:rPr lang="en-US" sz="1000" dirty="0" err="1">
                <a:latin typeface="Times New Roman" panose="02020603050405020304" pitchFamily="18" charset="0"/>
                <a:cs typeface="Times New Roman" panose="02020603050405020304" pitchFamily="18" charset="0"/>
              </a:rPr>
              <a:t>java.util.Scanner</a:t>
            </a:r>
            <a:r>
              <a:rPr lang="en-US" sz="1000" dirty="0" smtClean="0">
                <a:latin typeface="Times New Roman" panose="02020603050405020304" pitchFamily="18"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class </a:t>
            </a:r>
            <a:r>
              <a:rPr lang="en-US" sz="1000" dirty="0" err="1">
                <a:latin typeface="Times New Roman" panose="02020603050405020304" pitchFamily="18" charset="0"/>
                <a:cs typeface="Times New Roman" panose="02020603050405020304" pitchFamily="18" charset="0"/>
              </a:rPr>
              <a:t>LargestOfThreeNumbers</a:t>
            </a:r>
            <a:endParaRPr lang="en-US" sz="1000"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a:t>
            </a:r>
          </a:p>
          <a:p>
            <a:pPr marL="0" indent="0">
              <a:buNone/>
            </a:pPr>
            <a:r>
              <a:rPr lang="en-US" sz="1000" dirty="0">
                <a:latin typeface="Times New Roman" panose="02020603050405020304" pitchFamily="18" charset="0"/>
                <a:cs typeface="Times New Roman" panose="02020603050405020304" pitchFamily="18" charset="0"/>
              </a:rPr>
              <a:t>   public static void main(String </a:t>
            </a:r>
            <a:r>
              <a:rPr lang="en-US" sz="1000" dirty="0" err="1">
                <a:latin typeface="Times New Roman" panose="02020603050405020304" pitchFamily="18" charset="0"/>
                <a:cs typeface="Times New Roman" panose="02020603050405020304" pitchFamily="18" charset="0"/>
              </a:rPr>
              <a:t>args</a:t>
            </a:r>
            <a:r>
              <a:rPr lang="en-US" sz="1000" dirty="0">
                <a:latin typeface="Times New Roman" panose="02020603050405020304" pitchFamily="18" charset="0"/>
                <a:cs typeface="Times New Roman" panose="02020603050405020304" pitchFamily="18" charset="0"/>
              </a:rPr>
              <a:t>[])</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int</a:t>
            </a:r>
            <a:r>
              <a:rPr lang="en-US" sz="1000" dirty="0">
                <a:latin typeface="Times New Roman" panose="02020603050405020304" pitchFamily="18" charset="0"/>
                <a:cs typeface="Times New Roman" panose="02020603050405020304" pitchFamily="18" charset="0"/>
              </a:rPr>
              <a:t> x, y, z;</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System.out.println</a:t>
            </a:r>
            <a:r>
              <a:rPr lang="en-US" sz="1000" dirty="0">
                <a:latin typeface="Times New Roman" panose="02020603050405020304" pitchFamily="18" charset="0"/>
                <a:cs typeface="Times New Roman" panose="02020603050405020304" pitchFamily="18" charset="0"/>
              </a:rPr>
              <a:t>("Enter three integers ");</a:t>
            </a:r>
          </a:p>
          <a:p>
            <a:pPr marL="0" indent="0">
              <a:buNone/>
            </a:pPr>
            <a:r>
              <a:rPr lang="en-US" sz="1000" dirty="0">
                <a:latin typeface="Times New Roman" panose="02020603050405020304" pitchFamily="18" charset="0"/>
                <a:cs typeface="Times New Roman" panose="02020603050405020304" pitchFamily="18" charset="0"/>
              </a:rPr>
              <a:t>      Scanner in = new Scanner(System.in</a:t>
            </a:r>
            <a:r>
              <a:rPr lang="en-US" sz="1000" dirty="0" smtClean="0">
                <a:latin typeface="Times New Roman" panose="02020603050405020304" pitchFamily="18"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      x = </a:t>
            </a:r>
            <a:r>
              <a:rPr lang="en-US" sz="1000" dirty="0" err="1">
                <a:latin typeface="Times New Roman" panose="02020603050405020304" pitchFamily="18" charset="0"/>
                <a:cs typeface="Times New Roman" panose="02020603050405020304" pitchFamily="18" charset="0"/>
              </a:rPr>
              <a:t>in.nextInt</a:t>
            </a:r>
            <a:r>
              <a:rPr lang="en-US" sz="1000" dirty="0">
                <a:latin typeface="Times New Roman" panose="02020603050405020304" pitchFamily="18" charset="0"/>
                <a:cs typeface="Times New Roman" panose="02020603050405020304" pitchFamily="18" charset="0"/>
              </a:rPr>
              <a:t>();</a:t>
            </a:r>
          </a:p>
          <a:p>
            <a:pPr marL="0" indent="0">
              <a:buNone/>
            </a:pPr>
            <a:r>
              <a:rPr lang="en-US" sz="1000" dirty="0">
                <a:latin typeface="Times New Roman" panose="02020603050405020304" pitchFamily="18" charset="0"/>
                <a:cs typeface="Times New Roman" panose="02020603050405020304" pitchFamily="18" charset="0"/>
              </a:rPr>
              <a:t>      y = </a:t>
            </a:r>
            <a:r>
              <a:rPr lang="en-US" sz="1000" dirty="0" err="1">
                <a:latin typeface="Times New Roman" panose="02020603050405020304" pitchFamily="18" charset="0"/>
                <a:cs typeface="Times New Roman" panose="02020603050405020304" pitchFamily="18" charset="0"/>
              </a:rPr>
              <a:t>in.nextInt</a:t>
            </a:r>
            <a:r>
              <a:rPr lang="en-US" sz="1000" dirty="0">
                <a:latin typeface="Times New Roman" panose="02020603050405020304" pitchFamily="18" charset="0"/>
                <a:cs typeface="Times New Roman" panose="02020603050405020304" pitchFamily="18" charset="0"/>
              </a:rPr>
              <a:t>();</a:t>
            </a:r>
          </a:p>
          <a:p>
            <a:pPr marL="0" indent="0">
              <a:buNone/>
            </a:pPr>
            <a:r>
              <a:rPr lang="en-US" sz="1000" dirty="0">
                <a:latin typeface="Times New Roman" panose="02020603050405020304" pitchFamily="18" charset="0"/>
                <a:cs typeface="Times New Roman" panose="02020603050405020304" pitchFamily="18" charset="0"/>
              </a:rPr>
              <a:t>      z = </a:t>
            </a:r>
            <a:r>
              <a:rPr lang="en-US" sz="1000" dirty="0" err="1">
                <a:latin typeface="Times New Roman" panose="02020603050405020304" pitchFamily="18" charset="0"/>
                <a:cs typeface="Times New Roman" panose="02020603050405020304" pitchFamily="18" charset="0"/>
              </a:rPr>
              <a:t>in.nextInt</a:t>
            </a:r>
            <a:r>
              <a:rPr lang="en-US" sz="1000" dirty="0" smtClean="0">
                <a:latin typeface="Times New Roman" panose="02020603050405020304" pitchFamily="18"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      if ( x &gt; y &amp;&amp; x &gt; z )</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System.out.println</a:t>
            </a:r>
            <a:r>
              <a:rPr lang="en-US" sz="1000" dirty="0">
                <a:latin typeface="Times New Roman" panose="02020603050405020304" pitchFamily="18" charset="0"/>
                <a:cs typeface="Times New Roman" panose="02020603050405020304" pitchFamily="18" charset="0"/>
              </a:rPr>
              <a:t>("First number is largest.");</a:t>
            </a:r>
          </a:p>
          <a:p>
            <a:pPr marL="0" indent="0">
              <a:buNone/>
            </a:pPr>
            <a:r>
              <a:rPr lang="en-US" sz="1000" dirty="0">
                <a:latin typeface="Times New Roman" panose="02020603050405020304" pitchFamily="18" charset="0"/>
                <a:cs typeface="Times New Roman" panose="02020603050405020304" pitchFamily="18" charset="0"/>
              </a:rPr>
              <a:t>      else if ( y &gt; x &amp;&amp; y &gt; z )</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System.out.println</a:t>
            </a:r>
            <a:r>
              <a:rPr lang="en-US" sz="1000" dirty="0">
                <a:latin typeface="Times New Roman" panose="02020603050405020304" pitchFamily="18" charset="0"/>
                <a:cs typeface="Times New Roman" panose="02020603050405020304" pitchFamily="18" charset="0"/>
              </a:rPr>
              <a:t>("Second number is largest.");</a:t>
            </a:r>
          </a:p>
          <a:p>
            <a:pPr marL="0" indent="0">
              <a:buNone/>
            </a:pPr>
            <a:r>
              <a:rPr lang="en-US" sz="1000" dirty="0">
                <a:latin typeface="Times New Roman" panose="02020603050405020304" pitchFamily="18" charset="0"/>
                <a:cs typeface="Times New Roman" panose="02020603050405020304" pitchFamily="18" charset="0"/>
              </a:rPr>
              <a:t>      else if ( z &gt; x &amp;&amp; z &gt; y )</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System.out.println</a:t>
            </a:r>
            <a:r>
              <a:rPr lang="en-US" sz="1000" dirty="0">
                <a:latin typeface="Times New Roman" panose="02020603050405020304" pitchFamily="18" charset="0"/>
                <a:cs typeface="Times New Roman" panose="02020603050405020304" pitchFamily="18" charset="0"/>
              </a:rPr>
              <a:t>("Third number is largest.");</a:t>
            </a:r>
          </a:p>
          <a:p>
            <a:pPr marL="0" indent="0">
              <a:buNone/>
            </a:pPr>
            <a:r>
              <a:rPr lang="en-US" sz="1000" dirty="0">
                <a:latin typeface="Times New Roman" panose="02020603050405020304" pitchFamily="18" charset="0"/>
                <a:cs typeface="Times New Roman" panose="02020603050405020304" pitchFamily="18" charset="0"/>
              </a:rPr>
              <a:t>      else   </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System.out.println</a:t>
            </a:r>
            <a:r>
              <a:rPr lang="en-US" sz="1000" dirty="0">
                <a:latin typeface="Times New Roman" panose="02020603050405020304" pitchFamily="18" charset="0"/>
                <a:cs typeface="Times New Roman" panose="02020603050405020304" pitchFamily="18" charset="0"/>
              </a:rPr>
              <a:t>("Entered numbers are not distinct.");</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701177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200" b="1" dirty="0">
                <a:latin typeface="Times New Roman" panose="02020603050405020304" pitchFamily="18" charset="0"/>
                <a:cs typeface="Times New Roman" panose="02020603050405020304" pitchFamily="18" charset="0"/>
              </a:rPr>
              <a:t>Swapping of 2 Variables using 3rd Variable in C++</a:t>
            </a:r>
          </a:p>
          <a:p>
            <a:pPr marL="0" indent="0">
              <a:buNone/>
            </a:pPr>
            <a:r>
              <a:rPr lang="en-US" sz="1200" dirty="0">
                <a:latin typeface="Times New Roman" panose="02020603050405020304" pitchFamily="18" charset="0"/>
                <a:cs typeface="Times New Roman" panose="02020603050405020304" pitchFamily="18" charset="0"/>
              </a:rPr>
              <a:t>#include &lt;</a:t>
            </a:r>
            <a:r>
              <a:rPr lang="en-US" sz="1200" dirty="0" err="1">
                <a:latin typeface="Times New Roman" panose="02020603050405020304" pitchFamily="18" charset="0"/>
                <a:cs typeface="Times New Roman" panose="02020603050405020304" pitchFamily="18" charset="0"/>
              </a:rPr>
              <a:t>iostream</a:t>
            </a:r>
            <a:r>
              <a:rPr lang="en-US" sz="1200" dirty="0">
                <a:latin typeface="Times New Roman" panose="02020603050405020304" pitchFamily="18" charset="0"/>
                <a:cs typeface="Times New Roman" panose="02020603050405020304" pitchFamily="18" charset="0"/>
              </a:rPr>
              <a:t>&gt;</a:t>
            </a:r>
          </a:p>
          <a:p>
            <a:pPr marL="0" indent="0">
              <a:buNone/>
            </a:pPr>
            <a:r>
              <a:rPr lang="en-US" sz="1200" dirty="0">
                <a:latin typeface="Times New Roman" panose="02020603050405020304" pitchFamily="18" charset="0"/>
                <a:cs typeface="Times New Roman" panose="02020603050405020304" pitchFamily="18" charset="0"/>
              </a:rPr>
              <a:t>using namespace </a:t>
            </a:r>
            <a:r>
              <a:rPr lang="en-US" sz="1200" dirty="0" err="1">
                <a:latin typeface="Times New Roman" panose="02020603050405020304" pitchFamily="18" charset="0"/>
                <a:cs typeface="Times New Roman" panose="02020603050405020304" pitchFamily="18" charset="0"/>
              </a:rPr>
              <a:t>std</a:t>
            </a:r>
            <a:r>
              <a:rPr lang="en-US" sz="1200" dirty="0">
                <a:latin typeface="Times New Roman" panose="02020603050405020304" pitchFamily="18" charset="0"/>
                <a:cs typeface="Times New Roman" panose="02020603050405020304" pitchFamily="18" charset="0"/>
              </a:rPr>
              <a:t>;</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main()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a,b,c</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cout</a:t>
            </a:r>
            <a:r>
              <a:rPr lang="en-US" sz="1200" dirty="0">
                <a:latin typeface="Times New Roman" panose="02020603050405020304" pitchFamily="18" charset="0"/>
                <a:cs typeface="Times New Roman" panose="02020603050405020304" pitchFamily="18" charset="0"/>
              </a:rPr>
              <a:t>&lt;&lt;"Enter value of a: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cin</a:t>
            </a:r>
            <a:r>
              <a:rPr lang="en-US" sz="1200" dirty="0">
                <a:latin typeface="Times New Roman" panose="02020603050405020304" pitchFamily="18" charset="0"/>
                <a:cs typeface="Times New Roman" panose="02020603050405020304" pitchFamily="18" charset="0"/>
              </a:rPr>
              <a:t>&gt;&gt;a;</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cout</a:t>
            </a:r>
            <a:r>
              <a:rPr lang="en-US" sz="1200" dirty="0">
                <a:latin typeface="Times New Roman" panose="02020603050405020304" pitchFamily="18" charset="0"/>
                <a:cs typeface="Times New Roman" panose="02020603050405020304" pitchFamily="18" charset="0"/>
              </a:rPr>
              <a:t>&lt;&lt;"Enter value of b: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cin</a:t>
            </a:r>
            <a:r>
              <a:rPr lang="en-US" sz="1200" dirty="0">
                <a:latin typeface="Times New Roman" panose="02020603050405020304" pitchFamily="18" charset="0"/>
                <a:cs typeface="Times New Roman" panose="02020603050405020304" pitchFamily="18" charset="0"/>
              </a:rPr>
              <a:t>&gt;&gt;b;</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cout</a:t>
            </a:r>
            <a:r>
              <a:rPr lang="en-US" sz="1200" dirty="0">
                <a:latin typeface="Times New Roman" panose="02020603050405020304" pitchFamily="18" charset="0"/>
                <a:cs typeface="Times New Roman" panose="02020603050405020304" pitchFamily="18" charset="0"/>
              </a:rPr>
              <a:t>&lt;&lt;"Before Swapping: a: "&lt;&lt;a&lt;&lt;" b: "&lt;&lt;b&lt;&lt;</a:t>
            </a:r>
            <a:r>
              <a:rPr lang="en-US" sz="1200" dirty="0" err="1">
                <a:latin typeface="Times New Roman" panose="02020603050405020304" pitchFamily="18" charset="0"/>
                <a:cs typeface="Times New Roman" panose="02020603050405020304" pitchFamily="18" charset="0"/>
              </a:rPr>
              <a:t>endl</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 start: swapping logic</a:t>
            </a:r>
          </a:p>
          <a:p>
            <a:pPr marL="0" indent="0">
              <a:buNone/>
            </a:pPr>
            <a:r>
              <a:rPr lang="en-US" sz="1200" dirty="0">
                <a:latin typeface="Times New Roman" panose="02020603050405020304" pitchFamily="18" charset="0"/>
                <a:cs typeface="Times New Roman" panose="02020603050405020304" pitchFamily="18" charset="0"/>
              </a:rPr>
              <a:t>    c=a;</a:t>
            </a:r>
          </a:p>
          <a:p>
            <a:pPr marL="0" indent="0">
              <a:buNone/>
            </a:pPr>
            <a:r>
              <a:rPr lang="en-US" sz="1200" dirty="0">
                <a:latin typeface="Times New Roman" panose="02020603050405020304" pitchFamily="18" charset="0"/>
                <a:cs typeface="Times New Roman" panose="02020603050405020304" pitchFamily="18" charset="0"/>
              </a:rPr>
              <a:t>    a=b;</a:t>
            </a:r>
          </a:p>
          <a:p>
            <a:pPr marL="0" indent="0">
              <a:buNone/>
            </a:pPr>
            <a:r>
              <a:rPr lang="en-US" sz="1200" dirty="0">
                <a:latin typeface="Times New Roman" panose="02020603050405020304" pitchFamily="18" charset="0"/>
                <a:cs typeface="Times New Roman" panose="02020603050405020304" pitchFamily="18" charset="0"/>
              </a:rPr>
              <a:t>    b=c;</a:t>
            </a:r>
          </a:p>
          <a:p>
            <a:pPr marL="0" indent="0">
              <a:buNone/>
            </a:pPr>
            <a:r>
              <a:rPr lang="en-US" sz="1200" dirty="0">
                <a:latin typeface="Times New Roman" panose="02020603050405020304" pitchFamily="18" charset="0"/>
                <a:cs typeface="Times New Roman" panose="02020603050405020304" pitchFamily="18" charset="0"/>
              </a:rPr>
              <a:t>    // end: swapping logic</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cout</a:t>
            </a:r>
            <a:r>
              <a:rPr lang="en-US" sz="1200" dirty="0">
                <a:latin typeface="Times New Roman" panose="02020603050405020304" pitchFamily="18" charset="0"/>
                <a:cs typeface="Times New Roman" panose="02020603050405020304" pitchFamily="18" charset="0"/>
              </a:rPr>
              <a:t>&lt;&lt;"After Swapping: a: "&lt;&lt;a&lt;&lt;" b: "&lt;&lt;b&lt;&lt;</a:t>
            </a:r>
            <a:r>
              <a:rPr lang="en-US" sz="1200" dirty="0" err="1">
                <a:latin typeface="Times New Roman" panose="02020603050405020304" pitchFamily="18" charset="0"/>
                <a:cs typeface="Times New Roman" panose="02020603050405020304" pitchFamily="18" charset="0"/>
              </a:rPr>
              <a:t>endl</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return 0;</a:t>
            </a:r>
          </a:p>
          <a:p>
            <a:pPr marL="0" indent="0">
              <a:buNone/>
            </a:pPr>
            <a:r>
              <a:rPr lang="en-US"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732334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Swapping of 2 Variables Without using 3rd Variable in C++</a:t>
            </a:r>
          </a:p>
          <a:p>
            <a:pPr marL="0" indent="0">
              <a:buNone/>
            </a:pPr>
            <a:r>
              <a:rPr lang="en-US" sz="1400" dirty="0">
                <a:latin typeface="Times New Roman" panose="02020603050405020304" pitchFamily="18" charset="0"/>
                <a:cs typeface="Times New Roman" panose="02020603050405020304" pitchFamily="18" charset="0"/>
              </a:rPr>
              <a:t>#include &lt;</a:t>
            </a:r>
            <a:r>
              <a:rPr lang="en-US" sz="1400" dirty="0" err="1">
                <a:latin typeface="Times New Roman" panose="02020603050405020304" pitchFamily="18" charset="0"/>
                <a:cs typeface="Times New Roman" panose="02020603050405020304" pitchFamily="18" charset="0"/>
              </a:rPr>
              <a:t>iostream</a:t>
            </a:r>
            <a:r>
              <a:rPr lang="en-US" sz="1400" dirty="0">
                <a:latin typeface="Times New Roman" panose="02020603050405020304" pitchFamily="18" charset="0"/>
                <a:cs typeface="Times New Roman" panose="02020603050405020304" pitchFamily="18" charset="0"/>
              </a:rPr>
              <a:t>&gt;</a:t>
            </a:r>
          </a:p>
          <a:p>
            <a:pPr marL="0" indent="0">
              <a:buNone/>
            </a:pPr>
            <a:r>
              <a:rPr lang="en-US" sz="1400" dirty="0">
                <a:latin typeface="Times New Roman" panose="02020603050405020304" pitchFamily="18" charset="0"/>
                <a:cs typeface="Times New Roman" panose="02020603050405020304" pitchFamily="18" charset="0"/>
              </a:rPr>
              <a:t>using namespace </a:t>
            </a:r>
            <a:r>
              <a:rPr lang="en-US" sz="1400" dirty="0" err="1">
                <a:latin typeface="Times New Roman" panose="02020603050405020304" pitchFamily="18" charset="0"/>
                <a:cs typeface="Times New Roman" panose="02020603050405020304" pitchFamily="18" charset="0"/>
              </a:rPr>
              <a:t>std</a:t>
            </a:r>
            <a:r>
              <a:rPr lang="en-US" sz="1400" dirty="0">
                <a:latin typeface="Times New Roman" panose="02020603050405020304" pitchFamily="18" charset="0"/>
                <a:cs typeface="Times New Roman" panose="02020603050405020304" pitchFamily="18" charset="0"/>
              </a:rPr>
              <a: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main()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a,b</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cout</a:t>
            </a:r>
            <a:r>
              <a:rPr lang="en-US" sz="1400" dirty="0">
                <a:latin typeface="Times New Roman" panose="02020603050405020304" pitchFamily="18" charset="0"/>
                <a:cs typeface="Times New Roman" panose="02020603050405020304" pitchFamily="18" charset="0"/>
              </a:rPr>
              <a:t>&lt;&lt;"Enter value of a: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cin</a:t>
            </a:r>
            <a:r>
              <a:rPr lang="en-US" sz="1400" dirty="0">
                <a:latin typeface="Times New Roman" panose="02020603050405020304" pitchFamily="18" charset="0"/>
                <a:cs typeface="Times New Roman" panose="02020603050405020304" pitchFamily="18" charset="0"/>
              </a:rPr>
              <a:t>&gt;&gt;a;</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cout</a:t>
            </a:r>
            <a:r>
              <a:rPr lang="en-US" sz="1400" dirty="0">
                <a:latin typeface="Times New Roman" panose="02020603050405020304" pitchFamily="18" charset="0"/>
                <a:cs typeface="Times New Roman" panose="02020603050405020304" pitchFamily="18" charset="0"/>
              </a:rPr>
              <a:t>&lt;&lt;"Enter value of b: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cin</a:t>
            </a:r>
            <a:r>
              <a:rPr lang="en-US" sz="1400" dirty="0">
                <a:latin typeface="Times New Roman" panose="02020603050405020304" pitchFamily="18" charset="0"/>
                <a:cs typeface="Times New Roman" panose="02020603050405020304" pitchFamily="18" charset="0"/>
              </a:rPr>
              <a:t>&gt;&gt;b;</a:t>
            </a:r>
          </a:p>
          <a:p>
            <a:pPr marL="0" indent="0">
              <a:buNone/>
            </a:pPr>
            <a:r>
              <a:rPr lang="en-US" sz="1400" dirty="0">
                <a:latin typeface="Times New Roman" panose="02020603050405020304" pitchFamily="18" charset="0"/>
                <a:cs typeface="Times New Roman" panose="02020603050405020304" pitchFamily="18" charset="0"/>
              </a:rPr>
              <a:t>    a=</a:t>
            </a:r>
            <a:r>
              <a:rPr lang="en-US" sz="1400" dirty="0" err="1">
                <a:latin typeface="Times New Roman" panose="02020603050405020304" pitchFamily="18" charset="0"/>
                <a:cs typeface="Times New Roman" panose="02020603050405020304" pitchFamily="18" charset="0"/>
              </a:rPr>
              <a:t>a+b</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b=a-b;</a:t>
            </a:r>
          </a:p>
          <a:p>
            <a:pPr marL="0" indent="0">
              <a:buNone/>
            </a:pPr>
            <a:r>
              <a:rPr lang="en-US" sz="1400" dirty="0">
                <a:latin typeface="Times New Roman" panose="02020603050405020304" pitchFamily="18" charset="0"/>
                <a:cs typeface="Times New Roman" panose="02020603050405020304" pitchFamily="18" charset="0"/>
              </a:rPr>
              <a:t>    a=a-b;</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cout</a:t>
            </a:r>
            <a:r>
              <a:rPr lang="en-US" sz="1400" dirty="0">
                <a:latin typeface="Times New Roman" panose="02020603050405020304" pitchFamily="18" charset="0"/>
                <a:cs typeface="Times New Roman" panose="02020603050405020304" pitchFamily="18" charset="0"/>
              </a:rPr>
              <a:t>&lt;&lt;"After swap a: "&lt;&lt;a&lt;&lt;" b: "&lt;&lt;b;</a:t>
            </a:r>
          </a:p>
          <a:p>
            <a:pPr marL="0" indent="0">
              <a:buNone/>
            </a:pPr>
            <a:r>
              <a:rPr lang="en-US" sz="1400" dirty="0">
                <a:latin typeface="Times New Roman" panose="02020603050405020304" pitchFamily="18" charset="0"/>
                <a:cs typeface="Times New Roman" panose="02020603050405020304" pitchFamily="18" charset="0"/>
              </a:rPr>
              <a:t>    return 0;</a:t>
            </a:r>
          </a:p>
          <a:p>
            <a:pPr marL="0" indent="0">
              <a:buNone/>
            </a:pPr>
            <a:r>
              <a:rPr lang="en-US"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618791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Java program to check LEAP year </a:t>
            </a:r>
          </a:p>
          <a:p>
            <a:pPr marL="0" indent="0">
              <a:buNone/>
            </a:pPr>
            <a:r>
              <a:rPr lang="en-US" sz="1400" dirty="0">
                <a:latin typeface="Times New Roman" panose="02020603050405020304" pitchFamily="18" charset="0"/>
                <a:cs typeface="Times New Roman" panose="02020603050405020304" pitchFamily="18" charset="0"/>
              </a:rPr>
              <a:t>public class JavaApplication4 </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year = 2020</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if(year%400==0)</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("Leap Year");</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else if(year%4==0 &amp;&amp; year%100!=0)</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("Leap Year");</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else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("Not a Leap Year");</a:t>
            </a:r>
          </a:p>
          <a:p>
            <a:pPr marL="0" indent="0">
              <a:buNone/>
            </a:pP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780459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Java program to Find Factorial of a Number </a:t>
            </a:r>
          </a:p>
          <a:p>
            <a:pPr marL="0" indent="0">
              <a:buNone/>
            </a:pPr>
            <a:r>
              <a:rPr lang="en-US" sz="1800" dirty="0">
                <a:latin typeface="Times New Roman" panose="02020603050405020304" pitchFamily="18" charset="0"/>
                <a:cs typeface="Times New Roman" panose="02020603050405020304" pitchFamily="18" charset="0"/>
              </a:rPr>
              <a:t>public class JavaApplication4 {</a:t>
            </a:r>
          </a:p>
          <a:p>
            <a:pPr marL="0" indent="0">
              <a:buNone/>
            </a:pPr>
            <a:r>
              <a:rPr lang="en-US" sz="1800" dirty="0">
                <a:latin typeface="Times New Roman" panose="02020603050405020304" pitchFamily="18" charset="0"/>
                <a:cs typeface="Times New Roman" panose="02020603050405020304" pitchFamily="18" charset="0"/>
              </a:rPr>
              <a:t>    public static void main(String[] </a:t>
            </a:r>
            <a:r>
              <a:rPr lang="en-US" sz="1800" dirty="0" err="1">
                <a:latin typeface="Times New Roman" panose="02020603050405020304" pitchFamily="18" charset="0"/>
                <a:cs typeface="Times New Roman" panose="02020603050405020304" pitchFamily="18" charset="0"/>
              </a:rPr>
              <a:t>args</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num</a:t>
            </a:r>
            <a:r>
              <a:rPr lang="en-US" sz="1800" dirty="0">
                <a:latin typeface="Times New Roman" panose="02020603050405020304" pitchFamily="18" charset="0"/>
                <a:cs typeface="Times New Roman" panose="02020603050405020304" pitchFamily="18" charset="0"/>
              </a:rPr>
              <a:t> = 4;</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int</a:t>
            </a:r>
            <a:r>
              <a:rPr lang="en-US" sz="1800" dirty="0">
                <a:latin typeface="Times New Roman" panose="02020603050405020304" pitchFamily="18" charset="0"/>
                <a:cs typeface="Times New Roman" panose="02020603050405020304" pitchFamily="18" charset="0"/>
              </a:rPr>
              <a:t> factorial =1;</a:t>
            </a:r>
          </a:p>
          <a:p>
            <a:pPr marL="0" indent="0">
              <a:buNone/>
            </a:pPr>
            <a:r>
              <a:rPr lang="en-US" sz="1800" dirty="0">
                <a:latin typeface="Times New Roman" panose="02020603050405020304" pitchFamily="18" charset="0"/>
                <a:cs typeface="Times New Roman" panose="02020603050405020304" pitchFamily="18" charset="0"/>
              </a:rPr>
              <a:t>        for(</a:t>
            </a:r>
            <a:r>
              <a:rPr lang="en-US" sz="1800" dirty="0" err="1">
                <a:latin typeface="Times New Roman" panose="02020603050405020304" pitchFamily="18" charset="0"/>
                <a:cs typeface="Times New Roman" panose="02020603050405020304" pitchFamily="18" charset="0"/>
              </a:rPr>
              <a:t>int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num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&gt;0;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factorial = factorial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System.out.println</a:t>
            </a:r>
            <a:r>
              <a:rPr lang="en-US" sz="1800" dirty="0">
                <a:latin typeface="Times New Roman" panose="02020603050405020304" pitchFamily="18" charset="0"/>
                <a:cs typeface="Times New Roman" panose="02020603050405020304" pitchFamily="18" charset="0"/>
              </a:rPr>
              <a:t>("Factorial is: "+factorial);</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18269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31966" y="901337"/>
            <a:ext cx="10071463" cy="5275626"/>
          </a:xfrm>
          <a:prstGeom prst="rect">
            <a:avLst/>
          </a:prstGeom>
        </p:spPr>
      </p:pic>
    </p:spTree>
    <p:extLst>
      <p:ext uri="{BB962C8B-B14F-4D97-AF65-F5344CB8AC3E}">
        <p14:creationId xmlns:p14="http://schemas.microsoft.com/office/powerpoint/2010/main" val="6036086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000" b="1" dirty="0">
                <a:latin typeface="Times New Roman" panose="02020603050405020304" pitchFamily="18" charset="0"/>
                <a:cs typeface="Times New Roman" panose="02020603050405020304" pitchFamily="18" charset="0"/>
              </a:rPr>
              <a:t>Java program to Find if a Number is PALINDROME or not </a:t>
            </a:r>
            <a:r>
              <a:rPr lang="en-US" sz="1000" b="1" dirty="0" smtClean="0">
                <a:latin typeface="Times New Roman" panose="02020603050405020304" pitchFamily="18" charset="0"/>
                <a:cs typeface="Times New Roman" panose="02020603050405020304" pitchFamily="18" charset="0"/>
              </a:rPr>
              <a:t>–</a:t>
            </a:r>
            <a:endParaRPr lang="en-US" sz="1000" b="1"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package javaapplication4</a:t>
            </a:r>
            <a:r>
              <a:rPr lang="en-US" sz="1000" dirty="0" smtClean="0">
                <a:latin typeface="Times New Roman" panose="02020603050405020304" pitchFamily="18"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public class JavaApplication4 </a:t>
            </a:r>
            <a:r>
              <a:rPr lang="en-US" sz="1000" dirty="0" smtClean="0">
                <a:latin typeface="Times New Roman" panose="02020603050405020304" pitchFamily="18"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    public static void main(String[] </a:t>
            </a:r>
            <a:r>
              <a:rPr lang="en-US" sz="1000" dirty="0" err="1">
                <a:latin typeface="Times New Roman" panose="02020603050405020304" pitchFamily="18" charset="0"/>
                <a:cs typeface="Times New Roman" panose="02020603050405020304" pitchFamily="18" charset="0"/>
              </a:rPr>
              <a:t>args</a:t>
            </a:r>
            <a:r>
              <a:rPr lang="en-US" sz="1000" dirty="0">
                <a:latin typeface="Times New Roman" panose="02020603050405020304" pitchFamily="18" charset="0"/>
                <a:cs typeface="Times New Roman" panose="02020603050405020304" pitchFamily="18" charset="0"/>
              </a:rPr>
              <a:t>) </a:t>
            </a:r>
            <a:r>
              <a:rPr lang="en-US" sz="1000" dirty="0" smtClean="0">
                <a:latin typeface="Times New Roman" panose="02020603050405020304" pitchFamily="18"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int</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num</a:t>
            </a:r>
            <a:r>
              <a:rPr lang="en-US" sz="1000" dirty="0">
                <a:latin typeface="Times New Roman" panose="02020603050405020304" pitchFamily="18" charset="0"/>
                <a:cs typeface="Times New Roman" panose="02020603050405020304" pitchFamily="18" charset="0"/>
              </a:rPr>
              <a:t>=121</a:t>
            </a:r>
            <a:r>
              <a:rPr lang="en-US" sz="1000" dirty="0" smtClean="0">
                <a:latin typeface="Times New Roman" panose="02020603050405020304" pitchFamily="18"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int</a:t>
            </a:r>
            <a:r>
              <a:rPr lang="en-US" sz="1000" dirty="0">
                <a:latin typeface="Times New Roman" panose="02020603050405020304" pitchFamily="18" charset="0"/>
                <a:cs typeface="Times New Roman" panose="02020603050405020304" pitchFamily="18" charset="0"/>
              </a:rPr>
              <a:t> temp=</a:t>
            </a:r>
            <a:r>
              <a:rPr lang="en-US" sz="1000" dirty="0" err="1">
                <a:latin typeface="Times New Roman" panose="02020603050405020304" pitchFamily="18" charset="0"/>
                <a:cs typeface="Times New Roman" panose="02020603050405020304" pitchFamily="18" charset="0"/>
              </a:rPr>
              <a:t>num</a:t>
            </a:r>
            <a:r>
              <a:rPr lang="en-US" sz="1000" dirty="0">
                <a:latin typeface="Times New Roman" panose="02020603050405020304" pitchFamily="18" charset="0"/>
                <a:cs typeface="Times New Roman" panose="02020603050405020304" pitchFamily="18" charset="0"/>
              </a:rPr>
              <a:t>;</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int</a:t>
            </a:r>
            <a:r>
              <a:rPr lang="en-US" sz="1000" dirty="0">
                <a:latin typeface="Times New Roman" panose="02020603050405020304" pitchFamily="18" charset="0"/>
                <a:cs typeface="Times New Roman" panose="02020603050405020304" pitchFamily="18" charset="0"/>
              </a:rPr>
              <a:t> rev = 0</a:t>
            </a:r>
            <a:r>
              <a:rPr lang="en-US" sz="1000" dirty="0" smtClean="0">
                <a:latin typeface="Times New Roman" panose="02020603050405020304" pitchFamily="18"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       while(</a:t>
            </a:r>
            <a:r>
              <a:rPr lang="en-US" sz="1000" dirty="0" err="1">
                <a:latin typeface="Times New Roman" panose="02020603050405020304" pitchFamily="18" charset="0"/>
                <a:cs typeface="Times New Roman" panose="02020603050405020304" pitchFamily="18" charset="0"/>
              </a:rPr>
              <a:t>num</a:t>
            </a:r>
            <a:r>
              <a:rPr lang="en-US" sz="1000" dirty="0">
                <a:latin typeface="Times New Roman" panose="02020603050405020304" pitchFamily="18" charset="0"/>
                <a:cs typeface="Times New Roman" panose="02020603050405020304" pitchFamily="18" charset="0"/>
              </a:rPr>
              <a:t>&gt;0)</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           rev = rev*10;</a:t>
            </a:r>
          </a:p>
          <a:p>
            <a:pPr marL="0" indent="0">
              <a:buNone/>
            </a:pPr>
            <a:r>
              <a:rPr lang="en-US" sz="1000" dirty="0">
                <a:latin typeface="Times New Roman" panose="02020603050405020304" pitchFamily="18" charset="0"/>
                <a:cs typeface="Times New Roman" panose="02020603050405020304" pitchFamily="18" charset="0"/>
              </a:rPr>
              <a:t>           rev = rev + num%10;</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num</a:t>
            </a:r>
            <a:r>
              <a:rPr lang="en-US" sz="1000" dirty="0">
                <a:latin typeface="Times New Roman" panose="02020603050405020304" pitchFamily="18" charset="0"/>
                <a:cs typeface="Times New Roman" panose="02020603050405020304" pitchFamily="18" charset="0"/>
              </a:rPr>
              <a:t> = </a:t>
            </a:r>
            <a:r>
              <a:rPr lang="en-US" sz="1000" dirty="0" err="1">
                <a:latin typeface="Times New Roman" panose="02020603050405020304" pitchFamily="18" charset="0"/>
                <a:cs typeface="Times New Roman" panose="02020603050405020304" pitchFamily="18" charset="0"/>
              </a:rPr>
              <a:t>num</a:t>
            </a:r>
            <a:r>
              <a:rPr lang="en-US" sz="1000" dirty="0">
                <a:latin typeface="Times New Roman" panose="02020603050405020304" pitchFamily="18" charset="0"/>
                <a:cs typeface="Times New Roman" panose="02020603050405020304" pitchFamily="18" charset="0"/>
              </a:rPr>
              <a:t>/10;</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       if(temp == rev)</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System.out.println</a:t>
            </a:r>
            <a:r>
              <a:rPr lang="en-US" sz="1000" dirty="0">
                <a:latin typeface="Times New Roman" panose="02020603050405020304" pitchFamily="18" charset="0"/>
                <a:cs typeface="Times New Roman" panose="02020603050405020304" pitchFamily="18" charset="0"/>
              </a:rPr>
              <a:t>("Palindrome");</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       else</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System.out.println</a:t>
            </a:r>
            <a:r>
              <a:rPr lang="en-US" sz="1000" dirty="0">
                <a:latin typeface="Times New Roman" panose="02020603050405020304" pitchFamily="18" charset="0"/>
                <a:cs typeface="Times New Roman" panose="02020603050405020304" pitchFamily="18" charset="0"/>
              </a:rPr>
              <a:t>("Not Palindrome");</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721491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200" b="1" dirty="0">
                <a:latin typeface="Times New Roman" panose="02020603050405020304" pitchFamily="18" charset="0"/>
                <a:cs typeface="Times New Roman" panose="02020603050405020304" pitchFamily="18" charset="0"/>
              </a:rPr>
              <a:t>Java Program to Print FIBONACCI Series using FOR LOOP</a:t>
            </a:r>
          </a:p>
          <a:p>
            <a:pPr marL="0" indent="0">
              <a:buNone/>
            </a:pP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0 + 1 + 1 + 2 + 3 + 5 + 8 +   </a:t>
            </a:r>
          </a:p>
          <a:p>
            <a:pPr marL="0" indent="0">
              <a:buNone/>
            </a:pPr>
            <a:r>
              <a:rPr lang="en-US" sz="1400" dirty="0">
                <a:latin typeface="Times New Roman" panose="02020603050405020304" pitchFamily="18" charset="0"/>
                <a:cs typeface="Times New Roman" panose="02020603050405020304" pitchFamily="18" charset="0"/>
              </a:rPr>
              <a:t>package javaapplication4</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public class JavaApplication4 </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a = 0;</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b = 1;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c</a:t>
            </a:r>
            <a:r>
              <a:rPr lang="en-US" sz="1400" dirty="0" smtClean="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for(</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 = 0;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&lt;5 ;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a:t>
            </a:r>
            <a:r>
              <a:rPr lang="en-US" sz="1400" dirty="0">
                <a:latin typeface="Times New Roman" panose="02020603050405020304" pitchFamily="18" charset="0"/>
                <a:cs typeface="Times New Roman" panose="02020603050405020304" pitchFamily="18" charset="0"/>
              </a:rPr>
              <a:t>(a+"  ");</a:t>
            </a:r>
          </a:p>
          <a:p>
            <a:pPr marL="0" indent="0">
              <a:buNone/>
            </a:pPr>
            <a:r>
              <a:rPr lang="en-US" sz="1400" dirty="0">
                <a:latin typeface="Times New Roman" panose="02020603050405020304" pitchFamily="18" charset="0"/>
                <a:cs typeface="Times New Roman" panose="02020603050405020304" pitchFamily="18" charset="0"/>
              </a:rPr>
              <a:t>            c = </a:t>
            </a:r>
            <a:r>
              <a:rPr lang="en-US" sz="1400" dirty="0" err="1">
                <a:latin typeface="Times New Roman" panose="02020603050405020304" pitchFamily="18" charset="0"/>
                <a:cs typeface="Times New Roman" panose="02020603050405020304" pitchFamily="18" charset="0"/>
              </a:rPr>
              <a:t>a+b</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a=b;</a:t>
            </a:r>
          </a:p>
          <a:p>
            <a:pPr marL="0" indent="0">
              <a:buNone/>
            </a:pPr>
            <a:r>
              <a:rPr lang="en-US" sz="1400" dirty="0">
                <a:latin typeface="Times New Roman" panose="02020603050405020304" pitchFamily="18" charset="0"/>
                <a:cs typeface="Times New Roman" panose="02020603050405020304" pitchFamily="18" charset="0"/>
              </a:rPr>
              <a:t>            b=c;</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482423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Polymorphism in Java – Method Overloading | Method Overriding</a:t>
            </a:r>
          </a:p>
          <a:p>
            <a:r>
              <a:rPr lang="en-US" sz="1600" dirty="0">
                <a:latin typeface="Times New Roman" panose="02020603050405020304" pitchFamily="18" charset="0"/>
                <a:cs typeface="Times New Roman" panose="02020603050405020304" pitchFamily="18" charset="0"/>
              </a:rPr>
              <a:t>Polymorphism is derived from 2 </a:t>
            </a:r>
            <a:r>
              <a:rPr lang="en-US" sz="1600" dirty="0" err="1">
                <a:latin typeface="Times New Roman" panose="02020603050405020304" pitchFamily="18" charset="0"/>
                <a:cs typeface="Times New Roman" panose="02020603050405020304" pitchFamily="18" charset="0"/>
              </a:rPr>
              <a:t>greek</a:t>
            </a:r>
            <a:r>
              <a:rPr lang="en-US" sz="1600" dirty="0">
                <a:latin typeface="Times New Roman" panose="02020603050405020304" pitchFamily="18" charset="0"/>
                <a:cs typeface="Times New Roman" panose="02020603050405020304" pitchFamily="18" charset="0"/>
              </a:rPr>
              <a:t> words: poly and morphs. The word “poly” means many and “morphs” means forms. So Polymorphism means the ability to take many forms</a:t>
            </a:r>
            <a:r>
              <a:rPr lang="en-US" sz="1600" dirty="0" smtClean="0">
                <a:latin typeface="Times New Roman" panose="02020603050405020304" pitchFamily="18" charset="0"/>
                <a:cs typeface="Times New Roman" panose="02020603050405020304" pitchFamily="18" charset="0"/>
              </a:rPr>
              <a:t>.</a:t>
            </a:r>
          </a:p>
          <a:p>
            <a:r>
              <a:rPr lang="en-US" sz="1600" b="1" dirty="0" smtClean="0">
                <a:latin typeface="Times New Roman" panose="02020603050405020304" pitchFamily="18" charset="0"/>
                <a:cs typeface="Times New Roman" panose="02020603050405020304" pitchFamily="18" charset="0"/>
              </a:rPr>
              <a:t>Polymorphism</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is a concept by which we can perform a single task in different </a:t>
            </a:r>
            <a:r>
              <a:rPr lang="en-US" sz="1600" dirty="0" smtClean="0">
                <a:latin typeface="Times New Roman" panose="02020603050405020304" pitchFamily="18" charset="0"/>
                <a:cs typeface="Times New Roman" panose="02020603050405020304" pitchFamily="18" charset="0"/>
              </a:rPr>
              <a:t>ways.</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829469" y="2148921"/>
            <a:ext cx="6115050" cy="2686050"/>
          </a:xfrm>
          <a:prstGeom prst="rect">
            <a:avLst/>
          </a:prstGeom>
        </p:spPr>
      </p:pic>
      <p:sp>
        <p:nvSpPr>
          <p:cNvPr id="4" name="Rectangle 3"/>
          <p:cNvSpPr/>
          <p:nvPr/>
        </p:nvSpPr>
        <p:spPr>
          <a:xfrm>
            <a:off x="3130731" y="5182801"/>
            <a:ext cx="5512526" cy="64633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Compile Time Polymorphism – Method Overloading </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Run </a:t>
            </a:r>
            <a:r>
              <a:rPr lang="en-US" dirty="0">
                <a:latin typeface="Times New Roman" panose="02020603050405020304" pitchFamily="18" charset="0"/>
                <a:cs typeface="Times New Roman" panose="02020603050405020304" pitchFamily="18" charset="0"/>
              </a:rPr>
              <a:t>Time </a:t>
            </a:r>
            <a:r>
              <a:rPr lang="en-US" dirty="0" err="1">
                <a:latin typeface="Times New Roman" panose="02020603050405020304" pitchFamily="18" charset="0"/>
                <a:cs typeface="Times New Roman" panose="02020603050405020304" pitchFamily="18" charset="0"/>
              </a:rPr>
              <a:t>Polymorophism</a:t>
            </a:r>
            <a:r>
              <a:rPr lang="en-US" dirty="0">
                <a:latin typeface="Times New Roman" panose="02020603050405020304" pitchFamily="18" charset="0"/>
                <a:cs typeface="Times New Roman" panose="02020603050405020304" pitchFamily="18" charset="0"/>
              </a:rPr>
              <a:t> – Method Overriding</a:t>
            </a:r>
          </a:p>
        </p:txBody>
      </p:sp>
    </p:spTree>
    <p:extLst>
      <p:ext uri="{BB962C8B-B14F-4D97-AF65-F5344CB8AC3E}">
        <p14:creationId xmlns:p14="http://schemas.microsoft.com/office/powerpoint/2010/main" val="30288622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Run Time Polymorphism</a:t>
            </a:r>
          </a:p>
          <a:p>
            <a:pPr marL="0" indent="0">
              <a:buNone/>
            </a:pPr>
            <a:r>
              <a:rPr lang="en-US" sz="1600" dirty="0">
                <a:latin typeface="Times New Roman" panose="02020603050405020304" pitchFamily="18" charset="0"/>
                <a:cs typeface="Times New Roman" panose="02020603050405020304" pitchFamily="18" charset="0"/>
              </a:rPr>
              <a:t>Runtime polymorphism or Dynamic Method Dispatch is a process in which a call to an overridden method is resolved at runtime rather than compile-time. </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dirty="0" smtClean="0">
                <a:latin typeface="Times New Roman" panose="02020603050405020304" pitchFamily="18" charset="0"/>
                <a:cs typeface="Times New Roman" panose="02020603050405020304" pitchFamily="18" charset="0"/>
              </a:rPr>
              <a:t>In </a:t>
            </a:r>
            <a:r>
              <a:rPr lang="en-US" sz="1600" dirty="0">
                <a:latin typeface="Times New Roman" panose="02020603050405020304" pitchFamily="18" charset="0"/>
                <a:cs typeface="Times New Roman" panose="02020603050405020304" pitchFamily="18" charset="0"/>
              </a:rPr>
              <a:t>this process, an overridden method is called through the reference variable of a superclass. Thus this happens only when Inheritance is implemented. </a:t>
            </a:r>
            <a:endParaRPr lang="en-US" sz="1600" dirty="0" smtClean="0">
              <a:latin typeface="Times New Roman" panose="02020603050405020304" pitchFamily="18" charset="0"/>
              <a:cs typeface="Times New Roman" panose="02020603050405020304" pitchFamily="18" charset="0"/>
            </a:endParaRPr>
          </a:p>
          <a:p>
            <a:pPr marL="0" indent="0">
              <a:buNone/>
            </a:pP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method to be called is based on the object being referred to by the reference variable</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a:latin typeface="Times New Roman" panose="02020603050405020304" pitchFamily="18" charset="0"/>
                <a:cs typeface="Times New Roman" panose="02020603050405020304" pitchFamily="18" charset="0"/>
              </a:rPr>
              <a:t>Some Rules to follow in Method Overriding –</a:t>
            </a:r>
          </a:p>
          <a:p>
            <a:r>
              <a:rPr lang="en-US" sz="1600" dirty="0">
                <a:latin typeface="Times New Roman" panose="02020603050405020304" pitchFamily="18" charset="0"/>
                <a:cs typeface="Times New Roman" panose="02020603050405020304" pitchFamily="18" charset="0"/>
              </a:rPr>
              <a:t>Overriding and Access-Modifiers : The access modifier for an overriding method can allow more, but not less, access than the overridden method. For example, a protected instance method in the super-class can be made public, but not private, in the subclass.</a:t>
            </a:r>
          </a:p>
          <a:p>
            <a:r>
              <a:rPr lang="en-US" sz="1600" dirty="0">
                <a:latin typeface="Times New Roman" panose="02020603050405020304" pitchFamily="18" charset="0"/>
                <a:cs typeface="Times New Roman" panose="02020603050405020304" pitchFamily="18" charset="0"/>
              </a:rPr>
              <a:t>Final methods can not be overridden.</a:t>
            </a:r>
          </a:p>
          <a:p>
            <a:r>
              <a:rPr lang="en-US" sz="1600" dirty="0">
                <a:latin typeface="Times New Roman" panose="02020603050405020304" pitchFamily="18" charset="0"/>
                <a:cs typeface="Times New Roman" panose="02020603050405020304" pitchFamily="18" charset="0"/>
              </a:rPr>
              <a:t>Static methods can not be overridden(Method Overriding vs Method Hiding).</a:t>
            </a:r>
          </a:p>
          <a:p>
            <a:r>
              <a:rPr lang="en-US" sz="1600" dirty="0">
                <a:latin typeface="Times New Roman" panose="02020603050405020304" pitchFamily="18" charset="0"/>
                <a:cs typeface="Times New Roman" panose="02020603050405020304" pitchFamily="18" charset="0"/>
              </a:rPr>
              <a:t>Private methods can not be overridden. </a:t>
            </a:r>
          </a:p>
          <a:p>
            <a:r>
              <a:rPr lang="en-US" sz="1600" dirty="0">
                <a:latin typeface="Times New Roman" panose="02020603050405020304" pitchFamily="18" charset="0"/>
                <a:cs typeface="Times New Roman" panose="02020603050405020304" pitchFamily="18" charset="0"/>
              </a:rPr>
              <a:t>The overriding method must have same return type (or subtype)</a:t>
            </a:r>
          </a:p>
          <a:p>
            <a:r>
              <a:rPr lang="en-US" sz="1600" dirty="0">
                <a:latin typeface="Times New Roman" panose="02020603050405020304" pitchFamily="18" charset="0"/>
                <a:cs typeface="Times New Roman" panose="02020603050405020304" pitchFamily="18" charset="0"/>
              </a:rPr>
              <a:t>Invoking overridden method from sub-class : We can call parent class method in overriding method using super keyword.</a:t>
            </a:r>
            <a:endParaRPr lang="en-US" sz="1600" dirty="0" smtClean="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25037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 A Simple Java program to demonstrate </a:t>
            </a:r>
          </a:p>
          <a:p>
            <a:pPr marL="0" indent="0">
              <a:buNone/>
            </a:pPr>
            <a:r>
              <a:rPr lang="en-US" sz="1600" dirty="0">
                <a:latin typeface="Times New Roman" panose="02020603050405020304" pitchFamily="18" charset="0"/>
                <a:cs typeface="Times New Roman" panose="02020603050405020304" pitchFamily="18" charset="0"/>
              </a:rPr>
              <a:t>// method overriding in java</a:t>
            </a:r>
          </a:p>
          <a:p>
            <a:pPr marL="0" indent="0">
              <a:buNone/>
            </a:pPr>
            <a:r>
              <a:rPr lang="en-US" sz="1600" dirty="0">
                <a:latin typeface="Times New Roman" panose="02020603050405020304" pitchFamily="18" charset="0"/>
                <a:cs typeface="Times New Roman" panose="02020603050405020304" pitchFamily="18" charset="0"/>
              </a:rPr>
              <a:t>// Base Class</a:t>
            </a:r>
          </a:p>
          <a:p>
            <a:pPr marL="0" indent="0">
              <a:buNone/>
            </a:pPr>
            <a:r>
              <a:rPr lang="en-US" sz="1600" dirty="0">
                <a:latin typeface="Times New Roman" panose="02020603050405020304" pitchFamily="18" charset="0"/>
                <a:cs typeface="Times New Roman" panose="02020603050405020304" pitchFamily="18" charset="0"/>
              </a:rPr>
              <a:t>class Parent</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void show() {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("Parent's show()"); }</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Inherited class</a:t>
            </a:r>
          </a:p>
          <a:p>
            <a:pPr marL="0" indent="0">
              <a:buNone/>
            </a:pPr>
            <a:r>
              <a:rPr lang="en-US" sz="1600" dirty="0">
                <a:latin typeface="Times New Roman" panose="02020603050405020304" pitchFamily="18" charset="0"/>
                <a:cs typeface="Times New Roman" panose="02020603050405020304" pitchFamily="18" charset="0"/>
              </a:rPr>
              <a:t>class Child extends Parent</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 This method overrides show() of Parent</a:t>
            </a:r>
          </a:p>
          <a:p>
            <a:pPr marL="0" indent="0">
              <a:buNone/>
            </a:pPr>
            <a:r>
              <a:rPr lang="en-US" sz="1600" dirty="0">
                <a:latin typeface="Times New Roman" panose="02020603050405020304" pitchFamily="18" charset="0"/>
                <a:cs typeface="Times New Roman" panose="02020603050405020304" pitchFamily="18" charset="0"/>
              </a:rPr>
              <a:t>    @Override</a:t>
            </a:r>
          </a:p>
          <a:p>
            <a:pPr marL="0" indent="0">
              <a:buNone/>
            </a:pPr>
            <a:r>
              <a:rPr lang="en-US" sz="1600" dirty="0">
                <a:latin typeface="Times New Roman" panose="02020603050405020304" pitchFamily="18" charset="0"/>
                <a:cs typeface="Times New Roman" panose="02020603050405020304" pitchFamily="18" charset="0"/>
              </a:rPr>
              <a:t>    void show() {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("Child's show()"); }</a:t>
            </a:r>
          </a:p>
          <a:p>
            <a:pPr marL="0" indent="0">
              <a:buNone/>
            </a:pP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6557553" y="613954"/>
            <a:ext cx="5434149"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Driver class</a:t>
            </a:r>
          </a:p>
          <a:p>
            <a:r>
              <a:rPr lang="en-US" dirty="0">
                <a:latin typeface="Times New Roman" panose="02020603050405020304" pitchFamily="18" charset="0"/>
                <a:cs typeface="Times New Roman" panose="02020603050405020304" pitchFamily="18" charset="0"/>
              </a:rPr>
              <a:t>class Main</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If a Parent type reference refers</a:t>
            </a:r>
          </a:p>
          <a:p>
            <a:r>
              <a:rPr lang="en-US" dirty="0">
                <a:latin typeface="Times New Roman" panose="02020603050405020304" pitchFamily="18" charset="0"/>
                <a:cs typeface="Times New Roman" panose="02020603050405020304" pitchFamily="18" charset="0"/>
              </a:rPr>
              <a:t>        // to a Parent object, then Parent's</a:t>
            </a:r>
          </a:p>
          <a:p>
            <a:r>
              <a:rPr lang="en-US" dirty="0">
                <a:latin typeface="Times New Roman" panose="02020603050405020304" pitchFamily="18" charset="0"/>
                <a:cs typeface="Times New Roman" panose="02020603050405020304" pitchFamily="18" charset="0"/>
              </a:rPr>
              <a:t>        // show is called</a:t>
            </a:r>
          </a:p>
          <a:p>
            <a:r>
              <a:rPr lang="en-US" dirty="0">
                <a:latin typeface="Times New Roman" panose="02020603050405020304" pitchFamily="18" charset="0"/>
                <a:cs typeface="Times New Roman" panose="02020603050405020304" pitchFamily="18" charset="0"/>
              </a:rPr>
              <a:t>        Parent obj1 = new Parent();</a:t>
            </a:r>
          </a:p>
          <a:p>
            <a:r>
              <a:rPr lang="en-US" dirty="0">
                <a:latin typeface="Times New Roman" panose="02020603050405020304" pitchFamily="18" charset="0"/>
                <a:cs typeface="Times New Roman" panose="02020603050405020304" pitchFamily="18" charset="0"/>
              </a:rPr>
              <a:t>        obj1.show();</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If a Parent type reference refers</a:t>
            </a:r>
          </a:p>
          <a:p>
            <a:r>
              <a:rPr lang="en-US" dirty="0">
                <a:latin typeface="Times New Roman" panose="02020603050405020304" pitchFamily="18" charset="0"/>
                <a:cs typeface="Times New Roman" panose="02020603050405020304" pitchFamily="18" charset="0"/>
              </a:rPr>
              <a:t>        // to a Child object Child's show()</a:t>
            </a:r>
          </a:p>
          <a:p>
            <a:r>
              <a:rPr lang="en-US" dirty="0">
                <a:latin typeface="Times New Roman" panose="02020603050405020304" pitchFamily="18" charset="0"/>
                <a:cs typeface="Times New Roman" panose="02020603050405020304" pitchFamily="18" charset="0"/>
              </a:rPr>
              <a:t>        // is called. This is called RUN TIME</a:t>
            </a:r>
          </a:p>
          <a:p>
            <a:r>
              <a:rPr lang="en-US" dirty="0">
                <a:latin typeface="Times New Roman" panose="02020603050405020304" pitchFamily="18" charset="0"/>
                <a:cs typeface="Times New Roman" panose="02020603050405020304" pitchFamily="18" charset="0"/>
              </a:rPr>
              <a:t>        // POLYMORPHISM.</a:t>
            </a:r>
          </a:p>
          <a:p>
            <a:r>
              <a:rPr lang="en-US" dirty="0">
                <a:latin typeface="Times New Roman" panose="02020603050405020304" pitchFamily="18" charset="0"/>
                <a:cs typeface="Times New Roman" panose="02020603050405020304" pitchFamily="18" charset="0"/>
              </a:rPr>
              <a:t>        Parent obj2 = new Child();</a:t>
            </a:r>
          </a:p>
          <a:p>
            <a:r>
              <a:rPr lang="en-US" dirty="0">
                <a:latin typeface="Times New Roman" panose="02020603050405020304" pitchFamily="18" charset="0"/>
                <a:cs typeface="Times New Roman" panose="02020603050405020304" pitchFamily="18" charset="0"/>
              </a:rPr>
              <a:t>        obj2.show();</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096965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Packages in Java</a:t>
            </a:r>
          </a:p>
          <a:p>
            <a:r>
              <a:rPr lang="en-US" sz="2000" dirty="0">
                <a:latin typeface="Times New Roman" panose="02020603050405020304" pitchFamily="18" charset="0"/>
                <a:cs typeface="Times New Roman" panose="02020603050405020304" pitchFamily="18" charset="0"/>
              </a:rPr>
              <a:t>Package in java as the name suggests is a pack(group) of classes, interfaces and other packages.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Packages </a:t>
            </a:r>
            <a:r>
              <a:rPr lang="en-US" sz="2000" dirty="0">
                <a:latin typeface="Times New Roman" panose="02020603050405020304" pitchFamily="18" charset="0"/>
                <a:cs typeface="Times New Roman" panose="02020603050405020304" pitchFamily="18" charset="0"/>
              </a:rPr>
              <a:t>are used in Java in order to prevent naming conflicts, to control access, to make searching/locating and usage of classes, interfaces, enumerations and annotations easier, etc</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Packages </a:t>
            </a:r>
            <a:r>
              <a:rPr lang="en-US" sz="2000" b="1" dirty="0">
                <a:latin typeface="Times New Roman" panose="02020603050405020304" pitchFamily="18" charset="0"/>
                <a:cs typeface="Times New Roman" panose="02020603050405020304" pitchFamily="18" charset="0"/>
              </a:rPr>
              <a:t>are used for:</a:t>
            </a:r>
          </a:p>
          <a:p>
            <a:r>
              <a:rPr lang="en-US" sz="2000" dirty="0" smtClean="0">
                <a:latin typeface="Times New Roman" panose="02020603050405020304" pitchFamily="18" charset="0"/>
                <a:cs typeface="Times New Roman" panose="02020603050405020304" pitchFamily="18" charset="0"/>
              </a:rPr>
              <a:t>Preventing </a:t>
            </a:r>
            <a:r>
              <a:rPr lang="en-US" sz="2000" dirty="0">
                <a:latin typeface="Times New Roman" panose="02020603050405020304" pitchFamily="18" charset="0"/>
                <a:cs typeface="Times New Roman" panose="02020603050405020304" pitchFamily="18" charset="0"/>
              </a:rPr>
              <a:t>naming conflicts. For example there can be two classes with name Teacher in two packages, </a:t>
            </a:r>
            <a:r>
              <a:rPr lang="en-US" sz="2000" dirty="0" err="1">
                <a:latin typeface="Times New Roman" panose="02020603050405020304" pitchFamily="18" charset="0"/>
                <a:cs typeface="Times New Roman" panose="02020603050405020304" pitchFamily="18" charset="0"/>
              </a:rPr>
              <a:t>college.staff.icse.Teacher</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college.staff.cbse.Teacher</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Making searching/locating and usage of classes, interfaces, enumerations and annotations easier.</a:t>
            </a:r>
          </a:p>
          <a:p>
            <a:r>
              <a:rPr lang="en-US" sz="2000" dirty="0">
                <a:latin typeface="Times New Roman" panose="02020603050405020304" pitchFamily="18" charset="0"/>
                <a:cs typeface="Times New Roman" panose="02020603050405020304" pitchFamily="18" charset="0"/>
              </a:rPr>
              <a:t>Providing access control: protected and default have package level access control. A protected member is accessible by classes in the same package and its subclasses. A default member (without any access specifier) is accessible by classes in the same package only.</a:t>
            </a:r>
          </a:p>
          <a:p>
            <a:r>
              <a:rPr lang="en-US" sz="2000" dirty="0">
                <a:latin typeface="Times New Roman" panose="02020603050405020304" pitchFamily="18" charset="0"/>
                <a:cs typeface="Times New Roman" panose="02020603050405020304" pitchFamily="18" charset="0"/>
              </a:rPr>
              <a:t>Packages can be considered as data encapsulation (or data-hiding).</a:t>
            </a:r>
          </a:p>
        </p:txBody>
      </p:sp>
    </p:spTree>
    <p:extLst>
      <p:ext uri="{BB962C8B-B14F-4D97-AF65-F5344CB8AC3E}">
        <p14:creationId xmlns:p14="http://schemas.microsoft.com/office/powerpoint/2010/main" val="26035455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Package in java can be categorized in two form</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built-in </a:t>
            </a:r>
            <a:r>
              <a:rPr lang="en-US" sz="2000" dirty="0">
                <a:latin typeface="Times New Roman" panose="02020603050405020304" pitchFamily="18" charset="0"/>
                <a:cs typeface="Times New Roman" panose="02020603050405020304" pitchFamily="18" charset="0"/>
              </a:rPr>
              <a:t>package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user-defined </a:t>
            </a:r>
            <a:r>
              <a:rPr lang="en-US" sz="2000" dirty="0">
                <a:latin typeface="Times New Roman" panose="02020603050405020304" pitchFamily="18" charset="0"/>
                <a:cs typeface="Times New Roman" panose="02020603050405020304" pitchFamily="18" charset="0"/>
              </a:rPr>
              <a:t>package</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62025" y="2244497"/>
            <a:ext cx="10391775" cy="3152775"/>
          </a:xfrm>
          <a:prstGeom prst="rect">
            <a:avLst/>
          </a:prstGeom>
        </p:spPr>
      </p:pic>
    </p:spTree>
    <p:extLst>
      <p:ext uri="{BB962C8B-B14F-4D97-AF65-F5344CB8AC3E}">
        <p14:creationId xmlns:p14="http://schemas.microsoft.com/office/powerpoint/2010/main" val="4557968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Simple example of java package</a:t>
            </a:r>
          </a:p>
          <a:p>
            <a:pPr marL="0" indent="0">
              <a:buNone/>
            </a:pPr>
            <a:r>
              <a:rPr lang="en-US" sz="2000" dirty="0">
                <a:latin typeface="Times New Roman" panose="02020603050405020304" pitchFamily="18" charset="0"/>
                <a:cs typeface="Times New Roman" panose="02020603050405020304" pitchFamily="18" charset="0"/>
              </a:rPr>
              <a:t>The package keyword is used to create a package in java</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//save as Simple.java  </a:t>
            </a:r>
          </a:p>
          <a:p>
            <a:pPr marL="0" indent="0">
              <a:buNone/>
            </a:pPr>
            <a:r>
              <a:rPr lang="en-US" sz="2000" dirty="0">
                <a:latin typeface="Times New Roman" panose="02020603050405020304" pitchFamily="18" charset="0"/>
                <a:cs typeface="Times New Roman" panose="02020603050405020304" pitchFamily="18" charset="0"/>
              </a:rPr>
              <a:t>package </a:t>
            </a:r>
            <a:r>
              <a:rPr lang="en-US" sz="2000" dirty="0" err="1">
                <a:latin typeface="Times New Roman" panose="02020603050405020304" pitchFamily="18" charset="0"/>
                <a:cs typeface="Times New Roman" panose="02020603050405020304" pitchFamily="18" charset="0"/>
              </a:rPr>
              <a:t>mypack</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public class Simple{  </a:t>
            </a:r>
          </a:p>
          <a:p>
            <a:pPr marL="0" indent="0">
              <a:buNone/>
            </a:pPr>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("Welcome to package");  </a:t>
            </a:r>
          </a:p>
          <a:p>
            <a:pPr marL="0" indent="0">
              <a:buNone/>
            </a:pPr>
            <a:r>
              <a:rPr lang="en-US" sz="2000" dirty="0">
                <a:latin typeface="Times New Roman" panose="02020603050405020304" pitchFamily="18" charset="0"/>
                <a:cs typeface="Times New Roman" panose="02020603050405020304" pitchFamily="18" charset="0"/>
              </a:rPr>
              <a:t>   }  </a:t>
            </a:r>
          </a:p>
          <a:p>
            <a:pPr marL="0" indent="0">
              <a:buNone/>
            </a:pPr>
            <a:r>
              <a:rPr lang="en-US" sz="2000" dirty="0" smtClean="0">
                <a:latin typeface="Times New Roman" panose="02020603050405020304" pitchFamily="18" charset="0"/>
                <a:cs typeface="Times New Roman" panose="02020603050405020304" pitchFamily="18" charset="0"/>
              </a:rPr>
              <a:t>}</a:t>
            </a:r>
          </a:p>
          <a:p>
            <a:pPr marL="0" indent="0">
              <a:buNone/>
            </a:pPr>
            <a:r>
              <a:rPr lang="en-US" sz="2000" b="1" dirty="0">
                <a:latin typeface="Times New Roman" panose="02020603050405020304" pitchFamily="18" charset="0"/>
                <a:cs typeface="Times New Roman" panose="02020603050405020304" pitchFamily="18" charset="0"/>
              </a:rPr>
              <a:t>How to access package from another package</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import package.*;</a:t>
            </a:r>
          </a:p>
          <a:p>
            <a:pPr marL="0" indent="0">
              <a:buNone/>
            </a:pPr>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package.classname</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33358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1) Using packagename.*</a:t>
            </a:r>
          </a:p>
          <a:p>
            <a:r>
              <a:rPr lang="en-US" sz="2000" dirty="0">
                <a:latin typeface="Times New Roman" panose="02020603050405020304" pitchFamily="18" charset="0"/>
                <a:cs typeface="Times New Roman" panose="02020603050405020304" pitchFamily="18" charset="0"/>
              </a:rPr>
              <a:t>If you use package.* then all the classes and interfaces of this package will be accessible but not </a:t>
            </a:r>
            <a:r>
              <a:rPr lang="en-US" sz="2000" dirty="0" err="1">
                <a:latin typeface="Times New Roman" panose="02020603050405020304" pitchFamily="18" charset="0"/>
                <a:cs typeface="Times New Roman" panose="02020603050405020304" pitchFamily="18" charset="0"/>
              </a:rPr>
              <a:t>subpackages</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import keyword is used to make the classes and interface of another package accessible to the current package</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//save by B.java  </a:t>
            </a:r>
          </a:p>
          <a:p>
            <a:pPr marL="0" indent="0">
              <a:buNone/>
            </a:pPr>
            <a:r>
              <a:rPr lang="en-US" sz="2000" dirty="0">
                <a:latin typeface="Times New Roman" panose="02020603050405020304" pitchFamily="18" charset="0"/>
                <a:cs typeface="Times New Roman" panose="02020603050405020304" pitchFamily="18" charset="0"/>
              </a:rPr>
              <a:t>package </a:t>
            </a:r>
            <a:r>
              <a:rPr lang="en-US" sz="2000" dirty="0" err="1">
                <a:latin typeface="Times New Roman" panose="02020603050405020304" pitchFamily="18" charset="0"/>
                <a:cs typeface="Times New Roman" panose="02020603050405020304" pitchFamily="18" charset="0"/>
              </a:rPr>
              <a:t>mypack</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import pack.*;  </a:t>
            </a:r>
          </a:p>
          <a:p>
            <a:pPr marL="0" indent="0">
              <a:buNone/>
            </a:pPr>
            <a:r>
              <a:rPr lang="en-US" sz="2000" dirty="0">
                <a:latin typeface="Times New Roman" panose="02020603050405020304" pitchFamily="18" charset="0"/>
                <a:cs typeface="Times New Roman" panose="02020603050405020304" pitchFamily="18" charset="0"/>
              </a:rPr>
              <a:t>class B{  </a:t>
            </a:r>
          </a:p>
          <a:p>
            <a:pPr marL="0" indent="0">
              <a:buNone/>
            </a:pPr>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 </a:t>
            </a:r>
            <a:r>
              <a:rPr lang="en-US" sz="2000" dirty="0" err="1">
                <a:latin typeface="Times New Roman" panose="02020603050405020304" pitchFamily="18" charset="0"/>
                <a:cs typeface="Times New Roman" panose="02020603050405020304" pitchFamily="18" charset="0"/>
              </a:rPr>
              <a:t>obj</a:t>
            </a:r>
            <a:r>
              <a:rPr lang="en-US" sz="2000" dirty="0">
                <a:latin typeface="Times New Roman" panose="02020603050405020304" pitchFamily="18" charset="0"/>
                <a:cs typeface="Times New Roman" panose="02020603050405020304" pitchFamily="18" charset="0"/>
              </a:rPr>
              <a:t> = new A();  </a:t>
            </a:r>
          </a:p>
          <a:p>
            <a:pPr marL="0" indent="0">
              <a:buNone/>
            </a:pPr>
            <a:r>
              <a:rPr lang="en-US" sz="2000" dirty="0">
                <a:latin typeface="Times New Roman" panose="02020603050405020304" pitchFamily="18" charset="0"/>
                <a:cs typeface="Times New Roman" panose="02020603050405020304" pitchFamily="18" charset="0"/>
              </a:rPr>
              <a:t>   obj.msg();  </a:t>
            </a:r>
          </a:p>
          <a:p>
            <a:pPr marL="0" indent="0">
              <a:buNone/>
            </a:pPr>
            <a:r>
              <a:rPr lang="en-US" sz="2000" dirty="0">
                <a:latin typeface="Times New Roman" panose="02020603050405020304" pitchFamily="18" charset="0"/>
                <a:cs typeface="Times New Roman" panose="02020603050405020304" pitchFamily="18" charset="0"/>
              </a:rPr>
              <a:t>  }  </a:t>
            </a:r>
          </a:p>
          <a:p>
            <a:pPr marL="0" indent="0">
              <a:buNone/>
            </a:pP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354884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2) Using </a:t>
            </a:r>
            <a:r>
              <a:rPr lang="en-US" sz="2000" dirty="0" err="1">
                <a:latin typeface="Times New Roman" panose="02020603050405020304" pitchFamily="18" charset="0"/>
                <a:cs typeface="Times New Roman" panose="02020603050405020304" pitchFamily="18" charset="0"/>
              </a:rPr>
              <a:t>packagename.classname</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If you import </a:t>
            </a:r>
            <a:r>
              <a:rPr lang="en-US" sz="2000" dirty="0" err="1">
                <a:latin typeface="Times New Roman" panose="02020603050405020304" pitchFamily="18" charset="0"/>
                <a:cs typeface="Times New Roman" panose="02020603050405020304" pitchFamily="18" charset="0"/>
              </a:rPr>
              <a:t>package.classname</a:t>
            </a:r>
            <a:r>
              <a:rPr lang="en-US" sz="2000" dirty="0">
                <a:latin typeface="Times New Roman" panose="02020603050405020304" pitchFamily="18" charset="0"/>
                <a:cs typeface="Times New Roman" panose="02020603050405020304" pitchFamily="18" charset="0"/>
              </a:rPr>
              <a:t> then only declared class of this package will be accessible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Example </a:t>
            </a:r>
            <a:r>
              <a:rPr lang="en-US" sz="2000" dirty="0">
                <a:latin typeface="Times New Roman" panose="02020603050405020304" pitchFamily="18" charset="0"/>
                <a:cs typeface="Times New Roman" panose="02020603050405020304" pitchFamily="18" charset="0"/>
              </a:rPr>
              <a:t>of package by import </a:t>
            </a:r>
            <a:r>
              <a:rPr lang="en-US" sz="2000" dirty="0" err="1" smtClean="0">
                <a:latin typeface="Times New Roman" panose="02020603050405020304" pitchFamily="18" charset="0"/>
                <a:cs typeface="Times New Roman" panose="02020603050405020304" pitchFamily="18" charset="0"/>
              </a:rPr>
              <a:t>package.classname</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package pack;  </a:t>
            </a:r>
          </a:p>
          <a:p>
            <a:pPr marL="0" indent="0">
              <a:buNone/>
            </a:pPr>
            <a:r>
              <a:rPr lang="en-US" sz="2000" dirty="0">
                <a:latin typeface="Times New Roman" panose="02020603050405020304" pitchFamily="18" charset="0"/>
                <a:cs typeface="Times New Roman" panose="02020603050405020304" pitchFamily="18" charset="0"/>
              </a:rPr>
              <a:t>public class A{  </a:t>
            </a:r>
          </a:p>
          <a:p>
            <a:pPr marL="0" indent="0">
              <a:buNone/>
            </a:pPr>
            <a:r>
              <a:rPr lang="en-US" sz="2000" dirty="0">
                <a:latin typeface="Times New Roman" panose="02020603050405020304" pitchFamily="18" charset="0"/>
                <a:cs typeface="Times New Roman" panose="02020603050405020304" pitchFamily="18" charset="0"/>
              </a:rPr>
              <a:t>  public void </a:t>
            </a:r>
            <a:r>
              <a:rPr lang="en-US" sz="2000" dirty="0" err="1">
                <a:latin typeface="Times New Roman" panose="02020603050405020304" pitchFamily="18" charset="0"/>
                <a:cs typeface="Times New Roman" panose="02020603050405020304" pitchFamily="18" charset="0"/>
              </a:rPr>
              <a:t>msg</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("Hello");}  </a:t>
            </a:r>
          </a:p>
          <a:p>
            <a:pPr marL="0" indent="0">
              <a:buNone/>
            </a:pP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75657" y="3395458"/>
            <a:ext cx="4558937" cy="2862322"/>
          </a:xfrm>
          <a:prstGeom prst="rect">
            <a:avLst/>
          </a:prstGeom>
          <a:noFill/>
          <a:ln>
            <a:solidFill>
              <a:schemeClr val="accent1"/>
            </a:solidFill>
          </a:ln>
        </p:spPr>
        <p:txBody>
          <a:bodyPr wrap="square" rtlCol="0">
            <a:spAutoFit/>
          </a:bodyPr>
          <a:lstStyle/>
          <a:p>
            <a:r>
              <a:rPr lang="en-US"/>
              <a:t>//save by B.java  </a:t>
            </a:r>
          </a:p>
          <a:p>
            <a:r>
              <a:rPr lang="en-US"/>
              <a:t>package mypack;  </a:t>
            </a:r>
          </a:p>
          <a:p>
            <a:r>
              <a:rPr lang="en-US"/>
              <a:t>import pack.A;  </a:t>
            </a:r>
          </a:p>
          <a:p>
            <a:r>
              <a:rPr lang="en-US"/>
              <a:t>  </a:t>
            </a:r>
          </a:p>
          <a:p>
            <a:r>
              <a:rPr lang="en-US"/>
              <a:t>class B{  </a:t>
            </a:r>
          </a:p>
          <a:p>
            <a:r>
              <a:rPr lang="en-US"/>
              <a:t>  public static void main(String args[]){  </a:t>
            </a:r>
          </a:p>
          <a:p>
            <a:r>
              <a:rPr lang="en-US"/>
              <a:t>   A obj = new A();  </a:t>
            </a:r>
          </a:p>
          <a:p>
            <a:r>
              <a:rPr lang="en-US"/>
              <a:t>   obj.msg();  </a:t>
            </a:r>
          </a:p>
          <a:p>
            <a:r>
              <a:rPr lang="en-US"/>
              <a:t>  }  </a:t>
            </a:r>
          </a:p>
          <a:p>
            <a:r>
              <a:rPr lang="en-US"/>
              <a:t>}</a:t>
            </a:r>
            <a:endParaRPr lang="en-US" dirty="0"/>
          </a:p>
        </p:txBody>
      </p:sp>
    </p:spTree>
    <p:extLst>
      <p:ext uri="{BB962C8B-B14F-4D97-AF65-F5344CB8AC3E}">
        <p14:creationId xmlns:p14="http://schemas.microsoft.com/office/powerpoint/2010/main" val="1574428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1071155" y="940526"/>
            <a:ext cx="10293532" cy="5236437"/>
          </a:xfrm>
          <a:prstGeom prst="rect">
            <a:avLst/>
          </a:prstGeom>
        </p:spPr>
      </p:pic>
    </p:spTree>
    <p:extLst>
      <p:ext uri="{BB962C8B-B14F-4D97-AF65-F5344CB8AC3E}">
        <p14:creationId xmlns:p14="http://schemas.microsoft.com/office/powerpoint/2010/main" val="4047391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smtClean="0">
                <a:latin typeface="Times New Roman" panose="02020603050405020304" pitchFamily="18" charset="0"/>
                <a:cs typeface="Times New Roman" panose="02020603050405020304" pitchFamily="18" charset="0"/>
              </a:rPr>
              <a:t>Packages Example</a:t>
            </a:r>
          </a:p>
          <a:p>
            <a:pPr marL="0" indent="0">
              <a:buNone/>
            </a:pPr>
            <a:r>
              <a:rPr lang="en-US" sz="1800" b="1" dirty="0" smtClean="0">
                <a:latin typeface="Times New Roman" panose="02020603050405020304" pitchFamily="18" charset="0"/>
                <a:cs typeface="Times New Roman" panose="02020603050405020304" pitchFamily="18" charset="0"/>
              </a:rPr>
              <a:t>Step1 : </a:t>
            </a:r>
            <a:r>
              <a:rPr lang="en-US" sz="1800" dirty="0" smtClean="0">
                <a:latin typeface="Times New Roman" panose="02020603050405020304" pitchFamily="18" charset="0"/>
                <a:cs typeface="Times New Roman" panose="02020603050405020304" pitchFamily="18" charset="0"/>
              </a:rPr>
              <a:t>package </a:t>
            </a:r>
            <a:r>
              <a:rPr lang="en-US" sz="1800" dirty="0">
                <a:latin typeface="Times New Roman" panose="02020603050405020304" pitchFamily="18" charset="0"/>
                <a:cs typeface="Times New Roman" panose="02020603050405020304" pitchFamily="18" charset="0"/>
              </a:rPr>
              <a:t>pack;  </a:t>
            </a:r>
          </a:p>
          <a:p>
            <a:pPr marL="0" indent="0">
              <a:buNone/>
            </a:pPr>
            <a:r>
              <a:rPr lang="en-US" sz="1800" dirty="0">
                <a:latin typeface="Times New Roman" panose="02020603050405020304" pitchFamily="18" charset="0"/>
                <a:cs typeface="Times New Roman" panose="02020603050405020304" pitchFamily="18" charset="0"/>
              </a:rPr>
              <a:t>public class A{  </a:t>
            </a:r>
          </a:p>
          <a:p>
            <a:pPr marL="0" indent="0">
              <a:buNone/>
            </a:pPr>
            <a:r>
              <a:rPr lang="en-US" sz="1800" dirty="0">
                <a:latin typeface="Times New Roman" panose="02020603050405020304" pitchFamily="18" charset="0"/>
                <a:cs typeface="Times New Roman" panose="02020603050405020304" pitchFamily="18" charset="0"/>
              </a:rPr>
              <a:t>  public void </a:t>
            </a:r>
            <a:r>
              <a:rPr lang="en-US" sz="1800" dirty="0" err="1">
                <a:latin typeface="Times New Roman" panose="02020603050405020304" pitchFamily="18" charset="0"/>
                <a:cs typeface="Times New Roman" panose="02020603050405020304" pitchFamily="18" charset="0"/>
              </a:rPr>
              <a:t>msg</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System.out.println</a:t>
            </a:r>
            <a:r>
              <a:rPr lang="en-US" sz="1800" dirty="0">
                <a:latin typeface="Times New Roman" panose="02020603050405020304" pitchFamily="18" charset="0"/>
                <a:cs typeface="Times New Roman" panose="02020603050405020304" pitchFamily="18" charset="0"/>
              </a:rPr>
              <a:t>("Hello");}  </a:t>
            </a:r>
          </a:p>
          <a:p>
            <a:pPr marL="0" indent="0">
              <a:buNone/>
            </a:pPr>
            <a:r>
              <a:rPr lang="en-US" sz="1800" dirty="0" smtClean="0">
                <a:latin typeface="Times New Roman" panose="02020603050405020304" pitchFamily="18" charset="0"/>
                <a:cs typeface="Times New Roman" panose="02020603050405020304" pitchFamily="18" charset="0"/>
              </a:rPr>
              <a:t>}</a:t>
            </a:r>
          </a:p>
          <a:p>
            <a:pPr marL="0" indent="0">
              <a:buNone/>
            </a:pPr>
            <a:endParaRPr lang="en-US" sz="2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570617" y="705395"/>
            <a:ext cx="4506686" cy="3785652"/>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Step 2: </a:t>
            </a:r>
            <a:r>
              <a:rPr lang="en-US" sz="2000" dirty="0" smtClean="0">
                <a:latin typeface="Times New Roman" panose="02020603050405020304" pitchFamily="18" charset="0"/>
                <a:cs typeface="Times New Roman" panose="02020603050405020304" pitchFamily="18" charset="0"/>
              </a:rPr>
              <a:t>import </a:t>
            </a:r>
            <a:r>
              <a:rPr lang="en-US" sz="2000" dirty="0">
                <a:latin typeface="Times New Roman" panose="02020603050405020304" pitchFamily="18" charset="0"/>
                <a:cs typeface="Times New Roman" panose="02020603050405020304" pitchFamily="18" charset="0"/>
              </a:rPr>
              <a:t>pack.*;  </a:t>
            </a: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Subpackage</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class B{  </a:t>
            </a:r>
          </a:p>
          <a:p>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 </a:t>
            </a:r>
            <a:r>
              <a:rPr lang="en-US" sz="2000" dirty="0" err="1">
                <a:latin typeface="Times New Roman" panose="02020603050405020304" pitchFamily="18" charset="0"/>
                <a:cs typeface="Times New Roman" panose="02020603050405020304" pitchFamily="18" charset="0"/>
              </a:rPr>
              <a:t>obj</a:t>
            </a:r>
            <a:r>
              <a:rPr lang="en-US" sz="2000" dirty="0">
                <a:latin typeface="Times New Roman" panose="02020603050405020304" pitchFamily="18" charset="0"/>
                <a:cs typeface="Times New Roman" panose="02020603050405020304" pitchFamily="18" charset="0"/>
              </a:rPr>
              <a:t> = new A();  </a:t>
            </a:r>
          </a:p>
          <a:p>
            <a:r>
              <a:rPr lang="en-US" sz="2000" dirty="0">
                <a:latin typeface="Times New Roman" panose="02020603050405020304" pitchFamily="18" charset="0"/>
                <a:cs typeface="Times New Roman" panose="02020603050405020304" pitchFamily="18" charset="0"/>
              </a:rPr>
              <a:t>   C obj1 = new C(); </a:t>
            </a:r>
          </a:p>
          <a:p>
            <a:r>
              <a:rPr lang="en-US" sz="2000" dirty="0">
                <a:latin typeface="Times New Roman" panose="02020603050405020304" pitchFamily="18" charset="0"/>
                <a:cs typeface="Times New Roman" panose="02020603050405020304" pitchFamily="18" charset="0"/>
              </a:rPr>
              <a:t>   D obj2 = new D(); </a:t>
            </a:r>
          </a:p>
          <a:p>
            <a:r>
              <a:rPr lang="en-US" sz="2000" dirty="0">
                <a:latin typeface="Times New Roman" panose="02020603050405020304" pitchFamily="18" charset="0"/>
                <a:cs typeface="Times New Roman" panose="02020603050405020304" pitchFamily="18" charset="0"/>
              </a:rPr>
              <a:t>   obj.msg();</a:t>
            </a:r>
          </a:p>
          <a:p>
            <a:r>
              <a:rPr lang="en-US" sz="2000" dirty="0">
                <a:latin typeface="Times New Roman" panose="02020603050405020304" pitchFamily="18" charset="0"/>
                <a:cs typeface="Times New Roman" panose="02020603050405020304" pitchFamily="18" charset="0"/>
              </a:rPr>
              <a:t>   obj1.msg();   </a:t>
            </a:r>
          </a:p>
          <a:p>
            <a:r>
              <a:rPr lang="en-US" sz="2000" dirty="0">
                <a:latin typeface="Times New Roman" panose="02020603050405020304" pitchFamily="18" charset="0"/>
                <a:cs typeface="Times New Roman" panose="02020603050405020304" pitchFamily="18" charset="0"/>
              </a:rPr>
              <a:t>   obj2.msg();</a:t>
            </a:r>
          </a:p>
          <a:p>
            <a:r>
              <a:rPr lang="en-US" sz="2000" dirty="0">
                <a:latin typeface="Times New Roman" panose="02020603050405020304" pitchFamily="18" charset="0"/>
                <a:cs typeface="Times New Roman" panose="02020603050405020304" pitchFamily="18" charset="0"/>
              </a:rPr>
              <a:t>  }  </a:t>
            </a:r>
          </a:p>
          <a:p>
            <a:r>
              <a:rPr lang="en-US" sz="2000" dirty="0">
                <a:latin typeface="Times New Roman" panose="02020603050405020304" pitchFamily="18" charset="0"/>
                <a:cs typeface="Times New Roman" panose="02020603050405020304" pitchFamily="18" charset="0"/>
              </a:rPr>
              <a:t>}</a:t>
            </a:r>
          </a:p>
        </p:txBody>
      </p:sp>
      <p:sp>
        <p:nvSpPr>
          <p:cNvPr id="5" name="TextBox 4"/>
          <p:cNvSpPr txBox="1"/>
          <p:nvPr/>
        </p:nvSpPr>
        <p:spPr>
          <a:xfrm>
            <a:off x="953588" y="2598221"/>
            <a:ext cx="3775166" cy="2031325"/>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Step 1.1 </a:t>
            </a:r>
            <a:r>
              <a:rPr lang="en-US" dirty="0" smtClean="0">
                <a:latin typeface="Times New Roman" panose="02020603050405020304" pitchFamily="18" charset="0"/>
                <a:cs typeface="Times New Roman" panose="02020603050405020304" pitchFamily="18" charset="0"/>
              </a:rPr>
              <a:t>package </a:t>
            </a:r>
            <a:r>
              <a:rPr lang="en-US" dirty="0">
                <a:latin typeface="Times New Roman" panose="02020603050405020304" pitchFamily="18" charset="0"/>
                <a:cs typeface="Times New Roman" panose="02020603050405020304" pitchFamily="18" charset="0"/>
              </a:rPr>
              <a:t>pack</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public class C </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void </a:t>
            </a:r>
            <a:r>
              <a:rPr lang="en-US" dirty="0" err="1">
                <a:latin typeface="Times New Roman" panose="02020603050405020304" pitchFamily="18" charset="0"/>
                <a:cs typeface="Times New Roman" panose="02020603050405020304" pitchFamily="18" charset="0"/>
              </a:rPr>
              <a:t>msg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a:t>
            </a:r>
          </a:p>
          <a:p>
            <a:r>
              <a:rPr lang="en-US" dirty="0" err="1" smtClean="0">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("Hello C</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p>
        </p:txBody>
      </p:sp>
      <p:sp>
        <p:nvSpPr>
          <p:cNvPr id="6" name="TextBox 5"/>
          <p:cNvSpPr txBox="1"/>
          <p:nvPr/>
        </p:nvSpPr>
        <p:spPr>
          <a:xfrm>
            <a:off x="953588" y="4629546"/>
            <a:ext cx="3775166" cy="2031325"/>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Step 1.3 </a:t>
            </a:r>
            <a:r>
              <a:rPr lang="en-US" dirty="0" smtClean="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Subpackage</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public class D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public void </a:t>
            </a:r>
            <a:r>
              <a:rPr lang="en-US" dirty="0" err="1">
                <a:latin typeface="Times New Roman" panose="02020603050405020304" pitchFamily="18" charset="0"/>
                <a:cs typeface="Times New Roman" panose="02020603050405020304" pitchFamily="18" charset="0"/>
              </a:rPr>
              <a:t>msg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("Hello D");}</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967386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b="1" dirty="0">
                <a:latin typeface="Times New Roman" panose="02020603050405020304" pitchFamily="18" charset="0"/>
                <a:cs typeface="Times New Roman" panose="02020603050405020304" pitchFamily="18" charset="0"/>
              </a:rPr>
              <a:t>Access Modifiers in Java</a:t>
            </a:r>
          </a:p>
          <a:p>
            <a:pPr marL="0" indent="0">
              <a:buNone/>
            </a:pPr>
            <a:r>
              <a:rPr lang="en-US" dirty="0">
                <a:latin typeface="Times New Roman" panose="02020603050405020304" pitchFamily="18" charset="0"/>
                <a:cs typeface="Times New Roman" panose="02020603050405020304" pitchFamily="18" charset="0"/>
              </a:rPr>
              <a:t>Access modifiers in java specify the scope of a class, constructor , variable , method or data</a:t>
            </a:r>
          </a:p>
          <a:p>
            <a:pPr marL="0" indent="0">
              <a:buNone/>
            </a:pPr>
            <a:r>
              <a:rPr lang="en-US" dirty="0">
                <a:latin typeface="Times New Roman" panose="02020603050405020304" pitchFamily="18" charset="0"/>
                <a:cs typeface="Times New Roman" panose="02020603050405020304" pitchFamily="18" charset="0"/>
              </a:rPr>
              <a:t>member. There are four types of access modifiers available in java:</a:t>
            </a:r>
          </a:p>
          <a:p>
            <a:r>
              <a:rPr lang="en-US" dirty="0" smtClean="0">
                <a:latin typeface="Times New Roman" panose="02020603050405020304" pitchFamily="18" charset="0"/>
                <a:cs typeface="Times New Roman" panose="02020603050405020304" pitchFamily="18" charset="0"/>
              </a:rPr>
              <a:t>Private </a:t>
            </a:r>
            <a:r>
              <a:rPr lang="en-US" dirty="0">
                <a:latin typeface="Times New Roman" panose="02020603050405020304" pitchFamily="18" charset="0"/>
                <a:cs typeface="Times New Roman" panose="02020603050405020304" pitchFamily="18" charset="0"/>
              </a:rPr>
              <a:t>- The private access modifier is accessible only within class</a:t>
            </a:r>
          </a:p>
          <a:p>
            <a:r>
              <a:rPr lang="en-US" dirty="0" smtClean="0">
                <a:latin typeface="Times New Roman" panose="02020603050405020304" pitchFamily="18" charset="0"/>
                <a:cs typeface="Times New Roman" panose="02020603050405020304" pitchFamily="18" charset="0"/>
              </a:rPr>
              <a:t>Default </a:t>
            </a:r>
            <a:r>
              <a:rPr lang="en-US" dirty="0">
                <a:latin typeface="Times New Roman" panose="02020603050405020304" pitchFamily="18" charset="0"/>
                <a:cs typeface="Times New Roman" panose="02020603050405020304" pitchFamily="18" charset="0"/>
              </a:rPr>
              <a:t>– No keyword required - accessible only within package.</a:t>
            </a:r>
          </a:p>
          <a:p>
            <a:r>
              <a:rPr lang="en-US" dirty="0" smtClean="0">
                <a:latin typeface="Times New Roman" panose="02020603050405020304" pitchFamily="18" charset="0"/>
                <a:cs typeface="Times New Roman" panose="02020603050405020304" pitchFamily="18" charset="0"/>
              </a:rPr>
              <a:t>Protected </a:t>
            </a:r>
            <a:r>
              <a:rPr lang="en-US" dirty="0">
                <a:latin typeface="Times New Roman" panose="02020603050405020304" pitchFamily="18" charset="0"/>
                <a:cs typeface="Times New Roman" panose="02020603050405020304" pitchFamily="18" charset="0"/>
              </a:rPr>
              <a:t>- is accessible within package and outside the package but through </a:t>
            </a:r>
            <a:r>
              <a:rPr lang="en-US" dirty="0" smtClean="0">
                <a:latin typeface="Times New Roman" panose="02020603050405020304" pitchFamily="18" charset="0"/>
                <a:cs typeface="Times New Roman" panose="02020603050405020304" pitchFamily="18" charset="0"/>
              </a:rPr>
              <a:t>inheritance only</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 The public access modifier is accessible </a:t>
            </a:r>
            <a:r>
              <a:rPr lang="en-US" dirty="0" smtClean="0">
                <a:latin typeface="Times New Roman" panose="02020603050405020304" pitchFamily="18" charset="0"/>
                <a:cs typeface="Times New Roman" panose="02020603050405020304" pitchFamily="18" charset="0"/>
              </a:rPr>
              <a:t>everywhere</a:t>
            </a:r>
          </a:p>
          <a:p>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17907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Private Access Modifier </a:t>
            </a:r>
          </a:p>
          <a:p>
            <a:pPr marL="0" indent="0">
              <a:buNone/>
            </a:pPr>
            <a:r>
              <a:rPr lang="en-US" sz="2000" dirty="0">
                <a:latin typeface="Times New Roman" panose="02020603050405020304" pitchFamily="18" charset="0"/>
                <a:cs typeface="Times New Roman" panose="02020603050405020304" pitchFamily="18" charset="0"/>
              </a:rPr>
              <a:t>The private access modifier is accessible only within class. The private access modifier is</a:t>
            </a:r>
          </a:p>
          <a:p>
            <a:pPr marL="0" indent="0">
              <a:buNone/>
            </a:pPr>
            <a:r>
              <a:rPr lang="en-US" sz="2000" dirty="0">
                <a:latin typeface="Times New Roman" panose="02020603050405020304" pitchFamily="18" charset="0"/>
                <a:cs typeface="Times New Roman" panose="02020603050405020304" pitchFamily="18" charset="0"/>
              </a:rPr>
              <a:t>specified using the keyword private.</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methods or data members declared as private are accessible only within </a:t>
            </a:r>
            <a:r>
              <a:rPr lang="en-US" sz="2000" dirty="0" smtClean="0">
                <a:latin typeface="Times New Roman" panose="02020603050405020304" pitchFamily="18" charset="0"/>
                <a:cs typeface="Times New Roman" panose="02020603050405020304" pitchFamily="18" charset="0"/>
              </a:rPr>
              <a:t>the</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class </a:t>
            </a:r>
            <a:r>
              <a:rPr lang="en-US" sz="2000" dirty="0">
                <a:latin typeface="Times New Roman" panose="02020603050405020304" pitchFamily="18" charset="0"/>
                <a:cs typeface="Times New Roman" panose="02020603050405020304" pitchFamily="18" charset="0"/>
              </a:rPr>
              <a:t>in which they are declared.</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Any other class of same package will not be able to access these members.</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Classes or interface can not be declared as private</a:t>
            </a:r>
            <a:r>
              <a:rPr lang="en-US" sz="2000" dirty="0" smtClean="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package p1;</a:t>
            </a:r>
          </a:p>
          <a:p>
            <a:pPr marL="0" indent="0">
              <a:buNone/>
            </a:pPr>
            <a:r>
              <a:rPr lang="en-US" sz="1400" dirty="0">
                <a:latin typeface="Times New Roman" panose="02020603050405020304" pitchFamily="18" charset="0"/>
                <a:cs typeface="Times New Roman" panose="02020603050405020304" pitchFamily="18" charset="0"/>
              </a:rPr>
              <a:t>class A</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private void display()</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("TNS Sessions");</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979817" y="3395458"/>
            <a:ext cx="4232366" cy="2862322"/>
          </a:xfrm>
          <a:prstGeom prst="rect">
            <a:avLst/>
          </a:prstGeom>
          <a:noFill/>
        </p:spPr>
        <p:txBody>
          <a:bodyPr wrap="square" rtlCol="0">
            <a:spAutoFit/>
          </a:bodyPr>
          <a:lstStyle/>
          <a:p>
            <a:r>
              <a:rPr lang="en-US" dirty="0"/>
              <a:t>class B</a:t>
            </a:r>
          </a:p>
          <a:p>
            <a:r>
              <a:rPr lang="en-US" dirty="0"/>
              <a:t>{</a:t>
            </a:r>
          </a:p>
          <a:p>
            <a:r>
              <a:rPr lang="en-US" dirty="0"/>
              <a:t>public static void main(String </a:t>
            </a:r>
            <a:r>
              <a:rPr lang="en-US" dirty="0" err="1"/>
              <a:t>args</a:t>
            </a:r>
            <a:r>
              <a:rPr lang="en-US" dirty="0"/>
              <a:t>[])</a:t>
            </a:r>
          </a:p>
          <a:p>
            <a:r>
              <a:rPr lang="en-US" dirty="0"/>
              <a:t>{</a:t>
            </a:r>
          </a:p>
          <a:p>
            <a:r>
              <a:rPr lang="en-US" dirty="0"/>
              <a:t>A </a:t>
            </a:r>
            <a:r>
              <a:rPr lang="en-US" dirty="0" err="1"/>
              <a:t>obj</a:t>
            </a:r>
            <a:r>
              <a:rPr lang="en-US" dirty="0"/>
              <a:t> = new A();</a:t>
            </a:r>
          </a:p>
          <a:p>
            <a:r>
              <a:rPr lang="en-US" dirty="0"/>
              <a:t>//trying to </a:t>
            </a:r>
            <a:r>
              <a:rPr lang="en-US" dirty="0">
                <a:latin typeface="Times New Roman" panose="02020603050405020304" pitchFamily="18" charset="0"/>
                <a:cs typeface="Times New Roman" panose="02020603050405020304" pitchFamily="18" charset="0"/>
              </a:rPr>
              <a:t>access</a:t>
            </a:r>
            <a:r>
              <a:rPr lang="en-US" dirty="0"/>
              <a:t> private method of another class</a:t>
            </a:r>
          </a:p>
          <a:p>
            <a:r>
              <a:rPr lang="en-US" dirty="0" err="1"/>
              <a:t>obj.display</a:t>
            </a:r>
            <a:r>
              <a:rPr lang="en-US" dirty="0"/>
              <a:t>();</a:t>
            </a:r>
          </a:p>
          <a:p>
            <a:r>
              <a:rPr lang="en-US" dirty="0"/>
              <a:t>}</a:t>
            </a:r>
          </a:p>
          <a:p>
            <a:r>
              <a:rPr lang="en-US" dirty="0"/>
              <a:t>}</a:t>
            </a:r>
          </a:p>
        </p:txBody>
      </p:sp>
      <p:sp>
        <p:nvSpPr>
          <p:cNvPr id="4" name="TextBox 3"/>
          <p:cNvSpPr txBox="1"/>
          <p:nvPr/>
        </p:nvSpPr>
        <p:spPr>
          <a:xfrm>
            <a:off x="8072845" y="3395458"/>
            <a:ext cx="3762103" cy="923330"/>
          </a:xfrm>
          <a:prstGeom prst="rect">
            <a:avLst/>
          </a:prstGeom>
          <a:noFill/>
        </p:spPr>
        <p:txBody>
          <a:bodyPr wrap="square" rtlCol="0">
            <a:spAutoFit/>
          </a:bodyPr>
          <a:lstStyle/>
          <a:p>
            <a:r>
              <a:rPr lang="en-US" dirty="0"/>
              <a:t>Output</a:t>
            </a:r>
          </a:p>
          <a:p>
            <a:r>
              <a:rPr lang="en-US" dirty="0"/>
              <a:t>error: display() has private access in A</a:t>
            </a:r>
          </a:p>
          <a:p>
            <a:r>
              <a:rPr lang="en-US" dirty="0" err="1"/>
              <a:t>obj.display</a:t>
            </a:r>
            <a:r>
              <a:rPr lang="en-US" dirty="0"/>
              <a:t>();</a:t>
            </a:r>
          </a:p>
        </p:txBody>
      </p:sp>
    </p:spTree>
    <p:extLst>
      <p:ext uri="{BB962C8B-B14F-4D97-AF65-F5344CB8AC3E}">
        <p14:creationId xmlns:p14="http://schemas.microsoft.com/office/powerpoint/2010/main" val="6940385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Default Access Modifier </a:t>
            </a:r>
          </a:p>
          <a:p>
            <a:pPr marL="0" indent="0">
              <a:buNone/>
            </a:pPr>
            <a:r>
              <a:rPr lang="en-US" sz="2000" dirty="0">
                <a:latin typeface="Times New Roman" panose="02020603050405020304" pitchFamily="18" charset="0"/>
                <a:cs typeface="Times New Roman" panose="02020603050405020304" pitchFamily="18" charset="0"/>
              </a:rPr>
              <a:t>If you don’t use any modifier, it is treated as default </a:t>
            </a:r>
            <a:r>
              <a:rPr lang="en-US" sz="2000" dirty="0" smtClean="0">
                <a:latin typeface="Times New Roman" panose="02020603050405020304" pitchFamily="18" charset="0"/>
                <a:cs typeface="Times New Roman" panose="02020603050405020304" pitchFamily="18" charset="0"/>
              </a:rPr>
              <a:t>by default</a:t>
            </a:r>
            <a:r>
              <a:rPr lang="en-US" sz="2000" dirty="0">
                <a:latin typeface="Times New Roman" panose="02020603050405020304" pitchFamily="18" charset="0"/>
                <a:cs typeface="Times New Roman" panose="02020603050405020304" pitchFamily="18" charset="0"/>
              </a:rPr>
              <a:t>. The default modifier is accessible</a:t>
            </a:r>
          </a:p>
          <a:p>
            <a:pPr marL="0" indent="0">
              <a:buNone/>
            </a:pPr>
            <a:r>
              <a:rPr lang="en-US" sz="2000" dirty="0">
                <a:latin typeface="Times New Roman" panose="02020603050405020304" pitchFamily="18" charset="0"/>
                <a:cs typeface="Times New Roman" panose="02020603050405020304" pitchFamily="18" charset="0"/>
              </a:rPr>
              <a:t>only within package.</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data members, class or methods which are not declared using any access modifiers</a:t>
            </a:r>
          </a:p>
          <a:p>
            <a:pPr marL="0" indent="0">
              <a:buNone/>
            </a:pPr>
            <a:r>
              <a:rPr lang="en-US" sz="2000" dirty="0">
                <a:latin typeface="Times New Roman" panose="02020603050405020304" pitchFamily="18" charset="0"/>
                <a:cs typeface="Times New Roman" panose="02020603050405020304" pitchFamily="18" charset="0"/>
              </a:rPr>
              <a:t>i.e. </a:t>
            </a:r>
            <a:r>
              <a:rPr lang="en-US" sz="2000" dirty="0" smtClean="0">
                <a:latin typeface="Times New Roman" panose="02020603050405020304" pitchFamily="18" charset="0"/>
                <a:cs typeface="Times New Roman" panose="02020603050405020304" pitchFamily="18" charset="0"/>
              </a:rPr>
              <a:t>having </a:t>
            </a:r>
            <a:r>
              <a:rPr lang="en-US" sz="2000" dirty="0">
                <a:latin typeface="Times New Roman" panose="02020603050405020304" pitchFamily="18" charset="0"/>
                <a:cs typeface="Times New Roman" panose="02020603050405020304" pitchFamily="18" charset="0"/>
              </a:rPr>
              <a:t>default access modifier are accessible only within the same </a:t>
            </a:r>
            <a:r>
              <a:rPr lang="en-US" sz="2000" dirty="0" smtClean="0">
                <a:latin typeface="Times New Roman" panose="02020603050405020304" pitchFamily="18" charset="0"/>
                <a:cs typeface="Times New Roman" panose="02020603050405020304" pitchFamily="18" charset="0"/>
              </a:rPr>
              <a:t>package.</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92777" y="2782389"/>
            <a:ext cx="3866606"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package p1;</a:t>
            </a:r>
          </a:p>
          <a:p>
            <a:r>
              <a:rPr lang="en-US" dirty="0">
                <a:latin typeface="Times New Roman" panose="02020603050405020304" pitchFamily="18" charset="0"/>
                <a:cs typeface="Times New Roman" panose="02020603050405020304" pitchFamily="18" charset="0"/>
              </a:rPr>
              <a:t>//Class MyClass1 is having Default access modifier</a:t>
            </a:r>
          </a:p>
          <a:p>
            <a:r>
              <a:rPr lang="en-US" dirty="0">
                <a:latin typeface="Times New Roman" panose="02020603050405020304" pitchFamily="18" charset="0"/>
                <a:cs typeface="Times New Roman" panose="02020603050405020304" pitchFamily="18" charset="0"/>
              </a:rPr>
              <a:t>class MyClass1</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void display()</a:t>
            </a:r>
          </a:p>
          <a:p>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("Hello World!");</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p:txBody>
      </p:sp>
      <p:sp>
        <p:nvSpPr>
          <p:cNvPr id="4" name="TextBox 3"/>
          <p:cNvSpPr txBox="1"/>
          <p:nvPr/>
        </p:nvSpPr>
        <p:spPr>
          <a:xfrm>
            <a:off x="5747657" y="2782389"/>
            <a:ext cx="5606143" cy="397031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package p2;</a:t>
            </a:r>
          </a:p>
          <a:p>
            <a:r>
              <a:rPr lang="en-US" dirty="0">
                <a:latin typeface="Times New Roman" panose="02020603050405020304" pitchFamily="18" charset="0"/>
                <a:cs typeface="Times New Roman" panose="02020603050405020304" pitchFamily="18" charset="0"/>
              </a:rPr>
              <a:t>import p1.*;</a:t>
            </a:r>
          </a:p>
          <a:p>
            <a:r>
              <a:rPr lang="en-US" dirty="0">
                <a:latin typeface="Times New Roman" panose="02020603050405020304" pitchFamily="18" charset="0"/>
                <a:cs typeface="Times New Roman" panose="02020603050405020304" pitchFamily="18" charset="0"/>
              </a:rPr>
              <a:t>//This class is having default access modifier</a:t>
            </a:r>
          </a:p>
          <a:p>
            <a:r>
              <a:rPr lang="en-US" dirty="0">
                <a:latin typeface="Times New Roman" panose="02020603050405020304" pitchFamily="18" charset="0"/>
                <a:cs typeface="Times New Roman" panose="02020603050405020304" pitchFamily="18" charset="0"/>
              </a:rPr>
              <a:t>class MyClass2</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//accessing class MyClass1 from package p1</a:t>
            </a:r>
          </a:p>
          <a:p>
            <a:r>
              <a:rPr lang="en-US" dirty="0">
                <a:latin typeface="Times New Roman" panose="02020603050405020304" pitchFamily="18" charset="0"/>
                <a:cs typeface="Times New Roman" panose="02020603050405020304" pitchFamily="18" charset="0"/>
              </a:rPr>
              <a:t>MyClass1 </a:t>
            </a:r>
            <a:r>
              <a:rPr lang="en-US" dirty="0" err="1">
                <a:latin typeface="Times New Roman" panose="02020603050405020304" pitchFamily="18" charset="0"/>
                <a:cs typeface="Times New Roman" panose="02020603050405020304" pitchFamily="18" charset="0"/>
              </a:rPr>
              <a:t>obj</a:t>
            </a:r>
            <a:r>
              <a:rPr lang="en-US" dirty="0">
                <a:latin typeface="Times New Roman" panose="02020603050405020304" pitchFamily="18" charset="0"/>
                <a:cs typeface="Times New Roman" panose="02020603050405020304" pitchFamily="18" charset="0"/>
              </a:rPr>
              <a:t> = new MyClass1();</a:t>
            </a:r>
          </a:p>
          <a:p>
            <a:r>
              <a:rPr lang="en-US" dirty="0" err="1">
                <a:latin typeface="Times New Roman" panose="02020603050405020304" pitchFamily="18" charset="0"/>
                <a:cs typeface="Times New Roman" panose="02020603050405020304" pitchFamily="18" charset="0"/>
              </a:rPr>
              <a:t>obj.display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Output</a:t>
            </a:r>
          </a:p>
          <a:p>
            <a:r>
              <a:rPr lang="en-US" dirty="0">
                <a:latin typeface="Times New Roman" panose="02020603050405020304" pitchFamily="18" charset="0"/>
                <a:cs typeface="Times New Roman" panose="02020603050405020304" pitchFamily="18" charset="0"/>
              </a:rPr>
              <a:t>Compile time error</a:t>
            </a:r>
          </a:p>
        </p:txBody>
      </p:sp>
    </p:spTree>
    <p:extLst>
      <p:ext uri="{BB962C8B-B14F-4D97-AF65-F5344CB8AC3E}">
        <p14:creationId xmlns:p14="http://schemas.microsoft.com/office/powerpoint/2010/main" val="23147120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b="1" dirty="0">
                <a:latin typeface="Times New Roman" panose="02020603050405020304" pitchFamily="18" charset="0"/>
                <a:cs typeface="Times New Roman" panose="02020603050405020304" pitchFamily="18" charset="0"/>
              </a:rPr>
              <a:t>Protected Access Modifier </a:t>
            </a:r>
          </a:p>
          <a:p>
            <a:pPr marL="0" indent="0">
              <a:buNone/>
            </a:pPr>
            <a:r>
              <a:rPr lang="en-US" sz="1600" dirty="0">
                <a:latin typeface="Times New Roman" panose="02020603050405020304" pitchFamily="18" charset="0"/>
                <a:cs typeface="Times New Roman" panose="02020603050405020304" pitchFamily="18" charset="0"/>
              </a:rPr>
              <a:t>The protected access modifier is specified using the keyword protected.</a:t>
            </a:r>
          </a:p>
          <a:p>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protected access modifier is accessible within package and outside the </a:t>
            </a:r>
            <a:r>
              <a:rPr lang="en-US" sz="1600" dirty="0" smtClean="0">
                <a:latin typeface="Times New Roman" panose="02020603050405020304" pitchFamily="18" charset="0"/>
                <a:cs typeface="Times New Roman" panose="02020603050405020304" pitchFamily="18" charset="0"/>
              </a:rPr>
              <a:t>package but </a:t>
            </a:r>
            <a:r>
              <a:rPr lang="en-US" sz="1600" dirty="0">
                <a:latin typeface="Times New Roman" panose="02020603050405020304" pitchFamily="18" charset="0"/>
                <a:cs typeface="Times New Roman" panose="02020603050405020304" pitchFamily="18" charset="0"/>
              </a:rPr>
              <a:t>through inheritance only.</a:t>
            </a:r>
          </a:p>
          <a:p>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protected access modifier can be applied on the data member, method </a:t>
            </a:r>
            <a:r>
              <a:rPr lang="en-US" sz="1600" dirty="0" smtClean="0">
                <a:latin typeface="Times New Roman" panose="02020603050405020304" pitchFamily="18" charset="0"/>
                <a:cs typeface="Times New Roman" panose="02020603050405020304" pitchFamily="18" charset="0"/>
              </a:rPr>
              <a:t>and constructor</a:t>
            </a:r>
            <a:r>
              <a:rPr lang="en-US" sz="1600" dirty="0">
                <a:latin typeface="Times New Roman" panose="02020603050405020304" pitchFamily="18" charset="0"/>
                <a:cs typeface="Times New Roman" panose="02020603050405020304" pitchFamily="18" charset="0"/>
              </a:rPr>
              <a:t>.</a:t>
            </a:r>
          </a:p>
          <a:p>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It can’t be applied on the class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45029" y="2704011"/>
            <a:ext cx="3879668" cy="341632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package p1;</a:t>
            </a:r>
          </a:p>
          <a:p>
            <a:r>
              <a:rPr lang="en-US" sz="2400" dirty="0" smtClean="0">
                <a:latin typeface="Times New Roman" panose="02020603050405020304" pitchFamily="18" charset="0"/>
                <a:cs typeface="Times New Roman" panose="02020603050405020304" pitchFamily="18" charset="0"/>
              </a:rPr>
              <a:t>public class A</a:t>
            </a:r>
          </a:p>
          <a:p>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protected void display()</a:t>
            </a:r>
          </a:p>
          <a:p>
            <a:r>
              <a:rPr lang="en-US" sz="2400" dirty="0" smtClean="0">
                <a:latin typeface="Times New Roman" panose="02020603050405020304" pitchFamily="18" charset="0"/>
                <a:cs typeface="Times New Roman" panose="02020603050405020304" pitchFamily="18" charset="0"/>
              </a:rPr>
              <a:t>{</a:t>
            </a:r>
          </a:p>
          <a:p>
            <a:r>
              <a:rPr lang="en-US" sz="2400" dirty="0" err="1" smtClean="0">
                <a:latin typeface="Times New Roman" panose="02020603050405020304" pitchFamily="18" charset="0"/>
                <a:cs typeface="Times New Roman" panose="02020603050405020304" pitchFamily="18" charset="0"/>
              </a:rPr>
              <a:t>System.out.println</a:t>
            </a:r>
            <a:r>
              <a:rPr lang="en-US" sz="2400" dirty="0" smtClean="0">
                <a:latin typeface="Times New Roman" panose="02020603050405020304" pitchFamily="18" charset="0"/>
                <a:cs typeface="Times New Roman" panose="02020603050405020304" pitchFamily="18" charset="0"/>
              </a:rPr>
              <a:t>("TNS Sessions");</a:t>
            </a:r>
          </a:p>
          <a:p>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096000" y="2704011"/>
            <a:ext cx="4532811"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package p2;</a:t>
            </a:r>
          </a:p>
          <a:p>
            <a:r>
              <a:rPr lang="en-US" dirty="0">
                <a:latin typeface="Times New Roman" panose="02020603050405020304" pitchFamily="18" charset="0"/>
                <a:cs typeface="Times New Roman" panose="02020603050405020304" pitchFamily="18" charset="0"/>
              </a:rPr>
              <a:t>import p1.*;</a:t>
            </a:r>
          </a:p>
          <a:p>
            <a:r>
              <a:rPr lang="en-US" dirty="0">
                <a:latin typeface="Times New Roman" panose="02020603050405020304" pitchFamily="18" charset="0"/>
                <a:cs typeface="Times New Roman" panose="02020603050405020304" pitchFamily="18" charset="0"/>
              </a:rPr>
              <a:t>public class B extends A</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B </a:t>
            </a:r>
            <a:r>
              <a:rPr lang="en-US" dirty="0" err="1">
                <a:latin typeface="Times New Roman" panose="02020603050405020304" pitchFamily="18" charset="0"/>
                <a:cs typeface="Times New Roman" panose="02020603050405020304" pitchFamily="18" charset="0"/>
              </a:rPr>
              <a:t>obj</a:t>
            </a:r>
            <a:r>
              <a:rPr lang="en-US" dirty="0">
                <a:latin typeface="Times New Roman" panose="02020603050405020304" pitchFamily="18" charset="0"/>
                <a:cs typeface="Times New Roman" panose="02020603050405020304" pitchFamily="18" charset="0"/>
              </a:rPr>
              <a:t> = new B();</a:t>
            </a:r>
          </a:p>
          <a:p>
            <a:r>
              <a:rPr lang="en-US" dirty="0" err="1">
                <a:latin typeface="Times New Roman" panose="02020603050405020304" pitchFamily="18" charset="0"/>
                <a:cs typeface="Times New Roman" panose="02020603050405020304" pitchFamily="18" charset="0"/>
              </a:rPr>
              <a:t>obj.display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Output: TNS Sessions</a:t>
            </a:r>
          </a:p>
        </p:txBody>
      </p:sp>
    </p:spTree>
    <p:extLst>
      <p:ext uri="{BB962C8B-B14F-4D97-AF65-F5344CB8AC3E}">
        <p14:creationId xmlns:p14="http://schemas.microsoft.com/office/powerpoint/2010/main" val="21923361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b="1" dirty="0">
                <a:latin typeface="Times New Roman" panose="02020603050405020304" pitchFamily="18" charset="0"/>
                <a:cs typeface="Times New Roman" panose="02020603050405020304" pitchFamily="18" charset="0"/>
              </a:rPr>
              <a:t>Public Access Modifier </a:t>
            </a:r>
          </a:p>
          <a:p>
            <a:pPr marL="0" indent="0">
              <a:buNone/>
            </a:pPr>
            <a:r>
              <a:rPr lang="en-US" sz="2000" dirty="0">
                <a:latin typeface="Times New Roman" panose="02020603050405020304" pitchFamily="18" charset="0"/>
                <a:cs typeface="Times New Roman" panose="02020603050405020304" pitchFamily="18" charset="0"/>
              </a:rPr>
              <a:t>The public access modifier is specified using the keyword public.</a:t>
            </a: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public access modifier is accessible everywhere. It has the widest scope among </a:t>
            </a:r>
            <a:r>
              <a:rPr lang="en-US" sz="2000" dirty="0" smtClean="0">
                <a:latin typeface="Times New Roman" panose="02020603050405020304" pitchFamily="18" charset="0"/>
                <a:cs typeface="Times New Roman" panose="02020603050405020304" pitchFamily="18" charset="0"/>
              </a:rPr>
              <a:t>all other </a:t>
            </a:r>
            <a:r>
              <a:rPr lang="en-US" sz="2000" dirty="0">
                <a:latin typeface="Times New Roman" panose="02020603050405020304" pitchFamily="18" charset="0"/>
                <a:cs typeface="Times New Roman" panose="02020603050405020304" pitchFamily="18" charset="0"/>
              </a:rPr>
              <a:t>modifiers.</a:t>
            </a:r>
          </a:p>
          <a:p>
            <a:r>
              <a:rPr lang="en-US" sz="2000" dirty="0" smtClean="0">
                <a:latin typeface="Times New Roman" panose="02020603050405020304" pitchFamily="18" charset="0"/>
                <a:cs typeface="Times New Roman" panose="02020603050405020304" pitchFamily="18" charset="0"/>
              </a:rPr>
              <a:t>Classes</a:t>
            </a:r>
            <a:r>
              <a:rPr lang="en-US" sz="2000" dirty="0">
                <a:latin typeface="Times New Roman" panose="02020603050405020304" pitchFamily="18" charset="0"/>
                <a:cs typeface="Times New Roman" panose="02020603050405020304" pitchFamily="18" charset="0"/>
              </a:rPr>
              <a:t>, methods or data members which are declared as public are accessible </a:t>
            </a:r>
            <a:r>
              <a:rPr lang="en-US" sz="2000" dirty="0" smtClean="0">
                <a:latin typeface="Times New Roman" panose="02020603050405020304" pitchFamily="18" charset="0"/>
                <a:cs typeface="Times New Roman" panose="02020603050405020304" pitchFamily="18" charset="0"/>
              </a:rPr>
              <a:t>from every </a:t>
            </a:r>
            <a:r>
              <a:rPr lang="en-US" sz="2000" dirty="0">
                <a:latin typeface="Times New Roman" panose="02020603050405020304" pitchFamily="18" charset="0"/>
                <a:cs typeface="Times New Roman" panose="02020603050405020304" pitchFamily="18" charset="0"/>
              </a:rPr>
              <a:t>where in the program. There is no restriction on the scope of a public </a:t>
            </a:r>
            <a:r>
              <a:rPr lang="en-US" sz="2000" dirty="0" smtClean="0">
                <a:latin typeface="Times New Roman" panose="02020603050405020304" pitchFamily="18" charset="0"/>
                <a:cs typeface="Times New Roman" panose="02020603050405020304" pitchFamily="18" charset="0"/>
              </a:rPr>
              <a:t>data members.</a:t>
            </a:r>
          </a:p>
          <a:p>
            <a:pPr marL="0" indent="0">
              <a:buNone/>
            </a:pP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58091" y="3069771"/>
            <a:ext cx="4741818" cy="280076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package p1;</a:t>
            </a:r>
          </a:p>
          <a:p>
            <a:r>
              <a:rPr lang="en-US" sz="2200" dirty="0">
                <a:latin typeface="Times New Roman" panose="02020603050405020304" pitchFamily="18" charset="0"/>
                <a:cs typeface="Times New Roman" panose="02020603050405020304" pitchFamily="18" charset="0"/>
              </a:rPr>
              <a:t>public class A</a:t>
            </a:r>
          </a:p>
          <a:p>
            <a:r>
              <a:rPr lang="en-US" sz="2200" dirty="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public void display()</a:t>
            </a:r>
          </a:p>
          <a:p>
            <a:r>
              <a:rPr lang="en-US" sz="2200" dirty="0">
                <a:latin typeface="Times New Roman" panose="02020603050405020304" pitchFamily="18" charset="0"/>
                <a:cs typeface="Times New Roman" panose="02020603050405020304" pitchFamily="18" charset="0"/>
              </a:rPr>
              <a:t>{</a:t>
            </a:r>
          </a:p>
          <a:p>
            <a:r>
              <a:rPr lang="en-US" sz="2200" dirty="0" err="1">
                <a:latin typeface="Times New Roman" panose="02020603050405020304" pitchFamily="18" charset="0"/>
                <a:cs typeface="Times New Roman" panose="02020603050405020304" pitchFamily="18" charset="0"/>
              </a:rPr>
              <a:t>System.out.println</a:t>
            </a:r>
            <a:r>
              <a:rPr lang="en-US" sz="2200" dirty="0">
                <a:latin typeface="Times New Roman" panose="02020603050405020304" pitchFamily="18" charset="0"/>
                <a:cs typeface="Times New Roman" panose="02020603050405020304" pitchFamily="18" charset="0"/>
              </a:rPr>
              <a:t>("TNS Sessions");</a:t>
            </a:r>
          </a:p>
          <a:p>
            <a:r>
              <a:rPr lang="en-US" sz="2200" dirty="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a:t>
            </a:r>
          </a:p>
        </p:txBody>
      </p:sp>
      <p:sp>
        <p:nvSpPr>
          <p:cNvPr id="4" name="TextBox 3"/>
          <p:cNvSpPr txBox="1"/>
          <p:nvPr/>
        </p:nvSpPr>
        <p:spPr>
          <a:xfrm>
            <a:off x="5708468" y="3069771"/>
            <a:ext cx="5081452"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package p2;</a:t>
            </a:r>
          </a:p>
          <a:p>
            <a:r>
              <a:rPr lang="en-US" dirty="0">
                <a:latin typeface="Times New Roman" panose="02020603050405020304" pitchFamily="18" charset="0"/>
                <a:cs typeface="Times New Roman" panose="02020603050405020304" pitchFamily="18" charset="0"/>
              </a:rPr>
              <a:t>import p1.*;</a:t>
            </a:r>
          </a:p>
          <a:p>
            <a:r>
              <a:rPr lang="en-US" dirty="0">
                <a:latin typeface="Times New Roman" panose="02020603050405020304" pitchFamily="18" charset="0"/>
                <a:cs typeface="Times New Roman" panose="02020603050405020304" pitchFamily="18" charset="0"/>
              </a:rPr>
              <a:t>class B</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obj</a:t>
            </a:r>
            <a:r>
              <a:rPr lang="en-US" dirty="0">
                <a:latin typeface="Times New Roman" panose="02020603050405020304" pitchFamily="18" charset="0"/>
                <a:cs typeface="Times New Roman" panose="02020603050405020304" pitchFamily="18" charset="0"/>
              </a:rPr>
              <a:t> = new A();</a:t>
            </a:r>
          </a:p>
          <a:p>
            <a:r>
              <a:rPr lang="en-US" dirty="0" err="1">
                <a:latin typeface="Times New Roman" panose="02020603050405020304" pitchFamily="18" charset="0"/>
                <a:cs typeface="Times New Roman" panose="02020603050405020304" pitchFamily="18" charset="0"/>
              </a:rPr>
              <a:t>obj.display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Output: TNS Sessions</a:t>
            </a:r>
          </a:p>
        </p:txBody>
      </p:sp>
    </p:spTree>
    <p:extLst>
      <p:ext uri="{BB962C8B-B14F-4D97-AF65-F5344CB8AC3E}">
        <p14:creationId xmlns:p14="http://schemas.microsoft.com/office/powerpoint/2010/main" val="31865692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3623788" y="466235"/>
            <a:ext cx="5473337" cy="2433918"/>
          </a:xfrm>
          <a:prstGeom prst="rect">
            <a:avLst/>
          </a:prstGeom>
        </p:spPr>
      </p:pic>
      <p:sp>
        <p:nvSpPr>
          <p:cNvPr id="4" name="Rectangle 3"/>
          <p:cNvSpPr/>
          <p:nvPr/>
        </p:nvSpPr>
        <p:spPr>
          <a:xfrm>
            <a:off x="1183340" y="2900153"/>
            <a:ext cx="10354235" cy="280076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The final keyword in java is used to restrict the user. The java final keyword can be used in</a:t>
            </a:r>
          </a:p>
          <a:p>
            <a:r>
              <a:rPr lang="en-US" sz="1600" dirty="0">
                <a:latin typeface="Times New Roman" panose="02020603050405020304" pitchFamily="18" charset="0"/>
                <a:cs typeface="Times New Roman" panose="02020603050405020304" pitchFamily="18" charset="0"/>
              </a:rPr>
              <a:t>many context.</a:t>
            </a:r>
          </a:p>
          <a:p>
            <a:r>
              <a:rPr lang="en-US" sz="1600" dirty="0">
                <a:latin typeface="Times New Roman" panose="02020603050405020304" pitchFamily="18" charset="0"/>
                <a:cs typeface="Times New Roman" panose="02020603050405020304" pitchFamily="18" charset="0"/>
              </a:rPr>
              <a:t>Final can be:</a:t>
            </a:r>
          </a:p>
          <a:p>
            <a:r>
              <a:rPr lang="en-US" sz="1600" dirty="0">
                <a:latin typeface="Times New Roman" panose="02020603050405020304" pitchFamily="18" charset="0"/>
                <a:cs typeface="Times New Roman" panose="02020603050405020304" pitchFamily="18" charset="0"/>
              </a:rPr>
              <a:t>1. variable</a:t>
            </a:r>
          </a:p>
          <a:p>
            <a:r>
              <a:rPr lang="en-US" sz="1600" dirty="0">
                <a:latin typeface="Times New Roman" panose="02020603050405020304" pitchFamily="18" charset="0"/>
                <a:cs typeface="Times New Roman" panose="02020603050405020304" pitchFamily="18" charset="0"/>
              </a:rPr>
              <a:t>2. method</a:t>
            </a:r>
          </a:p>
          <a:p>
            <a:r>
              <a:rPr lang="en-US" sz="1600" dirty="0">
                <a:latin typeface="Times New Roman" panose="02020603050405020304" pitchFamily="18" charset="0"/>
                <a:cs typeface="Times New Roman" panose="02020603050405020304" pitchFamily="18" charset="0"/>
              </a:rPr>
              <a:t>3. class</a:t>
            </a:r>
          </a:p>
          <a:p>
            <a:r>
              <a:rPr lang="en-US" sz="1600" dirty="0">
                <a:latin typeface="Times New Roman" panose="02020603050405020304" pitchFamily="18" charset="0"/>
                <a:cs typeface="Times New Roman" panose="02020603050405020304" pitchFamily="18" charset="0"/>
              </a:rPr>
              <a:t>Final is a non-access modifier applicable only to a variable, a method or a class.</a:t>
            </a:r>
          </a:p>
          <a:p>
            <a:r>
              <a:rPr lang="en-US" sz="1600" dirty="0">
                <a:latin typeface="Times New Roman" panose="02020603050405020304" pitchFamily="18" charset="0"/>
                <a:cs typeface="Times New Roman" panose="02020603050405020304" pitchFamily="18" charset="0"/>
              </a:rPr>
              <a:t>Basically final keyword is used to perform 3 tasks as follows –</a:t>
            </a:r>
          </a:p>
          <a:p>
            <a:r>
              <a:rPr lang="en-US" sz="1600" dirty="0">
                <a:latin typeface="Times New Roman" panose="02020603050405020304" pitchFamily="18" charset="0"/>
                <a:cs typeface="Times New Roman" panose="02020603050405020304" pitchFamily="18" charset="0"/>
              </a:rPr>
              <a:t>1. To create constant variables</a:t>
            </a:r>
          </a:p>
          <a:p>
            <a:r>
              <a:rPr lang="en-US" sz="1600" dirty="0">
                <a:latin typeface="Times New Roman" panose="02020603050405020304" pitchFamily="18" charset="0"/>
                <a:cs typeface="Times New Roman" panose="02020603050405020304" pitchFamily="18" charset="0"/>
              </a:rPr>
              <a:t>2. To prevent method overriding</a:t>
            </a:r>
          </a:p>
          <a:p>
            <a:r>
              <a:rPr lang="en-US" sz="1600" dirty="0">
                <a:latin typeface="Times New Roman" panose="02020603050405020304" pitchFamily="18" charset="0"/>
                <a:cs typeface="Times New Roman" panose="02020603050405020304" pitchFamily="18" charset="0"/>
              </a:rPr>
              <a:t>3. To prevent Inheritance</a:t>
            </a:r>
          </a:p>
        </p:txBody>
      </p:sp>
    </p:spTree>
    <p:extLst>
      <p:ext uri="{BB962C8B-B14F-4D97-AF65-F5344CB8AC3E}">
        <p14:creationId xmlns:p14="http://schemas.microsoft.com/office/powerpoint/2010/main" val="41703253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b="1" dirty="0" smtClean="0">
                <a:latin typeface="Times New Roman" panose="02020603050405020304" pitchFamily="18" charset="0"/>
                <a:cs typeface="Times New Roman" panose="02020603050405020304" pitchFamily="18" charset="0"/>
              </a:rPr>
              <a:t>Java </a:t>
            </a:r>
            <a:r>
              <a:rPr lang="en-US" b="1" dirty="0">
                <a:latin typeface="Times New Roman" panose="02020603050405020304" pitchFamily="18" charset="0"/>
                <a:cs typeface="Times New Roman" panose="02020603050405020304" pitchFamily="18" charset="0"/>
              </a:rPr>
              <a:t>final </a:t>
            </a:r>
            <a:r>
              <a:rPr lang="en-US" b="1" dirty="0" smtClean="0">
                <a:latin typeface="Times New Roman" panose="02020603050405020304" pitchFamily="18" charset="0"/>
                <a:cs typeface="Times New Roman" panose="02020603050405020304" pitchFamily="18" charset="0"/>
              </a:rPr>
              <a:t>variable</a:t>
            </a:r>
          </a:p>
          <a:p>
            <a:r>
              <a:rPr lang="en-US" sz="1800" dirty="0">
                <a:latin typeface="Times New Roman" panose="02020603050405020304" pitchFamily="18" charset="0"/>
                <a:cs typeface="Times New Roman" panose="02020603050405020304" pitchFamily="18" charset="0"/>
              </a:rPr>
              <a:t>If you make any variable as final, you cannot change the value of final variable(It will be constant).</a:t>
            </a:r>
          </a:p>
          <a:p>
            <a:pPr marL="0" indent="0">
              <a:buNone/>
            </a:pPr>
            <a:r>
              <a:rPr lang="en-US" sz="2000" dirty="0">
                <a:latin typeface="Times New Roman" panose="02020603050405020304" pitchFamily="18" charset="0"/>
                <a:cs typeface="Times New Roman" panose="02020603050405020304" pitchFamily="18" charset="0"/>
              </a:rPr>
              <a:t>class Bike9{  </a:t>
            </a:r>
          </a:p>
          <a:p>
            <a:pPr marL="0" indent="0">
              <a:buNone/>
            </a:pPr>
            <a:r>
              <a:rPr lang="en-US" sz="2000" dirty="0">
                <a:latin typeface="Times New Roman" panose="02020603050405020304" pitchFamily="18" charset="0"/>
                <a:cs typeface="Times New Roman" panose="02020603050405020304" pitchFamily="18" charset="0"/>
              </a:rPr>
              <a:t> final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speedlimit</a:t>
            </a:r>
            <a:r>
              <a:rPr lang="en-US" sz="2000" dirty="0">
                <a:latin typeface="Times New Roman" panose="02020603050405020304" pitchFamily="18" charset="0"/>
                <a:cs typeface="Times New Roman" panose="02020603050405020304" pitchFamily="18" charset="0"/>
              </a:rPr>
              <a:t>=90;//final variable  </a:t>
            </a:r>
          </a:p>
          <a:p>
            <a:pPr marL="0" indent="0">
              <a:buNone/>
            </a:pPr>
            <a:r>
              <a:rPr lang="en-US" sz="2000" dirty="0">
                <a:latin typeface="Times New Roman" panose="02020603050405020304" pitchFamily="18" charset="0"/>
                <a:cs typeface="Times New Roman" panose="02020603050405020304" pitchFamily="18" charset="0"/>
              </a:rPr>
              <a:t> void run(){  </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speedlimit</a:t>
            </a:r>
            <a:r>
              <a:rPr lang="en-US" sz="2000" dirty="0" smtClean="0">
                <a:latin typeface="Times New Roman" panose="02020603050405020304" pitchFamily="18" charset="0"/>
                <a:cs typeface="Times New Roman" panose="02020603050405020304" pitchFamily="18" charset="0"/>
              </a:rPr>
              <a:t>=400;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Bike9 </a:t>
            </a:r>
            <a:r>
              <a:rPr lang="en-US" sz="2000" dirty="0" err="1">
                <a:latin typeface="Times New Roman" panose="02020603050405020304" pitchFamily="18" charset="0"/>
                <a:cs typeface="Times New Roman" panose="02020603050405020304" pitchFamily="18" charset="0"/>
              </a:rPr>
              <a:t>obj</a:t>
            </a:r>
            <a:r>
              <a:rPr lang="en-US" sz="2000" dirty="0">
                <a:latin typeface="Times New Roman" panose="02020603050405020304" pitchFamily="18" charset="0"/>
                <a:cs typeface="Times New Roman" panose="02020603050405020304" pitchFamily="18" charset="0"/>
              </a:rPr>
              <a:t>=new  Bike9();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obj.run</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  </a:t>
            </a:r>
          </a:p>
          <a:p>
            <a:pPr marL="0" indent="0">
              <a:buNone/>
            </a:pP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650894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Java final </a:t>
            </a:r>
            <a:r>
              <a:rPr lang="en-US" sz="2000" b="1" dirty="0" smtClean="0">
                <a:latin typeface="Times New Roman" panose="02020603050405020304" pitchFamily="18" charset="0"/>
                <a:cs typeface="Times New Roman" panose="02020603050405020304" pitchFamily="18" charset="0"/>
              </a:rPr>
              <a:t>method</a:t>
            </a:r>
          </a:p>
          <a:p>
            <a:r>
              <a:rPr lang="en-US" sz="2000" dirty="0">
                <a:latin typeface="Times New Roman" panose="02020603050405020304" pitchFamily="18" charset="0"/>
                <a:cs typeface="Times New Roman" panose="02020603050405020304" pitchFamily="18" charset="0"/>
              </a:rPr>
              <a:t>If you make any method as final, you cannot override it</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class Bike{  </a:t>
            </a:r>
          </a:p>
          <a:p>
            <a:pPr marL="0" indent="0">
              <a:buNone/>
            </a:pPr>
            <a:r>
              <a:rPr lang="en-US" sz="2000" dirty="0">
                <a:latin typeface="Times New Roman" panose="02020603050405020304" pitchFamily="18" charset="0"/>
                <a:cs typeface="Times New Roman" panose="02020603050405020304" pitchFamily="18" charset="0"/>
              </a:rPr>
              <a:t>  final void run(){</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("running");}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class Honda extends Bike{  </a:t>
            </a:r>
          </a:p>
          <a:p>
            <a:pPr marL="0" indent="0">
              <a:buNone/>
            </a:pPr>
            <a:r>
              <a:rPr lang="en-US" sz="2000" dirty="0">
                <a:latin typeface="Times New Roman" panose="02020603050405020304" pitchFamily="18" charset="0"/>
                <a:cs typeface="Times New Roman" panose="02020603050405020304" pitchFamily="18" charset="0"/>
              </a:rPr>
              <a:t>   void run(){</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("running safely with 100kmph");}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Honda </a:t>
            </a:r>
            <a:r>
              <a:rPr lang="en-US" sz="2000" dirty="0" err="1">
                <a:latin typeface="Times New Roman" panose="02020603050405020304" pitchFamily="18" charset="0"/>
                <a:cs typeface="Times New Roman" panose="02020603050405020304" pitchFamily="18" charset="0"/>
              </a:rPr>
              <a:t>honda</a:t>
            </a:r>
            <a:r>
              <a:rPr lang="en-US" sz="2000" dirty="0">
                <a:latin typeface="Times New Roman" panose="02020603050405020304" pitchFamily="18" charset="0"/>
                <a:cs typeface="Times New Roman" panose="02020603050405020304" pitchFamily="18" charset="0"/>
              </a:rPr>
              <a:t>= new Honda();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honda.run</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  </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6198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smtClean="0">
                <a:latin typeface="Times New Roman" panose="02020603050405020304" pitchFamily="18" charset="0"/>
                <a:cs typeface="Times New Roman" panose="02020603050405020304" pitchFamily="18" charset="0"/>
              </a:rPr>
              <a:t>Java </a:t>
            </a:r>
            <a:r>
              <a:rPr lang="en-US" sz="2000" b="1" dirty="0">
                <a:latin typeface="Times New Roman" panose="02020603050405020304" pitchFamily="18" charset="0"/>
                <a:cs typeface="Times New Roman" panose="02020603050405020304" pitchFamily="18" charset="0"/>
              </a:rPr>
              <a:t>final </a:t>
            </a:r>
            <a:r>
              <a:rPr lang="en-US" sz="2000" b="1" dirty="0" smtClean="0">
                <a:latin typeface="Times New Roman" panose="02020603050405020304" pitchFamily="18" charset="0"/>
                <a:cs typeface="Times New Roman" panose="02020603050405020304" pitchFamily="18" charset="0"/>
              </a:rPr>
              <a:t>class</a:t>
            </a:r>
          </a:p>
          <a:p>
            <a:pPr marL="0" indent="0">
              <a:buNone/>
            </a:pPr>
            <a:r>
              <a:rPr lang="en-US" sz="2000" dirty="0">
                <a:latin typeface="Times New Roman" panose="02020603050405020304" pitchFamily="18" charset="0"/>
                <a:cs typeface="Times New Roman" panose="02020603050405020304" pitchFamily="18" charset="0"/>
              </a:rPr>
              <a:t>If you make any class as final, you cannot extend it</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final class Bike{}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class Honda1 extends Bike{  </a:t>
            </a:r>
          </a:p>
          <a:p>
            <a:pPr marL="0" indent="0">
              <a:buNone/>
            </a:pPr>
            <a:r>
              <a:rPr lang="en-US" sz="2000" dirty="0">
                <a:latin typeface="Times New Roman" panose="02020603050405020304" pitchFamily="18" charset="0"/>
                <a:cs typeface="Times New Roman" panose="02020603050405020304" pitchFamily="18" charset="0"/>
              </a:rPr>
              <a:t>  void run(){</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("running safely with 100kmph");}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Honda1 </a:t>
            </a:r>
            <a:r>
              <a:rPr lang="en-US" sz="2000" dirty="0" err="1">
                <a:latin typeface="Times New Roman" panose="02020603050405020304" pitchFamily="18" charset="0"/>
                <a:cs typeface="Times New Roman" panose="02020603050405020304" pitchFamily="18" charset="0"/>
              </a:rPr>
              <a:t>honda</a:t>
            </a:r>
            <a:r>
              <a:rPr lang="en-US" sz="2000" dirty="0">
                <a:latin typeface="Times New Roman" panose="02020603050405020304" pitchFamily="18" charset="0"/>
                <a:cs typeface="Times New Roman" panose="02020603050405020304" pitchFamily="18" charset="0"/>
              </a:rPr>
              <a:t>= new Honda1();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honda.run</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5032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62149" y="927463"/>
            <a:ext cx="10607040" cy="5249500"/>
          </a:xfrm>
          <a:prstGeom prst="rect">
            <a:avLst/>
          </a:prstGeom>
        </p:spPr>
      </p:pic>
    </p:spTree>
    <p:extLst>
      <p:ext uri="{BB962C8B-B14F-4D97-AF65-F5344CB8AC3E}">
        <p14:creationId xmlns:p14="http://schemas.microsoft.com/office/powerpoint/2010/main" val="29497194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Is final method inherited</a:t>
            </a:r>
            <a:r>
              <a:rPr lang="en-US" sz="2000" b="1"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Yes, final method is inherited but you cannot override it</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class Bike{  </a:t>
            </a:r>
          </a:p>
          <a:p>
            <a:pPr marL="0" indent="0">
              <a:buNone/>
            </a:pPr>
            <a:r>
              <a:rPr lang="en-US" sz="2000" dirty="0">
                <a:latin typeface="Times New Roman" panose="02020603050405020304" pitchFamily="18" charset="0"/>
                <a:cs typeface="Times New Roman" panose="02020603050405020304" pitchFamily="18" charset="0"/>
              </a:rPr>
              <a:t>  final void run(){</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("running...");}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class Honda2 extends Bike{  </a:t>
            </a:r>
          </a:p>
          <a:p>
            <a:pPr marL="0" indent="0">
              <a:buNone/>
            </a:pPr>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new Honda2().run();  </a:t>
            </a:r>
          </a:p>
          <a:p>
            <a:pPr marL="0" indent="0">
              <a:buNone/>
            </a:pPr>
            <a:r>
              <a:rPr lang="en-US" sz="2000" dirty="0">
                <a:latin typeface="Times New Roman" panose="02020603050405020304" pitchFamily="18" charset="0"/>
                <a:cs typeface="Times New Roman" panose="02020603050405020304" pitchFamily="18" charset="0"/>
              </a:rPr>
              <a:t>   }  </a:t>
            </a:r>
          </a:p>
          <a:p>
            <a:pPr marL="0" indent="0">
              <a:buNone/>
            </a:pP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85861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Super Keyword in Java</a:t>
            </a:r>
          </a:p>
          <a:p>
            <a:pPr marL="0" indent="0">
              <a:buNone/>
            </a:pPr>
            <a:r>
              <a:rPr lang="en-US" sz="2000" dirty="0">
                <a:latin typeface="Times New Roman" panose="02020603050405020304" pitchFamily="18" charset="0"/>
                <a:cs typeface="Times New Roman" panose="02020603050405020304" pitchFamily="18" charset="0"/>
              </a:rPr>
              <a:t>The super keyword in java is a reference variable which is used to refer immediate parent class</a:t>
            </a:r>
          </a:p>
          <a:p>
            <a:pPr marL="0" indent="0">
              <a:buNone/>
            </a:pPr>
            <a:r>
              <a:rPr lang="en-US" sz="2000" dirty="0">
                <a:latin typeface="Times New Roman" panose="02020603050405020304" pitchFamily="18" charset="0"/>
                <a:cs typeface="Times New Roman" panose="02020603050405020304" pitchFamily="18" charset="0"/>
              </a:rPr>
              <a:t>object. The keyword “super” came into the picture with the concept of Inheritance.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Whenever you </a:t>
            </a:r>
            <a:r>
              <a:rPr lang="en-US" sz="2000" dirty="0">
                <a:latin typeface="Times New Roman" panose="02020603050405020304" pitchFamily="18" charset="0"/>
                <a:cs typeface="Times New Roman" panose="02020603050405020304" pitchFamily="18" charset="0"/>
              </a:rPr>
              <a:t>create the instance of subclass, an instance of parent class is created implicitly which </a:t>
            </a:r>
            <a:r>
              <a:rPr lang="en-US" sz="2000" dirty="0" smtClean="0">
                <a:latin typeface="Times New Roman" panose="02020603050405020304" pitchFamily="18" charset="0"/>
                <a:cs typeface="Times New Roman" panose="02020603050405020304" pitchFamily="18" charset="0"/>
              </a:rPr>
              <a:t>is referred </a:t>
            </a:r>
            <a:r>
              <a:rPr lang="en-US" sz="2000" dirty="0">
                <a:latin typeface="Times New Roman" panose="02020603050405020304" pitchFamily="18" charset="0"/>
                <a:cs typeface="Times New Roman" panose="02020603050405020304" pitchFamily="18" charset="0"/>
              </a:rPr>
              <a:t>by super reference variable.</a:t>
            </a:r>
          </a:p>
          <a:p>
            <a:pPr marL="0" indent="0">
              <a:buNone/>
            </a:pPr>
            <a:r>
              <a:rPr lang="en-US" sz="2000" b="1" dirty="0">
                <a:latin typeface="Times New Roman" panose="02020603050405020304" pitchFamily="18" charset="0"/>
                <a:cs typeface="Times New Roman" panose="02020603050405020304" pitchFamily="18" charset="0"/>
              </a:rPr>
              <a:t>Uses of java super Keyword –</a:t>
            </a:r>
          </a:p>
          <a:p>
            <a:pPr marL="0" indent="0">
              <a:buNone/>
            </a:pPr>
            <a:r>
              <a:rPr lang="en-US" sz="2000" dirty="0">
                <a:latin typeface="Times New Roman" panose="02020603050405020304" pitchFamily="18" charset="0"/>
                <a:cs typeface="Times New Roman" panose="02020603050405020304" pitchFamily="18" charset="0"/>
              </a:rPr>
              <a:t>1. super can be used to refer immediate parent class instance variable.</a:t>
            </a:r>
          </a:p>
          <a:p>
            <a:pPr marL="0" indent="0">
              <a:buNone/>
            </a:pPr>
            <a:r>
              <a:rPr lang="en-US" sz="2000" dirty="0">
                <a:latin typeface="Times New Roman" panose="02020603050405020304" pitchFamily="18" charset="0"/>
                <a:cs typeface="Times New Roman" panose="02020603050405020304" pitchFamily="18" charset="0"/>
              </a:rPr>
              <a:t>2. super can be used to invoke immediate parent class method.</a:t>
            </a:r>
          </a:p>
          <a:p>
            <a:pPr marL="0" indent="0">
              <a:buNone/>
            </a:pPr>
            <a:r>
              <a:rPr lang="en-US" sz="2000" dirty="0">
                <a:latin typeface="Times New Roman" panose="02020603050405020304" pitchFamily="18" charset="0"/>
                <a:cs typeface="Times New Roman" panose="02020603050405020304" pitchFamily="18" charset="0"/>
              </a:rPr>
              <a:t>3. super() can be used to invoke immediate parent class constructor</a:t>
            </a:r>
          </a:p>
        </p:txBody>
      </p:sp>
    </p:spTree>
    <p:extLst>
      <p:ext uri="{BB962C8B-B14F-4D97-AF65-F5344CB8AC3E}">
        <p14:creationId xmlns:p14="http://schemas.microsoft.com/office/powerpoint/2010/main" val="1475707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1) super is used to refer immediate parent class instance variable.</a:t>
            </a:r>
          </a:p>
          <a:p>
            <a:pPr marL="0" indent="0">
              <a:buNone/>
            </a:pPr>
            <a:r>
              <a:rPr lang="en-US" sz="1600" dirty="0">
                <a:latin typeface="Times New Roman" panose="02020603050405020304" pitchFamily="18" charset="0"/>
                <a:cs typeface="Times New Roman" panose="02020603050405020304" pitchFamily="18" charset="0"/>
              </a:rPr>
              <a:t>class Animal{  </a:t>
            </a:r>
          </a:p>
          <a:p>
            <a:pPr marL="0" indent="0">
              <a:buNone/>
            </a:pPr>
            <a:r>
              <a:rPr lang="en-US" sz="1600" dirty="0">
                <a:latin typeface="Times New Roman" panose="02020603050405020304" pitchFamily="18" charset="0"/>
                <a:cs typeface="Times New Roman" panose="02020603050405020304" pitchFamily="18" charset="0"/>
              </a:rPr>
              <a:t>String color="white";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class Dog extends Animal{  </a:t>
            </a:r>
          </a:p>
          <a:p>
            <a:pPr marL="0" indent="0">
              <a:buNone/>
            </a:pPr>
            <a:r>
              <a:rPr lang="en-US" sz="1600" dirty="0">
                <a:latin typeface="Times New Roman" panose="02020603050405020304" pitchFamily="18" charset="0"/>
                <a:cs typeface="Times New Roman" panose="02020603050405020304" pitchFamily="18" charset="0"/>
              </a:rPr>
              <a:t>String color="black";  </a:t>
            </a:r>
          </a:p>
          <a:p>
            <a:pPr marL="0" indent="0">
              <a:buNone/>
            </a:pPr>
            <a:r>
              <a:rPr lang="en-US" sz="1600" dirty="0">
                <a:latin typeface="Times New Roman" panose="02020603050405020304" pitchFamily="18" charset="0"/>
                <a:cs typeface="Times New Roman" panose="02020603050405020304" pitchFamily="18" charset="0"/>
              </a:rPr>
              <a:t>void </a:t>
            </a:r>
            <a:r>
              <a:rPr lang="en-US" sz="1600" dirty="0" err="1">
                <a:latin typeface="Times New Roman" panose="02020603050405020304" pitchFamily="18" charset="0"/>
                <a:cs typeface="Times New Roman" panose="02020603050405020304" pitchFamily="18" charset="0"/>
              </a:rPr>
              <a:t>printColor</a:t>
            </a:r>
            <a:r>
              <a:rPr lang="en-US" sz="1600" dirty="0">
                <a:latin typeface="Times New Roman" panose="02020603050405020304" pitchFamily="18" charset="0"/>
                <a:cs typeface="Times New Roman" panose="02020603050405020304" pitchFamily="18" charset="0"/>
              </a:rPr>
              <a:t>(){  </a:t>
            </a:r>
          </a:p>
          <a:p>
            <a:pPr marL="0" indent="0">
              <a:buNone/>
            </a:pP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(color);//prints color of Dog class  </a:t>
            </a:r>
          </a:p>
          <a:p>
            <a:pPr marL="0" indent="0">
              <a:buNone/>
            </a:pP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super.color</a:t>
            </a:r>
            <a:r>
              <a:rPr lang="en-US" sz="1600" dirty="0">
                <a:latin typeface="Times New Roman" panose="02020603050405020304" pitchFamily="18" charset="0"/>
                <a:cs typeface="Times New Roman" panose="02020603050405020304" pitchFamily="18" charset="0"/>
              </a:rPr>
              <a:t>);//prints color of Animal class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class TestSuper1{  </a:t>
            </a:r>
          </a:p>
          <a:p>
            <a:pPr marL="0" indent="0">
              <a:buNone/>
            </a:pPr>
            <a:r>
              <a:rPr lang="en-US" sz="1600" dirty="0">
                <a:latin typeface="Times New Roman" panose="02020603050405020304" pitchFamily="18" charset="0"/>
                <a:cs typeface="Times New Roman" panose="02020603050405020304" pitchFamily="18" charset="0"/>
              </a:rPr>
              <a:t>public static void main(String </a:t>
            </a:r>
            <a:r>
              <a:rPr lang="en-US" sz="1600" dirty="0" err="1">
                <a:latin typeface="Times New Roman" panose="02020603050405020304" pitchFamily="18" charset="0"/>
                <a:cs typeface="Times New Roman" panose="02020603050405020304" pitchFamily="18" charset="0"/>
              </a:rPr>
              <a:t>args</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Dog d=new Dog();  </a:t>
            </a:r>
          </a:p>
          <a:p>
            <a:pPr marL="0" indent="0">
              <a:buNone/>
            </a:pPr>
            <a:r>
              <a:rPr lang="en-US" sz="1600" dirty="0" err="1">
                <a:latin typeface="Times New Roman" panose="02020603050405020304" pitchFamily="18" charset="0"/>
                <a:cs typeface="Times New Roman" panose="02020603050405020304" pitchFamily="18" charset="0"/>
              </a:rPr>
              <a:t>d.printColor</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12781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2) super can be used to invoke parent class method</a:t>
            </a:r>
          </a:p>
          <a:p>
            <a:pPr marL="0" indent="0">
              <a:buNone/>
            </a:pPr>
            <a:r>
              <a:rPr lang="en-US" sz="1400" dirty="0">
                <a:latin typeface="Times New Roman" panose="02020603050405020304" pitchFamily="18" charset="0"/>
                <a:cs typeface="Times New Roman" panose="02020603050405020304" pitchFamily="18" charset="0"/>
              </a:rPr>
              <a:t>class Animal{  </a:t>
            </a:r>
          </a:p>
          <a:p>
            <a:pPr marL="0" indent="0">
              <a:buNone/>
            </a:pPr>
            <a:r>
              <a:rPr lang="en-US" sz="1400" dirty="0">
                <a:latin typeface="Times New Roman" panose="02020603050405020304" pitchFamily="18" charset="0"/>
                <a:cs typeface="Times New Roman" panose="02020603050405020304" pitchFamily="18" charset="0"/>
              </a:rPr>
              <a:t>void eat(){</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("eating...");}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class Dog extends Animal{  </a:t>
            </a:r>
          </a:p>
          <a:p>
            <a:pPr marL="0" indent="0">
              <a:buNone/>
            </a:pPr>
            <a:r>
              <a:rPr lang="en-US" sz="1400" dirty="0">
                <a:latin typeface="Times New Roman" panose="02020603050405020304" pitchFamily="18" charset="0"/>
                <a:cs typeface="Times New Roman" panose="02020603050405020304" pitchFamily="18" charset="0"/>
              </a:rPr>
              <a:t>void eat(){</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("eating bread...");}  </a:t>
            </a:r>
          </a:p>
          <a:p>
            <a:pPr marL="0" indent="0">
              <a:buNone/>
            </a:pPr>
            <a:r>
              <a:rPr lang="en-US" sz="1400" dirty="0">
                <a:latin typeface="Times New Roman" panose="02020603050405020304" pitchFamily="18" charset="0"/>
                <a:cs typeface="Times New Roman" panose="02020603050405020304" pitchFamily="18" charset="0"/>
              </a:rPr>
              <a:t>void bark(){</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("barking...");}  </a:t>
            </a:r>
          </a:p>
          <a:p>
            <a:pPr marL="0" indent="0">
              <a:buNone/>
            </a:pPr>
            <a:r>
              <a:rPr lang="en-US" sz="1400" dirty="0">
                <a:latin typeface="Times New Roman" panose="02020603050405020304" pitchFamily="18" charset="0"/>
                <a:cs typeface="Times New Roman" panose="02020603050405020304" pitchFamily="18" charset="0"/>
              </a:rPr>
              <a:t>void work(){  </a:t>
            </a:r>
          </a:p>
          <a:p>
            <a:pPr marL="0" indent="0">
              <a:buNone/>
            </a:pPr>
            <a:r>
              <a:rPr lang="en-US" sz="1400" dirty="0" err="1">
                <a:latin typeface="Times New Roman" panose="02020603050405020304" pitchFamily="18" charset="0"/>
                <a:cs typeface="Times New Roman" panose="02020603050405020304" pitchFamily="18" charset="0"/>
              </a:rPr>
              <a:t>super.eat</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bark();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class TestSuper2{  </a:t>
            </a:r>
          </a:p>
          <a:p>
            <a:pPr marL="0" indent="0">
              <a:buNone/>
            </a:pPr>
            <a:r>
              <a:rPr lang="en-US" sz="1400" dirty="0">
                <a:latin typeface="Times New Roman" panose="02020603050405020304" pitchFamily="18" charset="0"/>
                <a:cs typeface="Times New Roman" panose="02020603050405020304" pitchFamily="18" charset="0"/>
              </a:rPr>
              <a:t>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Dog d=new Dog();  </a:t>
            </a:r>
          </a:p>
          <a:p>
            <a:pPr marL="0" indent="0">
              <a:buNone/>
            </a:pPr>
            <a:r>
              <a:rPr lang="en-US" sz="1400" dirty="0" err="1">
                <a:latin typeface="Times New Roman" panose="02020603050405020304" pitchFamily="18" charset="0"/>
                <a:cs typeface="Times New Roman" panose="02020603050405020304" pitchFamily="18" charset="0"/>
              </a:rPr>
              <a:t>d.work</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189660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3) super is used to invoke parent class constructor</a:t>
            </a:r>
            <a:r>
              <a:rPr lang="en-US" sz="1600" b="1"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class Animal{  </a:t>
            </a:r>
          </a:p>
          <a:p>
            <a:pPr marL="0" indent="0">
              <a:buNone/>
            </a:pPr>
            <a:r>
              <a:rPr lang="en-US" sz="1400" dirty="0">
                <a:latin typeface="Times New Roman" panose="02020603050405020304" pitchFamily="18" charset="0"/>
                <a:cs typeface="Times New Roman" panose="02020603050405020304" pitchFamily="18" charset="0"/>
              </a:rPr>
              <a:t>Animal(){</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("animal is created");}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class Dog extends Animal{  </a:t>
            </a:r>
          </a:p>
          <a:p>
            <a:pPr marL="0" indent="0">
              <a:buNone/>
            </a:pPr>
            <a:r>
              <a:rPr lang="en-US" sz="1400" dirty="0">
                <a:latin typeface="Times New Roman" panose="02020603050405020304" pitchFamily="18" charset="0"/>
                <a:cs typeface="Times New Roman" panose="02020603050405020304" pitchFamily="18" charset="0"/>
              </a:rPr>
              <a:t>Dog(){  </a:t>
            </a:r>
          </a:p>
          <a:p>
            <a:pPr marL="0" indent="0">
              <a:buNone/>
            </a:pPr>
            <a:r>
              <a:rPr lang="en-US" sz="1400" dirty="0">
                <a:latin typeface="Times New Roman" panose="02020603050405020304" pitchFamily="18" charset="0"/>
                <a:cs typeface="Times New Roman" panose="02020603050405020304" pitchFamily="18" charset="0"/>
              </a:rPr>
              <a:t>super();  </a:t>
            </a:r>
          </a:p>
          <a:p>
            <a:pPr marL="0" indent="0">
              <a:buNone/>
            </a:pP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("dog is created");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class TestSuper3{  </a:t>
            </a:r>
          </a:p>
          <a:p>
            <a:pPr marL="0" indent="0">
              <a:buNone/>
            </a:pPr>
            <a:r>
              <a:rPr lang="en-US" sz="1400" dirty="0">
                <a:latin typeface="Times New Roman" panose="02020603050405020304" pitchFamily="18" charset="0"/>
                <a:cs typeface="Times New Roman" panose="02020603050405020304" pitchFamily="18" charset="0"/>
              </a:rPr>
              <a:t>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Dog d=new Dog();  </a:t>
            </a:r>
          </a:p>
          <a:p>
            <a:pPr marL="0" indent="0">
              <a:buNone/>
            </a:pPr>
            <a:r>
              <a:rPr lang="en-US"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418502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smtClean="0">
                <a:latin typeface="Times New Roman" panose="02020603050405020304" pitchFamily="18" charset="0"/>
                <a:cs typeface="Times New Roman" panose="02020603050405020304" pitchFamily="18" charset="0"/>
              </a:rPr>
              <a:t>Abstract Methods </a:t>
            </a:r>
          </a:p>
          <a:p>
            <a:pPr marL="0" indent="0">
              <a:buNone/>
            </a:pPr>
            <a:r>
              <a:rPr lang="en-US" sz="1400" dirty="0" smtClean="0">
                <a:latin typeface="Times New Roman" panose="02020603050405020304" pitchFamily="18" charset="0"/>
                <a:cs typeface="Times New Roman" panose="02020603050405020304" pitchFamily="18" charset="0"/>
              </a:rPr>
              <a:t>A method that is declared as abstract and does not have implementation is known as abstract method.</a:t>
            </a:r>
          </a:p>
          <a:p>
            <a:pPr marL="0" indent="0">
              <a:buNone/>
            </a:pPr>
            <a:r>
              <a:rPr lang="en-US" sz="1400" b="1" dirty="0">
                <a:latin typeface="Times New Roman" panose="02020603050405020304" pitchFamily="18" charset="0"/>
                <a:cs typeface="Times New Roman" panose="02020603050405020304" pitchFamily="18" charset="0"/>
              </a:rPr>
              <a:t>abstract void </a:t>
            </a:r>
            <a:r>
              <a:rPr lang="en-US" sz="1400" b="1" dirty="0" err="1">
                <a:latin typeface="Times New Roman" panose="02020603050405020304" pitchFamily="18" charset="0"/>
                <a:cs typeface="Times New Roman" panose="02020603050405020304" pitchFamily="18" charset="0"/>
              </a:rPr>
              <a:t>disp</a:t>
            </a:r>
            <a:r>
              <a:rPr lang="en-US" sz="1400" b="1" dirty="0">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a:blip r:embed="rId2"/>
          <a:stretch>
            <a:fillRect/>
          </a:stretch>
        </p:blipFill>
        <p:spPr>
          <a:xfrm>
            <a:off x="1824447" y="1667301"/>
            <a:ext cx="8046720" cy="4153988"/>
          </a:xfrm>
          <a:prstGeom prst="rect">
            <a:avLst/>
          </a:prstGeom>
        </p:spPr>
      </p:pic>
    </p:spTree>
    <p:extLst>
      <p:ext uri="{BB962C8B-B14F-4D97-AF65-F5344CB8AC3E}">
        <p14:creationId xmlns:p14="http://schemas.microsoft.com/office/powerpoint/2010/main" val="2403975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342900" indent="-342900">
              <a:buAutoNum type="arabicPeriod"/>
            </a:pPr>
            <a:r>
              <a:rPr lang="en-US" sz="1400" b="1" dirty="0" smtClean="0">
                <a:latin typeface="Times New Roman" panose="02020603050405020304" pitchFamily="18" charset="0"/>
                <a:cs typeface="Times New Roman" panose="02020603050405020304" pitchFamily="18" charset="0"/>
              </a:rPr>
              <a:t>In Java, an instance of an abstract class cannot be created, we can have references of abstract class type though.</a:t>
            </a:r>
          </a:p>
          <a:p>
            <a:pPr marL="0" indent="0">
              <a:buNone/>
            </a:pPr>
            <a:r>
              <a:rPr lang="en-US" sz="2000" dirty="0" smtClean="0">
                <a:latin typeface="Times New Roman" panose="02020603050405020304" pitchFamily="18" charset="0"/>
                <a:cs typeface="Times New Roman" panose="02020603050405020304" pitchFamily="18" charset="0"/>
              </a:rPr>
              <a:t>abstract class Base</a:t>
            </a:r>
          </a:p>
          <a:p>
            <a:pPr marL="0" indent="0">
              <a:buNone/>
            </a:pP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abstract void fun();</a:t>
            </a:r>
          </a:p>
          <a:p>
            <a:pPr marL="0" indent="0">
              <a:buNone/>
            </a:pP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class </a:t>
            </a:r>
            <a:r>
              <a:rPr lang="en-US" sz="2000" dirty="0">
                <a:latin typeface="Times New Roman" panose="02020603050405020304" pitchFamily="18" charset="0"/>
                <a:cs typeface="Times New Roman" panose="02020603050405020304" pitchFamily="18" charset="0"/>
              </a:rPr>
              <a:t>Derived extends Base</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void fun()</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("Derived fun() called");</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525589" y="1058092"/>
            <a:ext cx="6479177" cy="397031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class Main</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Uncommenting the following line will cause compiler error as the</a:t>
            </a:r>
          </a:p>
          <a:p>
            <a:r>
              <a:rPr lang="en-US" dirty="0">
                <a:latin typeface="Times New Roman" panose="02020603050405020304" pitchFamily="18" charset="0"/>
                <a:cs typeface="Times New Roman" panose="02020603050405020304" pitchFamily="18" charset="0"/>
              </a:rPr>
              <a:t>// line tries to create an instance of abstract class.</a:t>
            </a:r>
          </a:p>
          <a:p>
            <a:r>
              <a:rPr lang="en-US" dirty="0">
                <a:latin typeface="Times New Roman" panose="02020603050405020304" pitchFamily="18" charset="0"/>
                <a:cs typeface="Times New Roman" panose="02020603050405020304" pitchFamily="18" charset="0"/>
              </a:rPr>
              <a:t>// Base b = new Base();</a:t>
            </a:r>
          </a:p>
          <a:p>
            <a:r>
              <a:rPr lang="en-US" dirty="0">
                <a:latin typeface="Times New Roman" panose="02020603050405020304" pitchFamily="18" charset="0"/>
                <a:cs typeface="Times New Roman" panose="02020603050405020304" pitchFamily="18" charset="0"/>
              </a:rPr>
              <a:t>// We can have references of Base type.</a:t>
            </a:r>
          </a:p>
          <a:p>
            <a:r>
              <a:rPr lang="en-US" dirty="0">
                <a:latin typeface="Times New Roman" panose="02020603050405020304" pitchFamily="18" charset="0"/>
                <a:cs typeface="Times New Roman" panose="02020603050405020304" pitchFamily="18" charset="0"/>
              </a:rPr>
              <a:t>Base b = new Derived();</a:t>
            </a:r>
          </a:p>
          <a:p>
            <a:r>
              <a:rPr lang="en-US" dirty="0" err="1">
                <a:latin typeface="Times New Roman" panose="02020603050405020304" pitchFamily="18" charset="0"/>
                <a:cs typeface="Times New Roman" panose="02020603050405020304" pitchFamily="18" charset="0"/>
              </a:rPr>
              <a:t>b.fun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Output</a:t>
            </a:r>
          </a:p>
          <a:p>
            <a:r>
              <a:rPr lang="en-US" dirty="0">
                <a:latin typeface="Times New Roman" panose="02020603050405020304" pitchFamily="18" charset="0"/>
                <a:cs typeface="Times New Roman" panose="02020603050405020304" pitchFamily="18" charset="0"/>
              </a:rPr>
              <a:t>Derived fun() called</a:t>
            </a:r>
          </a:p>
        </p:txBody>
      </p:sp>
    </p:spTree>
    <p:extLst>
      <p:ext uri="{BB962C8B-B14F-4D97-AF65-F5344CB8AC3E}">
        <p14:creationId xmlns:p14="http://schemas.microsoft.com/office/powerpoint/2010/main" val="31670668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2. An abstract class can contain constructors in Java. And a constructor of abstract class is</a:t>
            </a:r>
          </a:p>
          <a:p>
            <a:pPr marL="0" indent="0">
              <a:buNone/>
            </a:pPr>
            <a:r>
              <a:rPr lang="en-US" sz="2000" b="1" dirty="0">
                <a:latin typeface="Times New Roman" panose="02020603050405020304" pitchFamily="18" charset="0"/>
                <a:cs typeface="Times New Roman" panose="02020603050405020304" pitchFamily="18" charset="0"/>
              </a:rPr>
              <a:t>called when an instance of a inherited class is created.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abstract class Base</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Base()</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("Base Constructor Called");</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abstract void fun();</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class Derived extends Base</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Derived()</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("Derived Constructor Called");</a:t>
            </a:r>
          </a:p>
          <a:p>
            <a:pPr marL="0" indent="0">
              <a:buNone/>
            </a:pP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230983" y="1619794"/>
            <a:ext cx="4767943" cy="43891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void fun()</a:t>
            </a:r>
          </a:p>
          <a:p>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System.out.println</a:t>
            </a:r>
            <a:r>
              <a:rPr lang="en-US" dirty="0">
                <a:latin typeface="Times New Roman" panose="02020603050405020304" pitchFamily="18" charset="0"/>
                <a:cs typeface="Times New Roman" panose="02020603050405020304" pitchFamily="18" charset="0"/>
              </a:rPr>
              <a:t>("Derived fun() called");</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class Main</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public static void main(String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Derived d = new Derived();</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Output</a:t>
            </a:r>
          </a:p>
          <a:p>
            <a:r>
              <a:rPr lang="en-US" dirty="0">
                <a:latin typeface="Times New Roman" panose="02020603050405020304" pitchFamily="18" charset="0"/>
                <a:cs typeface="Times New Roman" panose="02020603050405020304" pitchFamily="18" charset="0"/>
              </a:rPr>
              <a:t>Base Constructor Called</a:t>
            </a:r>
          </a:p>
          <a:p>
            <a:r>
              <a:rPr lang="en-US" dirty="0">
                <a:latin typeface="Times New Roman" panose="02020603050405020304" pitchFamily="18" charset="0"/>
                <a:cs typeface="Times New Roman" panose="02020603050405020304" pitchFamily="18" charset="0"/>
              </a:rPr>
              <a:t>Derived Constructor Called</a:t>
            </a:r>
          </a:p>
        </p:txBody>
      </p:sp>
    </p:spTree>
    <p:extLst>
      <p:ext uri="{BB962C8B-B14F-4D97-AF65-F5344CB8AC3E}">
        <p14:creationId xmlns:p14="http://schemas.microsoft.com/office/powerpoint/2010/main" val="12921099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3. </a:t>
            </a:r>
            <a:r>
              <a:rPr lang="en-US" sz="1400" b="1" dirty="0">
                <a:latin typeface="Times New Roman" panose="02020603050405020304" pitchFamily="18" charset="0"/>
                <a:cs typeface="Times New Roman" panose="02020603050405020304" pitchFamily="18" charset="0"/>
              </a:rPr>
              <a:t>In Java, we can have an abstract class without any abstract method. This allows us </a:t>
            </a:r>
            <a:r>
              <a:rPr lang="en-US" sz="1400" b="1" dirty="0" smtClean="0">
                <a:latin typeface="Times New Roman" panose="02020603050405020304" pitchFamily="18" charset="0"/>
                <a:cs typeface="Times New Roman" panose="02020603050405020304" pitchFamily="18" charset="0"/>
              </a:rPr>
              <a:t>to create </a:t>
            </a:r>
            <a:r>
              <a:rPr lang="en-US" sz="1400" b="1" dirty="0">
                <a:latin typeface="Times New Roman" panose="02020603050405020304" pitchFamily="18" charset="0"/>
                <a:cs typeface="Times New Roman" panose="02020603050405020304" pitchFamily="18" charset="0"/>
              </a:rPr>
              <a:t>classes that cannot be instantiated, but can only be inherited</a:t>
            </a:r>
            <a:r>
              <a:rPr lang="en-US" sz="1400" b="1" dirty="0" smtClean="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abstract class Base</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void fun()</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("Base fun() called");</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class Derived extends Base</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class Main {</a:t>
            </a:r>
          </a:p>
          <a:p>
            <a:pPr marL="0" indent="0">
              <a:buNone/>
            </a:pPr>
            <a:r>
              <a:rPr lang="en-US" sz="1400" dirty="0">
                <a:latin typeface="Times New Roman" panose="02020603050405020304" pitchFamily="18" charset="0"/>
                <a:cs typeface="Times New Roman" panose="02020603050405020304" pitchFamily="18" charset="0"/>
              </a:rPr>
              <a:t>public static void main(String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Derived d = new Derived();</a:t>
            </a:r>
          </a:p>
          <a:p>
            <a:pPr marL="0" indent="0">
              <a:buNone/>
            </a:pPr>
            <a:r>
              <a:rPr lang="en-US" sz="1400" dirty="0" err="1">
                <a:latin typeface="Times New Roman" panose="02020603050405020304" pitchFamily="18" charset="0"/>
                <a:cs typeface="Times New Roman" panose="02020603050405020304" pitchFamily="18" charset="0"/>
              </a:rPr>
              <a:t>d.fun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126480" y="1110343"/>
            <a:ext cx="3788229" cy="646331"/>
          </a:xfrm>
          <a:prstGeom prst="rect">
            <a:avLst/>
          </a:prstGeom>
          <a:noFill/>
        </p:spPr>
        <p:txBody>
          <a:bodyPr wrap="square" rtlCol="0">
            <a:spAutoFit/>
          </a:bodyPr>
          <a:lstStyle/>
          <a:p>
            <a:r>
              <a:rPr lang="en-US" dirty="0"/>
              <a:t>Output</a:t>
            </a:r>
          </a:p>
          <a:p>
            <a:r>
              <a:rPr lang="en-US" dirty="0"/>
              <a:t>Base fun() called</a:t>
            </a:r>
          </a:p>
        </p:txBody>
      </p:sp>
    </p:spTree>
    <p:extLst>
      <p:ext uri="{BB962C8B-B14F-4D97-AF65-F5344CB8AC3E}">
        <p14:creationId xmlns:p14="http://schemas.microsoft.com/office/powerpoint/2010/main" val="9668765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56300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4. Abstract classes can also have final methods (methods that cannot be overridden). </a:t>
            </a:r>
            <a:r>
              <a:rPr lang="en-US" sz="1400" b="1" dirty="0" smtClean="0">
                <a:latin typeface="Times New Roman" panose="02020603050405020304" pitchFamily="18" charset="0"/>
                <a:cs typeface="Times New Roman" panose="02020603050405020304" pitchFamily="18" charset="0"/>
              </a:rPr>
              <a:t>For example</a:t>
            </a:r>
            <a:r>
              <a:rPr lang="en-US" sz="1400" b="1" dirty="0">
                <a:latin typeface="Times New Roman" panose="02020603050405020304" pitchFamily="18" charset="0"/>
                <a:cs typeface="Times New Roman" panose="02020603050405020304" pitchFamily="18" charset="0"/>
              </a:rPr>
              <a:t>, the following program compiles and runs fine</a:t>
            </a:r>
            <a:r>
              <a:rPr lang="en-US" sz="14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abstract class Base</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final void fun()</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("Derived fun() called");</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class Derived extends Base</a:t>
            </a:r>
          </a:p>
          <a:p>
            <a:pPr marL="0"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982789" y="1084217"/>
            <a:ext cx="4650377" cy="415498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class Main</a:t>
            </a:r>
          </a:p>
          <a:p>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public static void main(String </a:t>
            </a:r>
            <a:r>
              <a:rPr lang="en-US" sz="2400" dirty="0" err="1">
                <a:latin typeface="Times New Roman" panose="02020603050405020304" pitchFamily="18" charset="0"/>
                <a:cs typeface="Times New Roman" panose="02020603050405020304" pitchFamily="18" charset="0"/>
              </a:rPr>
              <a:t>args</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Base b = new Derived();</a:t>
            </a:r>
          </a:p>
          <a:p>
            <a:r>
              <a:rPr lang="en-US" sz="2400" dirty="0" err="1">
                <a:latin typeface="Times New Roman" panose="02020603050405020304" pitchFamily="18" charset="0"/>
                <a:cs typeface="Times New Roman" panose="02020603050405020304" pitchFamily="18" charset="0"/>
              </a:rPr>
              <a:t>b.fun</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Output</a:t>
            </a:r>
          </a:p>
          <a:p>
            <a:r>
              <a:rPr lang="en-US" sz="2400" dirty="0">
                <a:latin typeface="Times New Roman" panose="02020603050405020304" pitchFamily="18" charset="0"/>
                <a:cs typeface="Times New Roman" panose="02020603050405020304" pitchFamily="18" charset="0"/>
              </a:rPr>
              <a:t>Derived fun() called</a:t>
            </a:r>
          </a:p>
        </p:txBody>
      </p:sp>
    </p:spTree>
    <p:extLst>
      <p:ext uri="{BB962C8B-B14F-4D97-AF65-F5344CB8AC3E}">
        <p14:creationId xmlns:p14="http://schemas.microsoft.com/office/powerpoint/2010/main" val="4273194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875211" y="875211"/>
            <a:ext cx="10411098" cy="5301752"/>
          </a:xfrm>
          <a:prstGeom prst="rect">
            <a:avLst/>
          </a:prstGeom>
        </p:spPr>
      </p:pic>
    </p:spTree>
    <p:extLst>
      <p:ext uri="{BB962C8B-B14F-4D97-AF65-F5344CB8AC3E}">
        <p14:creationId xmlns:p14="http://schemas.microsoft.com/office/powerpoint/2010/main" val="38002564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Java Interfaces Explained with Program</a:t>
            </a:r>
          </a:p>
          <a:p>
            <a:r>
              <a:rPr lang="en-US" sz="1800" dirty="0" smtClean="0">
                <a:latin typeface="Times New Roman" panose="02020603050405020304" pitchFamily="18" charset="0"/>
                <a:cs typeface="Times New Roman" panose="02020603050405020304" pitchFamily="18" charset="0"/>
              </a:rPr>
              <a:t>An </a:t>
            </a:r>
            <a:r>
              <a:rPr lang="en-US" sz="1800" dirty="0">
                <a:latin typeface="Times New Roman" panose="02020603050405020304" pitchFamily="18" charset="0"/>
                <a:cs typeface="Times New Roman" panose="02020603050405020304" pitchFamily="18" charset="0"/>
              </a:rPr>
              <a:t>interface in java is a mechanism to achieve abstraction.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Like </a:t>
            </a:r>
            <a:r>
              <a:rPr lang="en-US" sz="1800" dirty="0">
                <a:latin typeface="Times New Roman" panose="02020603050405020304" pitchFamily="18" charset="0"/>
                <a:cs typeface="Times New Roman" panose="02020603050405020304" pitchFamily="18" charset="0"/>
              </a:rPr>
              <a:t>a class, an interface can </a:t>
            </a:r>
            <a:r>
              <a:rPr lang="en-US" sz="1800" dirty="0" smtClean="0">
                <a:latin typeface="Times New Roman" panose="02020603050405020304" pitchFamily="18" charset="0"/>
                <a:cs typeface="Times New Roman" panose="02020603050405020304" pitchFamily="18" charset="0"/>
              </a:rPr>
              <a:t>have methods </a:t>
            </a:r>
            <a:r>
              <a:rPr lang="en-US" sz="1800" dirty="0">
                <a:latin typeface="Times New Roman" panose="02020603050405020304" pitchFamily="18" charset="0"/>
                <a:cs typeface="Times New Roman" panose="02020603050405020304" pitchFamily="18" charset="0"/>
              </a:rPr>
              <a:t>and variables, but the methods declared in interface are by default abstract (only </a:t>
            </a:r>
            <a:r>
              <a:rPr lang="en-US" sz="1800" dirty="0" smtClean="0">
                <a:latin typeface="Times New Roman" panose="02020603050405020304" pitchFamily="18" charset="0"/>
                <a:cs typeface="Times New Roman" panose="02020603050405020304" pitchFamily="18" charset="0"/>
              </a:rPr>
              <a:t>method signature</a:t>
            </a:r>
            <a:r>
              <a:rPr lang="en-US" sz="1800" dirty="0">
                <a:latin typeface="Times New Roman" panose="02020603050405020304" pitchFamily="18" charset="0"/>
                <a:cs typeface="Times New Roman" panose="02020603050405020304" pitchFamily="18" charset="0"/>
              </a:rPr>
              <a:t>, no body).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is used to achieve abstraction and multiple inheritance in </a:t>
            </a:r>
            <a:r>
              <a:rPr lang="en-US" sz="1800" dirty="0" smtClean="0">
                <a:latin typeface="Times New Roman" panose="02020603050405020304" pitchFamily="18" charset="0"/>
                <a:cs typeface="Times New Roman" panose="02020603050405020304" pitchFamily="18" charset="0"/>
              </a:rPr>
              <a:t>Java</a:t>
            </a:r>
          </a:p>
          <a:p>
            <a:r>
              <a:rPr lang="en-US" sz="1800" dirty="0">
                <a:latin typeface="Times New Roman" panose="02020603050405020304" pitchFamily="18" charset="0"/>
                <a:cs typeface="Times New Roman" panose="02020603050405020304" pitchFamily="18" charset="0"/>
              </a:rPr>
              <a:t>Interfaces specify what a class must do and not how.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is the blueprint of the class.</a:t>
            </a:r>
          </a:p>
          <a:p>
            <a:r>
              <a:rPr lang="en-US" sz="1800" dirty="0" smtClean="0">
                <a:latin typeface="Times New Roman" panose="02020603050405020304" pitchFamily="18" charset="0"/>
                <a:cs typeface="Times New Roman" panose="02020603050405020304" pitchFamily="18" charset="0"/>
              </a:rPr>
              <a:t>If </a:t>
            </a:r>
            <a:r>
              <a:rPr lang="en-US" sz="1800" dirty="0">
                <a:latin typeface="Times New Roman" panose="02020603050405020304" pitchFamily="18" charset="0"/>
                <a:cs typeface="Times New Roman" panose="02020603050405020304" pitchFamily="18" charset="0"/>
              </a:rPr>
              <a:t>a class implements an interface and does not provide method bodies for all </a:t>
            </a:r>
            <a:r>
              <a:rPr lang="en-US" sz="1800" dirty="0" smtClean="0">
                <a:latin typeface="Times New Roman" panose="02020603050405020304" pitchFamily="18" charset="0"/>
                <a:cs typeface="Times New Roman" panose="02020603050405020304" pitchFamily="18" charset="0"/>
              </a:rPr>
              <a:t>functions specified </a:t>
            </a:r>
            <a:r>
              <a:rPr lang="en-US" sz="1800" dirty="0">
                <a:latin typeface="Times New Roman" panose="02020603050405020304" pitchFamily="18" charset="0"/>
                <a:cs typeface="Times New Roman" panose="02020603050405020304" pitchFamily="18" charset="0"/>
              </a:rPr>
              <a:t>in the interface, then class must be declared abstract.</a:t>
            </a:r>
          </a:p>
          <a:p>
            <a:r>
              <a:rPr lang="en-US" sz="1800" dirty="0" smtClean="0">
                <a:latin typeface="Times New Roman" panose="02020603050405020304" pitchFamily="18" charset="0"/>
                <a:cs typeface="Times New Roman" panose="02020603050405020304" pitchFamily="18" charset="0"/>
              </a:rPr>
              <a:t>By </a:t>
            </a:r>
            <a:r>
              <a:rPr lang="en-US" sz="1800" dirty="0">
                <a:latin typeface="Times New Roman" panose="02020603050405020304" pitchFamily="18" charset="0"/>
                <a:cs typeface="Times New Roman" panose="02020603050405020304" pitchFamily="18" charset="0"/>
              </a:rPr>
              <a:t>interface, we can support the functionality of multiple inheritance.</a:t>
            </a:r>
          </a:p>
          <a:p>
            <a:r>
              <a:rPr lang="en-US" sz="1800" dirty="0" smtClean="0">
                <a:latin typeface="Times New Roman" panose="02020603050405020304" pitchFamily="18" charset="0"/>
                <a:cs typeface="Times New Roman" panose="02020603050405020304" pitchFamily="18" charset="0"/>
              </a:rPr>
              <a:t>You </a:t>
            </a:r>
            <a:r>
              <a:rPr lang="en-US" sz="1800" dirty="0">
                <a:latin typeface="Times New Roman" panose="02020603050405020304" pitchFamily="18" charset="0"/>
                <a:cs typeface="Times New Roman" panose="02020603050405020304" pitchFamily="18" charset="0"/>
              </a:rPr>
              <a:t>cannot instantiate an interface.</a:t>
            </a:r>
          </a:p>
          <a:p>
            <a:r>
              <a:rPr lang="en-US" sz="1800" dirty="0" smtClean="0">
                <a:latin typeface="Times New Roman" panose="02020603050405020304" pitchFamily="18" charset="0"/>
                <a:cs typeface="Times New Roman" panose="02020603050405020304" pitchFamily="18" charset="0"/>
              </a:rPr>
              <a:t>An </a:t>
            </a:r>
            <a:r>
              <a:rPr lang="en-US" sz="1800" dirty="0">
                <a:latin typeface="Times New Roman" panose="02020603050405020304" pitchFamily="18" charset="0"/>
                <a:cs typeface="Times New Roman" panose="02020603050405020304" pitchFamily="18" charset="0"/>
              </a:rPr>
              <a:t>interface does not contain any constructors.</a:t>
            </a:r>
          </a:p>
          <a:p>
            <a:r>
              <a:rPr lang="en-US" sz="1800" dirty="0" smtClean="0">
                <a:latin typeface="Times New Roman" panose="02020603050405020304" pitchFamily="18" charset="0"/>
                <a:cs typeface="Times New Roman" panose="02020603050405020304" pitchFamily="18" charset="0"/>
              </a:rPr>
              <a:t>All </a:t>
            </a:r>
            <a:r>
              <a:rPr lang="en-US" sz="1800" dirty="0">
                <a:latin typeface="Times New Roman" panose="02020603050405020304" pitchFamily="18" charset="0"/>
                <a:cs typeface="Times New Roman" panose="02020603050405020304" pitchFamily="18" charset="0"/>
              </a:rPr>
              <a:t>of the methods in an interface are abstract.</a:t>
            </a:r>
          </a:p>
          <a:p>
            <a:r>
              <a:rPr lang="en-US" sz="1800" dirty="0" smtClean="0">
                <a:latin typeface="Times New Roman" panose="02020603050405020304" pitchFamily="18" charset="0"/>
                <a:cs typeface="Times New Roman" panose="02020603050405020304" pitchFamily="18" charset="0"/>
              </a:rPr>
              <a:t>An </a:t>
            </a:r>
            <a:r>
              <a:rPr lang="en-US" sz="1800" dirty="0">
                <a:latin typeface="Times New Roman" panose="02020603050405020304" pitchFamily="18" charset="0"/>
                <a:cs typeface="Times New Roman" panose="02020603050405020304" pitchFamily="18" charset="0"/>
              </a:rPr>
              <a:t>interface is not extended by a class; it is implemented by a class.</a:t>
            </a:r>
          </a:p>
          <a:p>
            <a:r>
              <a:rPr lang="en-US" sz="1800" dirty="0" smtClean="0">
                <a:latin typeface="Times New Roman" panose="02020603050405020304" pitchFamily="18" charset="0"/>
                <a:cs typeface="Times New Roman" panose="02020603050405020304" pitchFamily="18" charset="0"/>
              </a:rPr>
              <a:t>An </a:t>
            </a:r>
            <a:r>
              <a:rPr lang="en-US" sz="1800" dirty="0">
                <a:latin typeface="Times New Roman" panose="02020603050405020304" pitchFamily="18" charset="0"/>
                <a:cs typeface="Times New Roman" panose="02020603050405020304" pitchFamily="18" charset="0"/>
              </a:rPr>
              <a:t>interface can extend multiple interfaces.</a:t>
            </a:r>
          </a:p>
          <a:p>
            <a:r>
              <a:rPr lang="en-US" sz="1800" dirty="0" smtClean="0">
                <a:latin typeface="Times New Roman" panose="02020603050405020304" pitchFamily="18" charset="0"/>
                <a:cs typeface="Times New Roman" panose="02020603050405020304" pitchFamily="18" charset="0"/>
              </a:rPr>
              <a:t>An </a:t>
            </a:r>
            <a:r>
              <a:rPr lang="en-US" sz="1800" dirty="0">
                <a:latin typeface="Times New Roman" panose="02020603050405020304" pitchFamily="18" charset="0"/>
                <a:cs typeface="Times New Roman" panose="02020603050405020304" pitchFamily="18" charset="0"/>
              </a:rPr>
              <a:t>interface can contain any number of methods.</a:t>
            </a:r>
          </a:p>
        </p:txBody>
      </p:sp>
    </p:spTree>
    <p:extLst>
      <p:ext uri="{BB962C8B-B14F-4D97-AF65-F5344CB8AC3E}">
        <p14:creationId xmlns:p14="http://schemas.microsoft.com/office/powerpoint/2010/main" val="10993138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800" b="1" dirty="0" smtClean="0">
                <a:latin typeface="Times New Roman" panose="02020603050405020304" pitchFamily="18" charset="0"/>
                <a:cs typeface="Times New Roman" panose="02020603050405020304" pitchFamily="18" charset="0"/>
              </a:rPr>
              <a:t>How to Declare Interfaces ?</a:t>
            </a:r>
          </a:p>
          <a:p>
            <a:pPr marL="0" indent="0" algn="just">
              <a:buNone/>
            </a:pPr>
            <a:r>
              <a:rPr lang="en-US" sz="1800" dirty="0" smtClean="0">
                <a:latin typeface="Times New Roman" panose="02020603050405020304" pitchFamily="18" charset="0"/>
                <a:cs typeface="Times New Roman" panose="02020603050405020304" pitchFamily="18" charset="0"/>
              </a:rPr>
              <a:t>Interface is declared by using interface keyword. It provides total abstraction; means all the</a:t>
            </a:r>
          </a:p>
          <a:p>
            <a:pPr marL="0" indent="0" algn="just">
              <a:buNone/>
            </a:pPr>
            <a:r>
              <a:rPr lang="en-US" sz="1800" dirty="0" smtClean="0">
                <a:latin typeface="Times New Roman" panose="02020603050405020304" pitchFamily="18" charset="0"/>
                <a:cs typeface="Times New Roman" panose="02020603050405020304" pitchFamily="18" charset="0"/>
              </a:rPr>
              <a:t>methods </a:t>
            </a:r>
            <a:r>
              <a:rPr lang="en-US" sz="1800" dirty="0">
                <a:latin typeface="Times New Roman" panose="02020603050405020304" pitchFamily="18" charset="0"/>
                <a:cs typeface="Times New Roman" panose="02020603050405020304" pitchFamily="18" charset="0"/>
              </a:rPr>
              <a:t>in interface are declared with empty body and are public and all fields are public, static</a:t>
            </a:r>
          </a:p>
          <a:p>
            <a:pPr marL="0" indent="0" algn="just">
              <a:buNone/>
            </a:pPr>
            <a:r>
              <a:rPr lang="en-US" sz="1800" dirty="0">
                <a:latin typeface="Times New Roman" panose="02020603050405020304" pitchFamily="18" charset="0"/>
                <a:cs typeface="Times New Roman" panose="02020603050405020304" pitchFamily="18" charset="0"/>
              </a:rPr>
              <a:t>and final by default. A class that implement interface must implement all the methods declared in</a:t>
            </a:r>
          </a:p>
          <a:p>
            <a:pPr marL="0" indent="0" algn="just">
              <a:buNone/>
            </a:pPr>
            <a:r>
              <a:rPr lang="en-US" sz="1800" dirty="0">
                <a:latin typeface="Times New Roman" panose="02020603050405020304" pitchFamily="18" charset="0"/>
                <a:cs typeface="Times New Roman" panose="02020603050405020304" pitchFamily="18" charset="0"/>
              </a:rPr>
              <a:t>the interface</a:t>
            </a:r>
          </a:p>
          <a:p>
            <a:pPr marL="0" indent="0">
              <a:buNone/>
            </a:pPr>
            <a:r>
              <a:rPr lang="en-US" sz="1800" b="1" dirty="0">
                <a:latin typeface="Times New Roman" panose="02020603050405020304" pitchFamily="18" charset="0"/>
                <a:cs typeface="Times New Roman" panose="02020603050405020304" pitchFamily="18" charset="0"/>
              </a:rPr>
              <a:t>Syntax:</a:t>
            </a:r>
          </a:p>
          <a:p>
            <a:pPr marL="0" indent="0">
              <a:buNone/>
            </a:pPr>
            <a:r>
              <a:rPr lang="en-US" sz="1800" dirty="0">
                <a:latin typeface="Times New Roman" panose="02020603050405020304" pitchFamily="18" charset="0"/>
                <a:cs typeface="Times New Roman" panose="02020603050405020304" pitchFamily="18" charset="0"/>
              </a:rPr>
              <a:t>interface &lt;</a:t>
            </a:r>
            <a:r>
              <a:rPr lang="en-US" sz="1800" dirty="0" err="1">
                <a:latin typeface="Times New Roman" panose="02020603050405020304" pitchFamily="18" charset="0"/>
                <a:cs typeface="Times New Roman" panose="02020603050405020304" pitchFamily="18" charset="0"/>
              </a:rPr>
              <a:t>interface_name</a:t>
            </a:r>
            <a:r>
              <a:rPr lang="en-US" sz="1800" dirty="0">
                <a:latin typeface="Times New Roman" panose="02020603050405020304" pitchFamily="18" charset="0"/>
                <a:cs typeface="Times New Roman" panose="02020603050405020304" pitchFamily="18" charset="0"/>
              </a:rPr>
              <a:t>&gt;</a:t>
            </a:r>
          </a:p>
          <a:p>
            <a:pPr marL="0" indent="0">
              <a:buNone/>
            </a:pP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declare constant fields</a:t>
            </a:r>
          </a:p>
          <a:p>
            <a:pPr marL="0" indent="0">
              <a:buNone/>
            </a:pPr>
            <a:r>
              <a:rPr lang="en-US" sz="1800" dirty="0">
                <a:latin typeface="Times New Roman" panose="02020603050405020304" pitchFamily="18" charset="0"/>
                <a:cs typeface="Times New Roman" panose="02020603050405020304" pitchFamily="18" charset="0"/>
              </a:rPr>
              <a:t>// declare methods that </a:t>
            </a:r>
            <a:r>
              <a:rPr lang="en-US" sz="1800" dirty="0" smtClean="0">
                <a:latin typeface="Times New Roman" panose="02020603050405020304" pitchFamily="18" charset="0"/>
                <a:cs typeface="Times New Roman" panose="02020603050405020304" pitchFamily="18" charset="0"/>
              </a:rPr>
              <a:t>abstract by </a:t>
            </a:r>
            <a:r>
              <a:rPr lang="en-US" sz="1800" dirty="0">
                <a:latin typeface="Times New Roman" panose="02020603050405020304" pitchFamily="18" charset="0"/>
                <a:cs typeface="Times New Roman" panose="02020603050405020304" pitchFamily="18" charset="0"/>
              </a:rPr>
              <a:t>default.</a:t>
            </a:r>
          </a:p>
          <a:p>
            <a:pPr marL="0" indent="0">
              <a:buNone/>
            </a:pP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969720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interface Pet{</a:t>
            </a:r>
          </a:p>
          <a:p>
            <a:pPr marL="0" indent="0">
              <a:buNone/>
            </a:pPr>
            <a:r>
              <a:rPr lang="en-US" sz="2400" dirty="0">
                <a:latin typeface="Times New Roman" panose="02020603050405020304" pitchFamily="18" charset="0"/>
                <a:cs typeface="Times New Roman" panose="02020603050405020304" pitchFamily="18" charset="0"/>
              </a:rPr>
              <a:t>  public void test();</a:t>
            </a:r>
          </a:p>
          <a:p>
            <a:pPr marL="0" indent="0">
              <a:buNone/>
            </a:pP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class Dog implements Pet{</a:t>
            </a:r>
          </a:p>
          <a:p>
            <a:pPr marL="0" indent="0">
              <a:buNone/>
            </a:pPr>
            <a:r>
              <a:rPr lang="en-US" sz="2400" dirty="0">
                <a:latin typeface="Times New Roman" panose="02020603050405020304" pitchFamily="18" charset="0"/>
                <a:cs typeface="Times New Roman" panose="02020603050405020304" pitchFamily="18" charset="0"/>
              </a:rPr>
              <a:t>   public void test(){</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System.out.println</a:t>
            </a:r>
            <a:r>
              <a:rPr lang="en-US" sz="2400" dirty="0">
                <a:latin typeface="Times New Roman" panose="02020603050405020304" pitchFamily="18" charset="0"/>
                <a:cs typeface="Times New Roman" panose="02020603050405020304" pitchFamily="18" charset="0"/>
              </a:rPr>
              <a:t>("Interface Method Implemented");</a:t>
            </a: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public static void main(String </a:t>
            </a:r>
            <a:r>
              <a:rPr lang="en-US" sz="2400" dirty="0" err="1">
                <a:latin typeface="Times New Roman" panose="02020603050405020304" pitchFamily="18" charset="0"/>
                <a:cs typeface="Times New Roman" panose="02020603050405020304" pitchFamily="18" charset="0"/>
              </a:rPr>
              <a:t>args</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Pet p = new Dog();</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p.test</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905005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interface Bank</a:t>
            </a:r>
          </a:p>
          <a:p>
            <a:pPr marL="0" indent="0">
              <a:buNone/>
            </a:pP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float </a:t>
            </a:r>
            <a:r>
              <a:rPr lang="en-US" sz="2400" dirty="0" err="1">
                <a:latin typeface="Times New Roman" panose="02020603050405020304" pitchFamily="18" charset="0"/>
                <a:cs typeface="Times New Roman" panose="02020603050405020304" pitchFamily="18" charset="0"/>
              </a:rPr>
              <a:t>rateOfInterest</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class SBI implements Bank</a:t>
            </a:r>
          </a:p>
          <a:p>
            <a:pPr marL="0" indent="0">
              <a:buNone/>
            </a:pPr>
            <a:r>
              <a:rPr lang="en-US" sz="2400" dirty="0">
                <a:latin typeface="Times New Roman" panose="02020603050405020304" pitchFamily="18" charset="0"/>
                <a:cs typeface="Times New Roman" panose="02020603050405020304" pitchFamily="18" charset="0"/>
              </a:rPr>
              <a:t>{</a:t>
            </a:r>
          </a:p>
          <a:p>
            <a:pPr marL="0" indent="0">
              <a:buNone/>
            </a:pPr>
            <a:r>
              <a:rPr lang="en-US" sz="2400" dirty="0" smtClean="0">
                <a:latin typeface="Times New Roman" panose="02020603050405020304" pitchFamily="18" charset="0"/>
                <a:cs typeface="Times New Roman" panose="02020603050405020304" pitchFamily="18" charset="0"/>
              </a:rPr>
              <a:t>public </a:t>
            </a:r>
            <a:r>
              <a:rPr lang="en-US" sz="2400" dirty="0">
                <a:latin typeface="Times New Roman" panose="02020603050405020304" pitchFamily="18" charset="0"/>
                <a:cs typeface="Times New Roman" panose="02020603050405020304" pitchFamily="18" charset="0"/>
              </a:rPr>
              <a:t>float </a:t>
            </a:r>
            <a:r>
              <a:rPr lang="en-US" sz="2400" dirty="0" err="1">
                <a:latin typeface="Times New Roman" panose="02020603050405020304" pitchFamily="18" charset="0"/>
                <a:cs typeface="Times New Roman" panose="02020603050405020304" pitchFamily="18" charset="0"/>
              </a:rPr>
              <a:t>rateOfInterest</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return 9.15f;</a:t>
            </a:r>
          </a:p>
          <a:p>
            <a:pPr marL="0" indent="0">
              <a:buNone/>
            </a:pPr>
            <a:r>
              <a:rPr lang="en-US" sz="2400" dirty="0">
                <a:latin typeface="Times New Roman" panose="02020603050405020304" pitchFamily="18" charset="0"/>
                <a:cs typeface="Times New Roman" panose="02020603050405020304" pitchFamily="18" charset="0"/>
              </a:rPr>
              <a:t>}</a:t>
            </a:r>
          </a:p>
          <a:p>
            <a:pPr marL="0" indent="0">
              <a:buNone/>
            </a:pP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113417" y="783771"/>
            <a:ext cx="5643154" cy="470898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class ICICI implements Bank</a:t>
            </a:r>
          </a:p>
          <a:p>
            <a:r>
              <a:rPr lang="en-US" sz="2000" dirty="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public </a:t>
            </a:r>
            <a:r>
              <a:rPr lang="en-US" sz="2000" dirty="0">
                <a:latin typeface="Times New Roman" panose="02020603050405020304" pitchFamily="18" charset="0"/>
                <a:cs typeface="Times New Roman" panose="02020603050405020304" pitchFamily="18" charset="0"/>
              </a:rPr>
              <a:t>float </a:t>
            </a:r>
            <a:r>
              <a:rPr lang="en-US" sz="2000" dirty="0" err="1">
                <a:latin typeface="Times New Roman" panose="02020603050405020304" pitchFamily="18" charset="0"/>
                <a:cs typeface="Times New Roman" panose="02020603050405020304" pitchFamily="18" charset="0"/>
              </a:rPr>
              <a:t>rateOfInterest</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return 9.7f;</a:t>
            </a:r>
          </a:p>
          <a:p>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public class JavaApplication4</a:t>
            </a:r>
          </a:p>
          <a:p>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Bank b = new SBI();</a:t>
            </a:r>
          </a:p>
          <a:p>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("ROI: " + </a:t>
            </a:r>
            <a:r>
              <a:rPr lang="en-US" sz="2000" dirty="0" err="1">
                <a:latin typeface="Times New Roman" panose="02020603050405020304" pitchFamily="18" charset="0"/>
                <a:cs typeface="Times New Roman" panose="02020603050405020304" pitchFamily="18" charset="0"/>
              </a:rPr>
              <a:t>b.rateOfInterest</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4996088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Multiple Interfaces</a:t>
            </a:r>
          </a:p>
          <a:p>
            <a:pPr marL="0" indent="0">
              <a:buNone/>
            </a:pPr>
            <a:r>
              <a:rPr lang="en-US" sz="1400" dirty="0">
                <a:latin typeface="Times New Roman" panose="02020603050405020304" pitchFamily="18" charset="0"/>
                <a:cs typeface="Times New Roman" panose="02020603050405020304" pitchFamily="18" charset="0"/>
              </a:rPr>
              <a:t>To implement multiple interfaces, separate them with a comma</a:t>
            </a:r>
            <a:r>
              <a:rPr lang="en-US" sz="1400" dirty="0" smtClean="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interface </a:t>
            </a:r>
            <a:r>
              <a:rPr lang="en-US" sz="1400" dirty="0" err="1">
                <a:latin typeface="Times New Roman" panose="02020603050405020304" pitchFamily="18" charset="0"/>
                <a:cs typeface="Times New Roman" panose="02020603050405020304" pitchFamily="18" charset="0"/>
              </a:rPr>
              <a:t>FirstInterface</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public void </a:t>
            </a:r>
            <a:r>
              <a:rPr lang="en-US" sz="1400" dirty="0" err="1">
                <a:latin typeface="Times New Roman" panose="02020603050405020304" pitchFamily="18" charset="0"/>
                <a:cs typeface="Times New Roman" panose="02020603050405020304" pitchFamily="18" charset="0"/>
              </a:rPr>
              <a:t>myMethod</a:t>
            </a:r>
            <a:r>
              <a:rPr lang="en-US" sz="1400" dirty="0">
                <a:latin typeface="Times New Roman" panose="02020603050405020304" pitchFamily="18" charset="0"/>
                <a:cs typeface="Times New Roman" panose="02020603050405020304" pitchFamily="18" charset="0"/>
              </a:rPr>
              <a:t>(); // interface method</a:t>
            </a:r>
          </a:p>
          <a:p>
            <a:pPr marL="0" indent="0">
              <a:buNone/>
            </a:pP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interface </a:t>
            </a:r>
            <a:r>
              <a:rPr lang="en-US" sz="1400" dirty="0" err="1">
                <a:latin typeface="Times New Roman" panose="02020603050405020304" pitchFamily="18" charset="0"/>
                <a:cs typeface="Times New Roman" panose="02020603050405020304" pitchFamily="18" charset="0"/>
              </a:rPr>
              <a:t>SecondInterface</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public void </a:t>
            </a:r>
            <a:r>
              <a:rPr lang="en-US" sz="1400" dirty="0" err="1">
                <a:latin typeface="Times New Roman" panose="02020603050405020304" pitchFamily="18" charset="0"/>
                <a:cs typeface="Times New Roman" panose="02020603050405020304" pitchFamily="18" charset="0"/>
              </a:rPr>
              <a:t>myOtherMethod</a:t>
            </a:r>
            <a:r>
              <a:rPr lang="en-US" sz="1400" dirty="0">
                <a:latin typeface="Times New Roman" panose="02020603050405020304" pitchFamily="18" charset="0"/>
                <a:cs typeface="Times New Roman" panose="02020603050405020304" pitchFamily="18" charset="0"/>
              </a:rPr>
              <a:t>(); // interface method</a:t>
            </a:r>
          </a:p>
          <a:p>
            <a:pPr marL="0" indent="0">
              <a:buNone/>
            </a:pP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class </a:t>
            </a:r>
            <a:r>
              <a:rPr lang="en-US" sz="1400" dirty="0" err="1">
                <a:latin typeface="Times New Roman" panose="02020603050405020304" pitchFamily="18" charset="0"/>
                <a:cs typeface="Times New Roman" panose="02020603050405020304" pitchFamily="18" charset="0"/>
              </a:rPr>
              <a:t>DemoClass</a:t>
            </a:r>
            <a:r>
              <a:rPr lang="en-US" sz="1400" dirty="0">
                <a:latin typeface="Times New Roman" panose="02020603050405020304" pitchFamily="18" charset="0"/>
                <a:cs typeface="Times New Roman" panose="02020603050405020304" pitchFamily="18" charset="0"/>
              </a:rPr>
              <a:t> implements </a:t>
            </a:r>
            <a:r>
              <a:rPr lang="en-US" sz="1400" dirty="0" err="1">
                <a:latin typeface="Times New Roman" panose="02020603050405020304" pitchFamily="18" charset="0"/>
                <a:cs typeface="Times New Roman" panose="02020603050405020304" pitchFamily="18" charset="0"/>
              </a:rPr>
              <a:t>FirstInterface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SecondInterface</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public void </a:t>
            </a:r>
            <a:r>
              <a:rPr lang="en-US" sz="1400" dirty="0" err="1">
                <a:latin typeface="Times New Roman" panose="02020603050405020304" pitchFamily="18" charset="0"/>
                <a:cs typeface="Times New Roman" panose="02020603050405020304" pitchFamily="18" charset="0"/>
              </a:rPr>
              <a:t>myMethod</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("Some text..");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public void </a:t>
            </a:r>
            <a:r>
              <a:rPr lang="en-US" sz="1400" dirty="0" err="1">
                <a:latin typeface="Times New Roman" panose="02020603050405020304" pitchFamily="18" charset="0"/>
                <a:cs typeface="Times New Roman" panose="02020603050405020304" pitchFamily="18" charset="0"/>
              </a:rPr>
              <a:t>myOtherMethod</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("Some other text...");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740434" y="898700"/>
            <a:ext cx="5451566" cy="252376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class Main {</a:t>
            </a:r>
          </a:p>
          <a:p>
            <a:r>
              <a:rPr lang="en-US" sz="2000" dirty="0">
                <a:latin typeface="Times New Roman" panose="02020603050405020304" pitchFamily="18" charset="0"/>
                <a:cs typeface="Times New Roman" panose="02020603050405020304" pitchFamily="18" charset="0"/>
              </a:rPr>
              <a:t>  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DemoClass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myObj</a:t>
            </a:r>
            <a:r>
              <a:rPr lang="en-US" sz="2000" dirty="0">
                <a:latin typeface="Times New Roman" panose="02020603050405020304" pitchFamily="18" charset="0"/>
                <a:cs typeface="Times New Roman" panose="02020603050405020304" pitchFamily="18" charset="0"/>
              </a:rPr>
              <a:t> = new </a:t>
            </a:r>
            <a:r>
              <a:rPr lang="en-US" sz="2000" dirty="0" err="1" smtClean="0">
                <a:latin typeface="Times New Roman" panose="02020603050405020304" pitchFamily="18" charset="0"/>
                <a:cs typeface="Times New Roman" panose="02020603050405020304" pitchFamily="18" charset="0"/>
              </a:rPr>
              <a:t>DemoClass</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myObj.myMethod</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myObj.myOtherMethod</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436708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2400" b="1" dirty="0">
                <a:latin typeface="Times New Roman" panose="02020603050405020304" pitchFamily="18" charset="0"/>
                <a:cs typeface="Times New Roman" panose="02020603050405020304" pitchFamily="18" charset="0"/>
              </a:rPr>
              <a:t>Java Scanner</a:t>
            </a:r>
          </a:p>
          <a:p>
            <a:r>
              <a:rPr lang="en-US" sz="1400" dirty="0">
                <a:latin typeface="Times New Roman" panose="02020603050405020304" pitchFamily="18" charset="0"/>
                <a:cs typeface="Times New Roman" panose="02020603050405020304" pitchFamily="18" charset="0"/>
              </a:rPr>
              <a:t>Scanner class in Java is found in the </a:t>
            </a:r>
            <a:r>
              <a:rPr lang="en-US" sz="1400" dirty="0" err="1">
                <a:latin typeface="Times New Roman" panose="02020603050405020304" pitchFamily="18" charset="0"/>
                <a:cs typeface="Times New Roman" panose="02020603050405020304" pitchFamily="18" charset="0"/>
              </a:rPr>
              <a:t>java.util</a:t>
            </a:r>
            <a:r>
              <a:rPr lang="en-US" sz="1400" dirty="0">
                <a:latin typeface="Times New Roman" panose="02020603050405020304" pitchFamily="18" charset="0"/>
                <a:cs typeface="Times New Roman" panose="02020603050405020304" pitchFamily="18" charset="0"/>
              </a:rPr>
              <a:t> package. Java provides various ways to read input from the keyboard, the </a:t>
            </a:r>
            <a:r>
              <a:rPr lang="en-US" sz="1400" dirty="0" err="1">
                <a:latin typeface="Times New Roman" panose="02020603050405020304" pitchFamily="18" charset="0"/>
                <a:cs typeface="Times New Roman" panose="02020603050405020304" pitchFamily="18" charset="0"/>
              </a:rPr>
              <a:t>java.util.Scanner</a:t>
            </a:r>
            <a:r>
              <a:rPr lang="en-US" sz="1400" dirty="0">
                <a:latin typeface="Times New Roman" panose="02020603050405020304" pitchFamily="18" charset="0"/>
                <a:cs typeface="Times New Roman" panose="02020603050405020304" pitchFamily="18" charset="0"/>
              </a:rPr>
              <a:t> class is one of them</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Java Scanner class breaks the input into tokens using a delimiter which is whitespace by default</a:t>
            </a:r>
            <a:r>
              <a:rPr lang="en-US" sz="1400" dirty="0" smtClean="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import </a:t>
            </a:r>
            <a:r>
              <a:rPr lang="en-US" sz="1200" dirty="0" err="1">
                <a:latin typeface="Times New Roman" panose="02020603050405020304" pitchFamily="18" charset="0"/>
                <a:cs typeface="Times New Roman" panose="02020603050405020304" pitchFamily="18" charset="0"/>
              </a:rPr>
              <a:t>java.util</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public class ScannerClassExample1 {    </a:t>
            </a:r>
          </a:p>
          <a:p>
            <a:pPr marL="0" indent="0">
              <a:buNone/>
            </a:pPr>
            <a:r>
              <a:rPr lang="en-US" sz="1200" dirty="0">
                <a:latin typeface="Times New Roman" panose="02020603050405020304" pitchFamily="18" charset="0"/>
                <a:cs typeface="Times New Roman" panose="02020603050405020304" pitchFamily="18" charset="0"/>
              </a:rPr>
              <a:t>      public static void main(String </a:t>
            </a:r>
            <a:r>
              <a:rPr lang="en-US" sz="1200" dirty="0" err="1">
                <a:latin typeface="Times New Roman" panose="02020603050405020304" pitchFamily="18" charset="0"/>
                <a:cs typeface="Times New Roman" panose="02020603050405020304" pitchFamily="18" charset="0"/>
              </a:rPr>
              <a:t>args</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("--------Enter Your Details-------- ");  </a:t>
            </a:r>
          </a:p>
          <a:p>
            <a:pPr marL="0" indent="0">
              <a:buNone/>
            </a:pPr>
            <a:r>
              <a:rPr lang="en-US" sz="1200" dirty="0">
                <a:latin typeface="Times New Roman" panose="02020603050405020304" pitchFamily="18" charset="0"/>
                <a:cs typeface="Times New Roman" panose="02020603050405020304" pitchFamily="18" charset="0"/>
              </a:rPr>
              <a:t>          Scanner in = new Scanner(System.in);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a:t>
            </a:r>
            <a:r>
              <a:rPr lang="en-US" sz="1200" dirty="0">
                <a:latin typeface="Times New Roman" panose="02020603050405020304" pitchFamily="18" charset="0"/>
                <a:cs typeface="Times New Roman" panose="02020603050405020304" pitchFamily="18" charset="0"/>
              </a:rPr>
              <a:t>("Enter your name: ");    </a:t>
            </a:r>
          </a:p>
          <a:p>
            <a:pPr marL="0" indent="0">
              <a:buNone/>
            </a:pPr>
            <a:r>
              <a:rPr lang="en-US" sz="1200" dirty="0">
                <a:latin typeface="Times New Roman" panose="02020603050405020304" pitchFamily="18" charset="0"/>
                <a:cs typeface="Times New Roman" panose="02020603050405020304" pitchFamily="18" charset="0"/>
              </a:rPr>
              <a:t>          String name = </a:t>
            </a:r>
            <a:r>
              <a:rPr lang="en-US" sz="1200" dirty="0" err="1">
                <a:latin typeface="Times New Roman" panose="02020603050405020304" pitchFamily="18" charset="0"/>
                <a:cs typeface="Times New Roman" panose="02020603050405020304" pitchFamily="18" charset="0"/>
              </a:rPr>
              <a:t>in.next</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("Name: " + name);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a:t>
            </a:r>
            <a:r>
              <a:rPr lang="en-US" sz="1200" dirty="0">
                <a:latin typeface="Times New Roman" panose="02020603050405020304" pitchFamily="18" charset="0"/>
                <a:cs typeface="Times New Roman" panose="02020603050405020304" pitchFamily="18" charset="0"/>
              </a:rPr>
              <a:t>("Enter your age: ");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in.nextInt</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("Age: " + </a:t>
            </a:r>
            <a:r>
              <a:rPr lang="en-US" sz="1200" dirty="0" err="1">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a:t>
            </a:r>
            <a:r>
              <a:rPr lang="en-US" sz="1200" dirty="0">
                <a:latin typeface="Times New Roman" panose="02020603050405020304" pitchFamily="18" charset="0"/>
                <a:cs typeface="Times New Roman" panose="02020603050405020304" pitchFamily="18" charset="0"/>
              </a:rPr>
              <a:t>("Enter your salary: ");  </a:t>
            </a:r>
          </a:p>
          <a:p>
            <a:pPr marL="0" indent="0">
              <a:buNone/>
            </a:pPr>
            <a:r>
              <a:rPr lang="en-US" sz="1200" dirty="0">
                <a:latin typeface="Times New Roman" panose="02020603050405020304" pitchFamily="18" charset="0"/>
                <a:cs typeface="Times New Roman" panose="02020603050405020304" pitchFamily="18" charset="0"/>
              </a:rPr>
              <a:t>          double d = </a:t>
            </a:r>
            <a:r>
              <a:rPr lang="en-US" sz="1200" dirty="0" err="1">
                <a:latin typeface="Times New Roman" panose="02020603050405020304" pitchFamily="18" charset="0"/>
                <a:cs typeface="Times New Roman" panose="02020603050405020304" pitchFamily="18" charset="0"/>
              </a:rPr>
              <a:t>in.nextDouble</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("Salary: " + d);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in.close</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    </a:t>
            </a:r>
          </a:p>
          <a:p>
            <a:pPr marL="0" indent="0">
              <a:buNone/>
            </a:pPr>
            <a:r>
              <a:rPr lang="en-US" sz="1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865269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java.util</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public class </a:t>
            </a:r>
            <a:r>
              <a:rPr lang="en-US" sz="2000" dirty="0" err="1">
                <a:latin typeface="Times New Roman" panose="02020603050405020304" pitchFamily="18" charset="0"/>
                <a:cs typeface="Times New Roman" panose="02020603050405020304" pitchFamily="18" charset="0"/>
              </a:rPr>
              <a:t>ScannerExample</a:t>
            </a:r>
            <a:r>
              <a:rPr lang="en-US" sz="2000" dirty="0">
                <a:latin typeface="Times New Roman" panose="02020603050405020304" pitchFamily="18" charset="0"/>
                <a:cs typeface="Times New Roman" panose="02020603050405020304" pitchFamily="18" charset="0"/>
              </a:rPr>
              <a:t> {  </a:t>
            </a:r>
          </a:p>
          <a:p>
            <a:pPr marL="0" indent="0">
              <a:buNone/>
            </a:pPr>
            <a:r>
              <a:rPr lang="en-US" sz="2000" dirty="0">
                <a:latin typeface="Times New Roman" panose="02020603050405020304" pitchFamily="18" charset="0"/>
                <a:cs typeface="Times New Roman" panose="02020603050405020304" pitchFamily="18" charset="0"/>
              </a:rPr>
              <a:t>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Scanner in = new Scanner(System.in);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System.out.print</a:t>
            </a:r>
            <a:r>
              <a:rPr lang="en-US" sz="2000" dirty="0">
                <a:latin typeface="Times New Roman" panose="02020603050405020304" pitchFamily="18" charset="0"/>
                <a:cs typeface="Times New Roman" panose="02020603050405020304" pitchFamily="18" charset="0"/>
              </a:rPr>
              <a:t>("Enter your name: ");  </a:t>
            </a:r>
          </a:p>
          <a:p>
            <a:pPr marL="0" indent="0">
              <a:buNone/>
            </a:pPr>
            <a:r>
              <a:rPr lang="en-US" sz="2000" dirty="0">
                <a:latin typeface="Times New Roman" panose="02020603050405020304" pitchFamily="18" charset="0"/>
                <a:cs typeface="Times New Roman" panose="02020603050405020304" pitchFamily="18" charset="0"/>
              </a:rPr>
              <a:t>          String name = </a:t>
            </a:r>
            <a:r>
              <a:rPr lang="en-US" sz="2000" dirty="0" err="1">
                <a:latin typeface="Times New Roman" panose="02020603050405020304" pitchFamily="18" charset="0"/>
                <a:cs typeface="Times New Roman" panose="02020603050405020304" pitchFamily="18" charset="0"/>
              </a:rPr>
              <a:t>in.nextLine</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("Name is: " + name);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in.close</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  </a:t>
            </a:r>
          </a:p>
          <a:p>
            <a:pPr marL="0" indent="0">
              <a:buNone/>
            </a:pP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991970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2000" b="1" dirty="0" smtClean="0">
                <a:latin typeface="Times New Roman" panose="02020603050405020304" pitchFamily="18" charset="0"/>
                <a:cs typeface="Times New Roman" panose="02020603050405020304" pitchFamily="18" charset="0"/>
              </a:rPr>
              <a:t>Java File Handling</a:t>
            </a:r>
          </a:p>
          <a:p>
            <a:pPr marL="0" indent="0">
              <a:buNone/>
            </a:pPr>
            <a:r>
              <a:rPr lang="en-US" sz="2000" dirty="0">
                <a:latin typeface="Times New Roman" panose="02020603050405020304" pitchFamily="18" charset="0"/>
                <a:cs typeface="Times New Roman" panose="02020603050405020304" pitchFamily="18" charset="0"/>
              </a:rPr>
              <a:t>Java Create and Write To </a:t>
            </a:r>
            <a:r>
              <a:rPr lang="en-US" sz="2000" dirty="0" smtClean="0">
                <a:latin typeface="Times New Roman" panose="02020603050405020304" pitchFamily="18" charset="0"/>
                <a:cs typeface="Times New Roman" panose="02020603050405020304" pitchFamily="18" charset="0"/>
              </a:rPr>
              <a:t>Files     </a:t>
            </a:r>
          </a:p>
          <a:p>
            <a:pPr marL="0" indent="0">
              <a:buNone/>
            </a:pPr>
            <a:r>
              <a:rPr lang="en-US" sz="1200" b="1" dirty="0" smtClean="0">
                <a:latin typeface="Times New Roman" panose="02020603050405020304" pitchFamily="18" charset="0"/>
                <a:cs typeface="Times New Roman" panose="02020603050405020304" pitchFamily="18" charset="0"/>
              </a:rPr>
              <a:t>Create </a:t>
            </a:r>
            <a:r>
              <a:rPr lang="en-US" sz="1200" b="1" dirty="0">
                <a:latin typeface="Times New Roman" panose="02020603050405020304" pitchFamily="18" charset="0"/>
                <a:cs typeface="Times New Roman" panose="02020603050405020304" pitchFamily="18" charset="0"/>
              </a:rPr>
              <a:t>a File</a:t>
            </a:r>
          </a:p>
          <a:p>
            <a:pPr marL="0" indent="0">
              <a:buNone/>
            </a:pPr>
            <a:r>
              <a:rPr lang="en-US" sz="1200" dirty="0">
                <a:latin typeface="Times New Roman" panose="02020603050405020304" pitchFamily="18" charset="0"/>
                <a:cs typeface="Times New Roman" panose="02020603050405020304" pitchFamily="18" charset="0"/>
              </a:rPr>
              <a:t>To create a file in Java, you can use the </a:t>
            </a:r>
            <a:r>
              <a:rPr lang="en-US" sz="1200" dirty="0" err="1">
                <a:latin typeface="Times New Roman" panose="02020603050405020304" pitchFamily="18" charset="0"/>
                <a:cs typeface="Times New Roman" panose="02020603050405020304" pitchFamily="18" charset="0"/>
              </a:rPr>
              <a:t>createNewFile</a:t>
            </a:r>
            <a:r>
              <a:rPr lang="en-US" sz="1200" dirty="0">
                <a:latin typeface="Times New Roman" panose="02020603050405020304" pitchFamily="18" charset="0"/>
                <a:cs typeface="Times New Roman" panose="02020603050405020304" pitchFamily="18" charset="0"/>
              </a:rPr>
              <a:t>() method</a:t>
            </a:r>
            <a:r>
              <a:rPr lang="en-US" sz="1200" dirty="0" smtClean="0">
                <a:latin typeface="Times New Roman" panose="02020603050405020304" pitchFamily="18" charset="0"/>
                <a:cs typeface="Times New Roman" panose="02020603050405020304" pitchFamily="18" charset="0"/>
              </a:rPr>
              <a:t>.</a:t>
            </a:r>
          </a:p>
          <a:p>
            <a:pPr marL="0" indent="0">
              <a:buNone/>
            </a:pPr>
            <a:r>
              <a:rPr lang="en-US" sz="1200" dirty="0" smtClean="0">
                <a:latin typeface="Times New Roman" panose="02020603050405020304" pitchFamily="18" charset="0"/>
                <a:cs typeface="Times New Roman" panose="02020603050405020304" pitchFamily="18" charset="0"/>
              </a:rPr>
              <a:t>This </a:t>
            </a:r>
            <a:r>
              <a:rPr lang="en-US" sz="1200" dirty="0">
                <a:latin typeface="Times New Roman" panose="02020603050405020304" pitchFamily="18" charset="0"/>
                <a:cs typeface="Times New Roman" panose="02020603050405020304" pitchFamily="18" charset="0"/>
              </a:rPr>
              <a:t>method returns a </a:t>
            </a:r>
            <a:r>
              <a:rPr lang="en-US" sz="1200" dirty="0" err="1">
                <a:latin typeface="Times New Roman" panose="02020603050405020304" pitchFamily="18" charset="0"/>
                <a:cs typeface="Times New Roman" panose="02020603050405020304" pitchFamily="18" charset="0"/>
              </a:rPr>
              <a:t>boolean</a:t>
            </a:r>
            <a:r>
              <a:rPr lang="en-US" sz="1200" dirty="0">
                <a:latin typeface="Times New Roman" panose="02020603050405020304" pitchFamily="18" charset="0"/>
                <a:cs typeface="Times New Roman" panose="02020603050405020304" pitchFamily="18" charset="0"/>
              </a:rPr>
              <a:t> value: true if the file was successfully created, and false if the file already exists. </a:t>
            </a:r>
            <a:endParaRPr lang="en-US" sz="1200" dirty="0" smtClean="0">
              <a:latin typeface="Times New Roman" panose="02020603050405020304" pitchFamily="18" charset="0"/>
              <a:cs typeface="Times New Roman" panose="02020603050405020304" pitchFamily="18" charset="0"/>
            </a:endParaRPr>
          </a:p>
          <a:p>
            <a:pPr marL="0" indent="0">
              <a:buNone/>
            </a:pPr>
            <a:r>
              <a:rPr lang="en-US" sz="1200" dirty="0" smtClean="0">
                <a:latin typeface="Times New Roman" panose="02020603050405020304" pitchFamily="18" charset="0"/>
                <a:cs typeface="Times New Roman" panose="02020603050405020304" pitchFamily="18" charset="0"/>
              </a:rPr>
              <a:t>Note </a:t>
            </a:r>
            <a:r>
              <a:rPr lang="en-US" sz="1200" dirty="0">
                <a:latin typeface="Times New Roman" panose="02020603050405020304" pitchFamily="18" charset="0"/>
                <a:cs typeface="Times New Roman" panose="02020603050405020304" pitchFamily="18" charset="0"/>
              </a:rPr>
              <a:t>that the method is enclosed in a try...catch block. This is necessary because it throws an </a:t>
            </a:r>
            <a:r>
              <a:rPr lang="en-US" sz="1200" dirty="0" err="1">
                <a:latin typeface="Times New Roman" panose="02020603050405020304" pitchFamily="18" charset="0"/>
                <a:cs typeface="Times New Roman" panose="02020603050405020304" pitchFamily="18" charset="0"/>
              </a:rPr>
              <a:t>IOException</a:t>
            </a:r>
            <a:r>
              <a:rPr lang="en-US" sz="1200" dirty="0">
                <a:latin typeface="Times New Roman" panose="02020603050405020304" pitchFamily="18" charset="0"/>
                <a:cs typeface="Times New Roman" panose="02020603050405020304" pitchFamily="18" charset="0"/>
              </a:rPr>
              <a:t> if an error occurs (if the file cannot be created for some reason</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Example</a:t>
            </a:r>
          </a:p>
          <a:p>
            <a:pPr marL="0" indent="0">
              <a:buNone/>
            </a:pPr>
            <a:r>
              <a:rPr lang="en-US" sz="1200" dirty="0">
                <a:latin typeface="Times New Roman" panose="02020603050405020304" pitchFamily="18" charset="0"/>
                <a:cs typeface="Times New Roman" panose="02020603050405020304" pitchFamily="18" charset="0"/>
              </a:rPr>
              <a:t>import </a:t>
            </a:r>
            <a:r>
              <a:rPr lang="en-US" sz="1200" dirty="0" err="1">
                <a:latin typeface="Times New Roman" panose="02020603050405020304" pitchFamily="18" charset="0"/>
                <a:cs typeface="Times New Roman" panose="02020603050405020304" pitchFamily="18" charset="0"/>
              </a:rPr>
              <a:t>java.io.File</a:t>
            </a:r>
            <a:r>
              <a:rPr lang="en-US" sz="1200" dirty="0">
                <a:latin typeface="Times New Roman" panose="02020603050405020304" pitchFamily="18" charset="0"/>
                <a:cs typeface="Times New Roman" panose="02020603050405020304" pitchFamily="18" charset="0"/>
              </a:rPr>
              <a:t>;  // Import the File class</a:t>
            </a:r>
          </a:p>
          <a:p>
            <a:pPr marL="0" indent="0">
              <a:buNone/>
            </a:pPr>
            <a:r>
              <a:rPr lang="en-US" sz="1200" dirty="0">
                <a:latin typeface="Times New Roman" panose="02020603050405020304" pitchFamily="18" charset="0"/>
                <a:cs typeface="Times New Roman" panose="02020603050405020304" pitchFamily="18" charset="0"/>
              </a:rPr>
              <a:t>import </a:t>
            </a:r>
            <a:r>
              <a:rPr lang="en-US" sz="1200" dirty="0" err="1">
                <a:latin typeface="Times New Roman" panose="02020603050405020304" pitchFamily="18" charset="0"/>
                <a:cs typeface="Times New Roman" panose="02020603050405020304" pitchFamily="18" charset="0"/>
              </a:rPr>
              <a:t>java.io.IOException</a:t>
            </a:r>
            <a:r>
              <a:rPr lang="en-US" sz="1200" dirty="0">
                <a:latin typeface="Times New Roman" panose="02020603050405020304" pitchFamily="18" charset="0"/>
                <a:cs typeface="Times New Roman" panose="02020603050405020304" pitchFamily="18" charset="0"/>
              </a:rPr>
              <a:t>;  // Import the </a:t>
            </a:r>
            <a:r>
              <a:rPr lang="en-US" sz="1200" dirty="0" err="1">
                <a:latin typeface="Times New Roman" panose="02020603050405020304" pitchFamily="18" charset="0"/>
                <a:cs typeface="Times New Roman" panose="02020603050405020304" pitchFamily="18" charset="0"/>
              </a:rPr>
              <a:t>IOException</a:t>
            </a:r>
            <a:r>
              <a:rPr lang="en-US" sz="1200" dirty="0">
                <a:latin typeface="Times New Roman" panose="02020603050405020304" pitchFamily="18" charset="0"/>
                <a:cs typeface="Times New Roman" panose="02020603050405020304" pitchFamily="18" charset="0"/>
              </a:rPr>
              <a:t> class to handle </a:t>
            </a:r>
            <a:r>
              <a:rPr lang="en-US" sz="1200" dirty="0" smtClean="0">
                <a:latin typeface="Times New Roman" panose="02020603050405020304" pitchFamily="18" charset="0"/>
                <a:cs typeface="Times New Roman" panose="02020603050405020304" pitchFamily="18" charset="0"/>
              </a:rPr>
              <a:t>errors</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public class </a:t>
            </a:r>
            <a:r>
              <a:rPr lang="en-US" sz="1200" dirty="0" err="1">
                <a:latin typeface="Times New Roman" panose="02020603050405020304" pitchFamily="18" charset="0"/>
                <a:cs typeface="Times New Roman" panose="02020603050405020304" pitchFamily="18" charset="0"/>
              </a:rPr>
              <a:t>CreateFile</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public static void main(String[] </a:t>
            </a:r>
            <a:r>
              <a:rPr lang="en-US" sz="1200" dirty="0" err="1">
                <a:latin typeface="Times New Roman" panose="02020603050405020304" pitchFamily="18" charset="0"/>
                <a:cs typeface="Times New Roman" panose="02020603050405020304" pitchFamily="18" charset="0"/>
              </a:rPr>
              <a:t>args</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try {</a:t>
            </a:r>
          </a:p>
          <a:p>
            <a:pPr marL="0" indent="0">
              <a:buNone/>
            </a:pPr>
            <a:r>
              <a:rPr lang="en-US" sz="1200" dirty="0">
                <a:latin typeface="Times New Roman" panose="02020603050405020304" pitchFamily="18" charset="0"/>
                <a:cs typeface="Times New Roman" panose="02020603050405020304" pitchFamily="18" charset="0"/>
              </a:rPr>
              <a:t>      File </a:t>
            </a:r>
            <a:r>
              <a:rPr lang="en-US" sz="1200" dirty="0" err="1">
                <a:latin typeface="Times New Roman" panose="02020603050405020304" pitchFamily="18" charset="0"/>
                <a:cs typeface="Times New Roman" panose="02020603050405020304" pitchFamily="18" charset="0"/>
              </a:rPr>
              <a:t>myObj</a:t>
            </a:r>
            <a:r>
              <a:rPr lang="en-US" sz="1200" dirty="0">
                <a:latin typeface="Times New Roman" panose="02020603050405020304" pitchFamily="18" charset="0"/>
                <a:cs typeface="Times New Roman" panose="02020603050405020304" pitchFamily="18" charset="0"/>
              </a:rPr>
              <a:t> = new File("filename.txt");</a:t>
            </a:r>
          </a:p>
          <a:p>
            <a:pPr marL="0" indent="0">
              <a:buNone/>
            </a:pPr>
            <a:r>
              <a:rPr lang="en-US" sz="1200" dirty="0">
                <a:latin typeface="Times New Roman" panose="02020603050405020304" pitchFamily="18" charset="0"/>
                <a:cs typeface="Times New Roman" panose="02020603050405020304" pitchFamily="18" charset="0"/>
              </a:rPr>
              <a:t>      if (</a:t>
            </a:r>
            <a:r>
              <a:rPr lang="en-US" sz="1200" dirty="0" err="1">
                <a:latin typeface="Times New Roman" panose="02020603050405020304" pitchFamily="18" charset="0"/>
                <a:cs typeface="Times New Roman" panose="02020603050405020304" pitchFamily="18" charset="0"/>
              </a:rPr>
              <a:t>myObj.createNewFile</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("File created: " + </a:t>
            </a:r>
            <a:r>
              <a:rPr lang="en-US" sz="1200" dirty="0" err="1">
                <a:latin typeface="Times New Roman" panose="02020603050405020304" pitchFamily="18" charset="0"/>
                <a:cs typeface="Times New Roman" panose="02020603050405020304" pitchFamily="18" charset="0"/>
              </a:rPr>
              <a:t>myObj.getName</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 else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("File already exists.");</a:t>
            </a: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096000" y="2860766"/>
            <a:ext cx="4767943" cy="156966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catch (</a:t>
            </a:r>
            <a:r>
              <a:rPr lang="en-US" sz="1600" dirty="0" err="1">
                <a:latin typeface="Times New Roman" panose="02020603050405020304" pitchFamily="18" charset="0"/>
                <a:cs typeface="Times New Roman" panose="02020603050405020304" pitchFamily="18" charset="0"/>
              </a:rPr>
              <a:t>IOException</a:t>
            </a:r>
            <a:r>
              <a:rPr lang="en-US" sz="1600" dirty="0">
                <a:latin typeface="Times New Roman" panose="02020603050405020304" pitchFamily="18" charset="0"/>
                <a:cs typeface="Times New Roman" panose="02020603050405020304" pitchFamily="18" charset="0"/>
              </a:rPr>
              <a:t> e) {</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System.out.println</a:t>
            </a:r>
            <a:r>
              <a:rPr lang="en-US" sz="1600" dirty="0">
                <a:latin typeface="Times New Roman" panose="02020603050405020304" pitchFamily="18" charset="0"/>
                <a:cs typeface="Times New Roman" panose="02020603050405020304" pitchFamily="18" charset="0"/>
              </a:rPr>
              <a:t>("An error occurred.");</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e.printStackTrace</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779869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200" b="1" dirty="0">
                <a:latin typeface="Times New Roman" panose="02020603050405020304" pitchFamily="18" charset="0"/>
                <a:cs typeface="Times New Roman" panose="02020603050405020304" pitchFamily="18" charset="0"/>
              </a:rPr>
              <a:t>Write To a File</a:t>
            </a:r>
          </a:p>
          <a:p>
            <a:pPr marL="0" indent="0">
              <a:buNone/>
            </a:pPr>
            <a:r>
              <a:rPr lang="en-US" sz="1200" dirty="0">
                <a:latin typeface="Times New Roman" panose="02020603050405020304" pitchFamily="18" charset="0"/>
                <a:cs typeface="Times New Roman" panose="02020603050405020304" pitchFamily="18" charset="0"/>
              </a:rPr>
              <a:t>In the following example, we use the </a:t>
            </a:r>
            <a:r>
              <a:rPr lang="en-US" sz="1200" dirty="0" err="1">
                <a:latin typeface="Times New Roman" panose="02020603050405020304" pitchFamily="18" charset="0"/>
                <a:cs typeface="Times New Roman" panose="02020603050405020304" pitchFamily="18" charset="0"/>
              </a:rPr>
              <a:t>FileWriter</a:t>
            </a:r>
            <a:r>
              <a:rPr lang="en-US" sz="1200" dirty="0">
                <a:latin typeface="Times New Roman" panose="02020603050405020304" pitchFamily="18" charset="0"/>
                <a:cs typeface="Times New Roman" panose="02020603050405020304" pitchFamily="18" charset="0"/>
              </a:rPr>
              <a:t> class together with its write() method to write some text to the file we created in the example above. Note that when you are done writing to the file, you should close it with the close() method:</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dirty="0" smtClean="0">
                <a:latin typeface="Times New Roman" panose="02020603050405020304" pitchFamily="18" charset="0"/>
                <a:cs typeface="Times New Roman" panose="02020603050405020304" pitchFamily="18" charset="0"/>
              </a:rPr>
              <a:t>import </a:t>
            </a:r>
            <a:r>
              <a:rPr lang="en-US" sz="1200" dirty="0" err="1">
                <a:latin typeface="Times New Roman" panose="02020603050405020304" pitchFamily="18" charset="0"/>
                <a:cs typeface="Times New Roman" panose="02020603050405020304" pitchFamily="18" charset="0"/>
              </a:rPr>
              <a:t>java.io.FileWriter</a:t>
            </a:r>
            <a:r>
              <a:rPr lang="en-US" sz="1200" dirty="0">
                <a:latin typeface="Times New Roman" panose="02020603050405020304" pitchFamily="18" charset="0"/>
                <a:cs typeface="Times New Roman" panose="02020603050405020304" pitchFamily="18" charset="0"/>
              </a:rPr>
              <a:t>;   // Import the </a:t>
            </a:r>
            <a:r>
              <a:rPr lang="en-US" sz="1200" dirty="0" err="1">
                <a:latin typeface="Times New Roman" panose="02020603050405020304" pitchFamily="18" charset="0"/>
                <a:cs typeface="Times New Roman" panose="02020603050405020304" pitchFamily="18" charset="0"/>
              </a:rPr>
              <a:t>FileWriter</a:t>
            </a:r>
            <a:r>
              <a:rPr lang="en-US" sz="1200" dirty="0">
                <a:latin typeface="Times New Roman" panose="02020603050405020304" pitchFamily="18" charset="0"/>
                <a:cs typeface="Times New Roman" panose="02020603050405020304" pitchFamily="18" charset="0"/>
              </a:rPr>
              <a:t> class</a:t>
            </a:r>
          </a:p>
          <a:p>
            <a:pPr marL="0" indent="0">
              <a:buNone/>
            </a:pPr>
            <a:r>
              <a:rPr lang="en-US" sz="1200" dirty="0">
                <a:latin typeface="Times New Roman" panose="02020603050405020304" pitchFamily="18" charset="0"/>
                <a:cs typeface="Times New Roman" panose="02020603050405020304" pitchFamily="18" charset="0"/>
              </a:rPr>
              <a:t>import </a:t>
            </a:r>
            <a:r>
              <a:rPr lang="en-US" sz="1200" dirty="0" err="1">
                <a:latin typeface="Times New Roman" panose="02020603050405020304" pitchFamily="18" charset="0"/>
                <a:cs typeface="Times New Roman" panose="02020603050405020304" pitchFamily="18" charset="0"/>
              </a:rPr>
              <a:t>java.io.IOException</a:t>
            </a:r>
            <a:r>
              <a:rPr lang="en-US" sz="1200" dirty="0">
                <a:latin typeface="Times New Roman" panose="02020603050405020304" pitchFamily="18" charset="0"/>
                <a:cs typeface="Times New Roman" panose="02020603050405020304" pitchFamily="18" charset="0"/>
              </a:rPr>
              <a:t>;  // Import the </a:t>
            </a:r>
            <a:r>
              <a:rPr lang="en-US" sz="1200" dirty="0" err="1">
                <a:latin typeface="Times New Roman" panose="02020603050405020304" pitchFamily="18" charset="0"/>
                <a:cs typeface="Times New Roman" panose="02020603050405020304" pitchFamily="18" charset="0"/>
              </a:rPr>
              <a:t>IOException</a:t>
            </a:r>
            <a:r>
              <a:rPr lang="en-US" sz="1200" dirty="0">
                <a:latin typeface="Times New Roman" panose="02020603050405020304" pitchFamily="18" charset="0"/>
                <a:cs typeface="Times New Roman" panose="02020603050405020304" pitchFamily="18" charset="0"/>
              </a:rPr>
              <a:t> class to handle errors</a:t>
            </a:r>
          </a:p>
          <a:p>
            <a:pPr marL="0" indent="0">
              <a:buNone/>
            </a:pPr>
            <a:r>
              <a:rPr lang="en-US" sz="1200" dirty="0" smtClean="0">
                <a:latin typeface="Times New Roman" panose="02020603050405020304" pitchFamily="18" charset="0"/>
                <a:cs typeface="Times New Roman" panose="02020603050405020304" pitchFamily="18" charset="0"/>
              </a:rPr>
              <a:t>public </a:t>
            </a:r>
            <a:r>
              <a:rPr lang="en-US" sz="1200" dirty="0">
                <a:latin typeface="Times New Roman" panose="02020603050405020304" pitchFamily="18" charset="0"/>
                <a:cs typeface="Times New Roman" panose="02020603050405020304" pitchFamily="18" charset="0"/>
              </a:rPr>
              <a:t>class </a:t>
            </a:r>
            <a:r>
              <a:rPr lang="en-US" sz="1200" dirty="0" err="1">
                <a:latin typeface="Times New Roman" panose="02020603050405020304" pitchFamily="18" charset="0"/>
                <a:cs typeface="Times New Roman" panose="02020603050405020304" pitchFamily="18" charset="0"/>
              </a:rPr>
              <a:t>WriteToFile</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public static void main(String[] </a:t>
            </a:r>
            <a:r>
              <a:rPr lang="en-US" sz="1200" dirty="0" err="1">
                <a:latin typeface="Times New Roman" panose="02020603050405020304" pitchFamily="18" charset="0"/>
                <a:cs typeface="Times New Roman" panose="02020603050405020304" pitchFamily="18" charset="0"/>
              </a:rPr>
              <a:t>args</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try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FileWriter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myWriter</a:t>
            </a:r>
            <a:r>
              <a:rPr lang="en-US" sz="1200" dirty="0">
                <a:latin typeface="Times New Roman" panose="02020603050405020304" pitchFamily="18" charset="0"/>
                <a:cs typeface="Times New Roman" panose="02020603050405020304" pitchFamily="18" charset="0"/>
              </a:rPr>
              <a:t> = new </a:t>
            </a:r>
            <a:r>
              <a:rPr lang="en-US" sz="1200" dirty="0" err="1">
                <a:latin typeface="Times New Roman" panose="02020603050405020304" pitchFamily="18" charset="0"/>
                <a:cs typeface="Times New Roman" panose="02020603050405020304" pitchFamily="18" charset="0"/>
              </a:rPr>
              <a:t>FileWriter</a:t>
            </a:r>
            <a:r>
              <a:rPr lang="en-US" sz="1200" dirty="0">
                <a:latin typeface="Times New Roman" panose="02020603050405020304" pitchFamily="18" charset="0"/>
                <a:cs typeface="Times New Roman" panose="02020603050405020304" pitchFamily="18" charset="0"/>
              </a:rPr>
              <a:t>("filename.txt");</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myWriter.write</a:t>
            </a:r>
            <a:r>
              <a:rPr lang="en-US" sz="1200" dirty="0">
                <a:latin typeface="Times New Roman" panose="02020603050405020304" pitchFamily="18" charset="0"/>
                <a:cs typeface="Times New Roman" panose="02020603050405020304" pitchFamily="18" charset="0"/>
              </a:rPr>
              <a:t>("Files in Java might be tricky, but it is fun enough!");</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myWriter.close</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("Successfully wrote to the file.");</a:t>
            </a:r>
          </a:p>
          <a:p>
            <a:pPr marL="0" indent="0">
              <a:buNone/>
            </a:pPr>
            <a:r>
              <a:rPr lang="en-US" sz="1200" dirty="0">
                <a:latin typeface="Times New Roman" panose="02020603050405020304" pitchFamily="18" charset="0"/>
                <a:cs typeface="Times New Roman" panose="02020603050405020304" pitchFamily="18" charset="0"/>
              </a:rPr>
              <a:t>    } catch (</a:t>
            </a:r>
            <a:r>
              <a:rPr lang="en-US" sz="1200" dirty="0" err="1">
                <a:latin typeface="Times New Roman" panose="02020603050405020304" pitchFamily="18" charset="0"/>
                <a:cs typeface="Times New Roman" panose="02020603050405020304" pitchFamily="18" charset="0"/>
              </a:rPr>
              <a:t>IOException</a:t>
            </a:r>
            <a:r>
              <a:rPr lang="en-US" sz="1200" dirty="0">
                <a:latin typeface="Times New Roman" panose="02020603050405020304" pitchFamily="18" charset="0"/>
                <a:cs typeface="Times New Roman" panose="02020603050405020304" pitchFamily="18" charset="0"/>
              </a:rPr>
              <a:t> e) {</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System.out.println</a:t>
            </a:r>
            <a:r>
              <a:rPr lang="en-US" sz="1200" dirty="0">
                <a:latin typeface="Times New Roman" panose="02020603050405020304" pitchFamily="18" charset="0"/>
                <a:cs typeface="Times New Roman" panose="02020603050405020304" pitchFamily="18" charset="0"/>
              </a:rPr>
              <a:t>("An error occurred.");</a:t>
            </a:r>
          </a:p>
          <a:p>
            <a:pPr marL="0" inden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e.printStackTrace</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472399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13954"/>
            <a:ext cx="10515600" cy="5617029"/>
          </a:xfrm>
        </p:spPr>
        <p:txBody>
          <a:bodyPr>
            <a:noAutofit/>
          </a:bodyPr>
          <a:lstStyle/>
          <a:p>
            <a:pPr marL="0" indent="0">
              <a:buNone/>
            </a:pPr>
            <a:r>
              <a:rPr lang="en-US" sz="1100" b="1" dirty="0">
                <a:latin typeface="Times New Roman" panose="02020603050405020304" pitchFamily="18" charset="0"/>
                <a:cs typeface="Times New Roman" panose="02020603050405020304" pitchFamily="18" charset="0"/>
              </a:rPr>
              <a:t>Read a File</a:t>
            </a:r>
          </a:p>
          <a:p>
            <a:pPr marL="0" indent="0">
              <a:buNone/>
            </a:pPr>
            <a:r>
              <a:rPr lang="en-US" sz="1100" dirty="0">
                <a:latin typeface="Times New Roman" panose="02020603050405020304" pitchFamily="18" charset="0"/>
                <a:cs typeface="Times New Roman" panose="02020603050405020304" pitchFamily="18" charset="0"/>
              </a:rPr>
              <a:t>In the previous chapter, you learned how to create and write to a file</a:t>
            </a:r>
            <a:r>
              <a:rPr lang="en-US" sz="1100" dirty="0" smtClean="0">
                <a:latin typeface="Times New Roman" panose="02020603050405020304" pitchFamily="18" charset="0"/>
                <a:cs typeface="Times New Roman" panose="02020603050405020304" pitchFamily="18" charset="0"/>
              </a:rPr>
              <a:t>.</a:t>
            </a:r>
            <a:endParaRPr lang="en-US" sz="1100" dirty="0">
              <a:latin typeface="Times New Roman" panose="02020603050405020304" pitchFamily="18" charset="0"/>
              <a:cs typeface="Times New Roman" panose="02020603050405020304" pitchFamily="18" charset="0"/>
            </a:endParaRPr>
          </a:p>
          <a:p>
            <a:pPr marL="0" indent="0">
              <a:buNone/>
            </a:pPr>
            <a:r>
              <a:rPr lang="en-US" sz="1100" dirty="0">
                <a:latin typeface="Times New Roman" panose="02020603050405020304" pitchFamily="18" charset="0"/>
                <a:cs typeface="Times New Roman" panose="02020603050405020304" pitchFamily="18" charset="0"/>
              </a:rPr>
              <a:t>In the following example, we use the Scanner class to read the contents of the text file we created in the previous chapter</a:t>
            </a:r>
            <a:r>
              <a:rPr lang="en-US" sz="1100" dirty="0" smtClean="0">
                <a:latin typeface="Times New Roman" panose="02020603050405020304" pitchFamily="18" charset="0"/>
                <a:cs typeface="Times New Roman" panose="02020603050405020304" pitchFamily="18" charset="0"/>
              </a:rPr>
              <a:t>:</a:t>
            </a:r>
            <a:endParaRPr lang="en-US" sz="1100" dirty="0">
              <a:latin typeface="Times New Roman" panose="02020603050405020304" pitchFamily="18" charset="0"/>
              <a:cs typeface="Times New Roman" panose="02020603050405020304" pitchFamily="18" charset="0"/>
            </a:endParaRPr>
          </a:p>
          <a:p>
            <a:pPr marL="0" indent="0">
              <a:buNone/>
            </a:pPr>
            <a:r>
              <a:rPr lang="en-US" sz="1100" b="1" dirty="0">
                <a:latin typeface="Times New Roman" panose="02020603050405020304" pitchFamily="18" charset="0"/>
                <a:cs typeface="Times New Roman" panose="02020603050405020304" pitchFamily="18" charset="0"/>
              </a:rPr>
              <a:t>Example</a:t>
            </a:r>
          </a:p>
          <a:p>
            <a:pPr marL="0" indent="0">
              <a:buNone/>
            </a:pPr>
            <a:r>
              <a:rPr lang="en-US" sz="1100" dirty="0">
                <a:latin typeface="Times New Roman" panose="02020603050405020304" pitchFamily="18" charset="0"/>
                <a:cs typeface="Times New Roman" panose="02020603050405020304" pitchFamily="18" charset="0"/>
              </a:rPr>
              <a:t>import </a:t>
            </a:r>
            <a:r>
              <a:rPr lang="en-US" sz="1100" dirty="0" err="1">
                <a:latin typeface="Times New Roman" panose="02020603050405020304" pitchFamily="18" charset="0"/>
                <a:cs typeface="Times New Roman" panose="02020603050405020304" pitchFamily="18" charset="0"/>
              </a:rPr>
              <a:t>java.io.File</a:t>
            </a:r>
            <a:r>
              <a:rPr lang="en-US" sz="1100" dirty="0">
                <a:latin typeface="Times New Roman" panose="02020603050405020304" pitchFamily="18" charset="0"/>
                <a:cs typeface="Times New Roman" panose="02020603050405020304" pitchFamily="18" charset="0"/>
              </a:rPr>
              <a:t>;  // Import the File class</a:t>
            </a:r>
          </a:p>
          <a:p>
            <a:pPr marL="0" indent="0">
              <a:buNone/>
            </a:pPr>
            <a:r>
              <a:rPr lang="en-US" sz="1100" dirty="0">
                <a:latin typeface="Times New Roman" panose="02020603050405020304" pitchFamily="18" charset="0"/>
                <a:cs typeface="Times New Roman" panose="02020603050405020304" pitchFamily="18" charset="0"/>
              </a:rPr>
              <a:t>import </a:t>
            </a:r>
            <a:r>
              <a:rPr lang="en-US" sz="1100" dirty="0" err="1">
                <a:latin typeface="Times New Roman" panose="02020603050405020304" pitchFamily="18" charset="0"/>
                <a:cs typeface="Times New Roman" panose="02020603050405020304" pitchFamily="18" charset="0"/>
              </a:rPr>
              <a:t>java.io.FileNotFoundException</a:t>
            </a:r>
            <a:r>
              <a:rPr lang="en-US" sz="1100" dirty="0">
                <a:latin typeface="Times New Roman" panose="02020603050405020304" pitchFamily="18" charset="0"/>
                <a:cs typeface="Times New Roman" panose="02020603050405020304" pitchFamily="18" charset="0"/>
              </a:rPr>
              <a:t>;  // Import this class to handle errors</a:t>
            </a:r>
          </a:p>
          <a:p>
            <a:pPr marL="0" indent="0">
              <a:buNone/>
            </a:pPr>
            <a:r>
              <a:rPr lang="en-US" sz="1100" dirty="0">
                <a:latin typeface="Times New Roman" panose="02020603050405020304" pitchFamily="18" charset="0"/>
                <a:cs typeface="Times New Roman" panose="02020603050405020304" pitchFamily="18" charset="0"/>
              </a:rPr>
              <a:t>import </a:t>
            </a:r>
            <a:r>
              <a:rPr lang="en-US" sz="1100" dirty="0" err="1">
                <a:latin typeface="Times New Roman" panose="02020603050405020304" pitchFamily="18" charset="0"/>
                <a:cs typeface="Times New Roman" panose="02020603050405020304" pitchFamily="18" charset="0"/>
              </a:rPr>
              <a:t>java.util.Scanner</a:t>
            </a:r>
            <a:r>
              <a:rPr lang="en-US" sz="1100" dirty="0">
                <a:latin typeface="Times New Roman" panose="02020603050405020304" pitchFamily="18" charset="0"/>
                <a:cs typeface="Times New Roman" panose="02020603050405020304" pitchFamily="18" charset="0"/>
              </a:rPr>
              <a:t>; // Import the Scanner class to read text </a:t>
            </a:r>
            <a:r>
              <a:rPr lang="en-US" sz="1100" dirty="0" smtClean="0">
                <a:latin typeface="Times New Roman" panose="02020603050405020304" pitchFamily="18" charset="0"/>
                <a:cs typeface="Times New Roman" panose="02020603050405020304" pitchFamily="18" charset="0"/>
              </a:rPr>
              <a:t>files</a:t>
            </a:r>
            <a:endParaRPr lang="en-US" sz="1100" dirty="0">
              <a:latin typeface="Times New Roman" panose="02020603050405020304" pitchFamily="18" charset="0"/>
              <a:cs typeface="Times New Roman" panose="02020603050405020304" pitchFamily="18" charset="0"/>
            </a:endParaRPr>
          </a:p>
          <a:p>
            <a:pPr marL="0" indent="0">
              <a:buNone/>
            </a:pPr>
            <a:r>
              <a:rPr lang="en-US" sz="1100" dirty="0">
                <a:latin typeface="Times New Roman" panose="02020603050405020304" pitchFamily="18" charset="0"/>
                <a:cs typeface="Times New Roman" panose="02020603050405020304" pitchFamily="18" charset="0"/>
              </a:rPr>
              <a:t>public class </a:t>
            </a:r>
            <a:r>
              <a:rPr lang="en-US" sz="1100" dirty="0" err="1">
                <a:latin typeface="Times New Roman" panose="02020603050405020304" pitchFamily="18" charset="0"/>
                <a:cs typeface="Times New Roman" panose="02020603050405020304" pitchFamily="18" charset="0"/>
              </a:rPr>
              <a:t>ReadFile</a:t>
            </a: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public static void main(String[] </a:t>
            </a:r>
            <a:r>
              <a:rPr lang="en-US" sz="1100" dirty="0" err="1">
                <a:latin typeface="Times New Roman" panose="02020603050405020304" pitchFamily="18" charset="0"/>
                <a:cs typeface="Times New Roman" panose="02020603050405020304" pitchFamily="18" charset="0"/>
              </a:rPr>
              <a:t>args</a:t>
            </a: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try {</a:t>
            </a:r>
          </a:p>
          <a:p>
            <a:pPr marL="0" indent="0">
              <a:buNone/>
            </a:pPr>
            <a:r>
              <a:rPr lang="en-US" sz="1100" dirty="0">
                <a:latin typeface="Times New Roman" panose="02020603050405020304" pitchFamily="18" charset="0"/>
                <a:cs typeface="Times New Roman" panose="02020603050405020304" pitchFamily="18" charset="0"/>
              </a:rPr>
              <a:t>      File </a:t>
            </a:r>
            <a:r>
              <a:rPr lang="en-US" sz="1100" dirty="0" err="1">
                <a:latin typeface="Times New Roman" panose="02020603050405020304" pitchFamily="18" charset="0"/>
                <a:cs typeface="Times New Roman" panose="02020603050405020304" pitchFamily="18" charset="0"/>
              </a:rPr>
              <a:t>myObj</a:t>
            </a:r>
            <a:r>
              <a:rPr lang="en-US" sz="1100" dirty="0">
                <a:latin typeface="Times New Roman" panose="02020603050405020304" pitchFamily="18" charset="0"/>
                <a:cs typeface="Times New Roman" panose="02020603050405020304" pitchFamily="18" charset="0"/>
              </a:rPr>
              <a:t> = new File("</a:t>
            </a:r>
            <a:r>
              <a:rPr lang="en-US" sz="1100" dirty="0" smtClean="0">
                <a:latin typeface="Times New Roman" panose="02020603050405020304" pitchFamily="18" charset="0"/>
                <a:cs typeface="Times New Roman" panose="02020603050405020304" pitchFamily="18" charset="0"/>
              </a:rPr>
              <a:t>filename1.txt</a:t>
            </a: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Scanner </a:t>
            </a:r>
            <a:r>
              <a:rPr lang="en-US" sz="1100" dirty="0" err="1">
                <a:latin typeface="Times New Roman" panose="02020603050405020304" pitchFamily="18" charset="0"/>
                <a:cs typeface="Times New Roman" panose="02020603050405020304" pitchFamily="18" charset="0"/>
              </a:rPr>
              <a:t>myReader</a:t>
            </a:r>
            <a:r>
              <a:rPr lang="en-US" sz="1100" dirty="0">
                <a:latin typeface="Times New Roman" panose="02020603050405020304" pitchFamily="18" charset="0"/>
                <a:cs typeface="Times New Roman" panose="02020603050405020304" pitchFamily="18" charset="0"/>
              </a:rPr>
              <a:t> = new Scanner(</a:t>
            </a:r>
            <a:r>
              <a:rPr lang="en-US" sz="1100" dirty="0" err="1">
                <a:latin typeface="Times New Roman" panose="02020603050405020304" pitchFamily="18" charset="0"/>
                <a:cs typeface="Times New Roman" panose="02020603050405020304" pitchFamily="18" charset="0"/>
              </a:rPr>
              <a:t>myObj</a:t>
            </a: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while (</a:t>
            </a:r>
            <a:r>
              <a:rPr lang="en-US" sz="1100" dirty="0" err="1">
                <a:latin typeface="Times New Roman" panose="02020603050405020304" pitchFamily="18" charset="0"/>
                <a:cs typeface="Times New Roman" panose="02020603050405020304" pitchFamily="18" charset="0"/>
              </a:rPr>
              <a:t>myReader.hasNextLine</a:t>
            </a: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String data = </a:t>
            </a:r>
            <a:r>
              <a:rPr lang="en-US" sz="1100" dirty="0" err="1">
                <a:latin typeface="Times New Roman" panose="02020603050405020304" pitchFamily="18" charset="0"/>
                <a:cs typeface="Times New Roman" panose="02020603050405020304" pitchFamily="18" charset="0"/>
              </a:rPr>
              <a:t>myReader.nextLine</a:t>
            </a: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(data);</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myReader.close</a:t>
            </a: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 catch (FileNotFoundException e) {</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System.out.println</a:t>
            </a:r>
            <a:r>
              <a:rPr lang="en-US" sz="1100" dirty="0">
                <a:latin typeface="Times New Roman" panose="02020603050405020304" pitchFamily="18" charset="0"/>
                <a:cs typeface="Times New Roman" panose="02020603050405020304" pitchFamily="18" charset="0"/>
              </a:rPr>
              <a:t>("An error occurred.");</a:t>
            </a:r>
          </a:p>
          <a:p>
            <a:pPr marL="0" indent="0">
              <a:buNone/>
            </a:pP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e.printStackTrace</a:t>
            </a:r>
            <a:r>
              <a:rPr lang="en-US" sz="1100" dirty="0">
                <a:latin typeface="Times New Roman" panose="02020603050405020304" pitchFamily="18" charset="0"/>
                <a:cs typeface="Times New Roman" panose="02020603050405020304" pitchFamily="18" charset="0"/>
              </a:rPr>
              <a:t>();</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  }</a:t>
            </a:r>
          </a:p>
          <a:p>
            <a:pPr marL="0" indent="0">
              <a:buNone/>
            </a:pPr>
            <a:r>
              <a:rPr lang="en-US" sz="11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82400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6180</TotalTime>
  <Words>23286</Words>
  <Application>Microsoft Office PowerPoint</Application>
  <PresentationFormat>Widescreen</PresentationFormat>
  <Paragraphs>4015</Paragraphs>
  <Slides>257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257</vt:i4>
      </vt:variant>
    </vt:vector>
  </HeadingPairs>
  <TitlesOfParts>
    <vt:vector size="267" baseType="lpstr">
      <vt:lpstr>Arial</vt:lpstr>
      <vt:lpstr>Calibri</vt:lpstr>
      <vt:lpstr>Calibri Light</vt:lpstr>
      <vt:lpstr>erdana</vt:lpstr>
      <vt:lpstr>Times New Roman</vt:lpstr>
      <vt:lpstr>Times New Roman</vt:lpstr>
      <vt:lpstr>urw-din</vt:lpstr>
      <vt:lpstr>verdana</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Start the server and deploy the project: For starting the server and deploying the project in one step Right click on your project -&gt; Run As -&gt; MyEclipse server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Disha</dc:creator>
  <cp:lastModifiedBy>Disha</cp:lastModifiedBy>
  <cp:revision>241</cp:revision>
  <dcterms:created xsi:type="dcterms:W3CDTF">2020-12-10T09:38:12Z</dcterms:created>
  <dcterms:modified xsi:type="dcterms:W3CDTF">2021-05-21T11:01:31Z</dcterms:modified>
</cp:coreProperties>
</file>